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257" r:id="rId3"/>
    <p:sldId id="259" r:id="rId4"/>
    <p:sldId id="260" r:id="rId5"/>
    <p:sldId id="261" r:id="rId6"/>
    <p:sldId id="262" r:id="rId7"/>
    <p:sldId id="265" r:id="rId8"/>
    <p:sldId id="266" r:id="rId9"/>
    <p:sldId id="267" r:id="rId10"/>
    <p:sldId id="268" r:id="rId11"/>
    <p:sldId id="269" r:id="rId12"/>
    <p:sldId id="270" r:id="rId13"/>
    <p:sldId id="271" r:id="rId14"/>
    <p:sldId id="272" r:id="rId15"/>
    <p:sldId id="325" r:id="rId16"/>
    <p:sldId id="326" r:id="rId17"/>
    <p:sldId id="364" r:id="rId18"/>
    <p:sldId id="273" r:id="rId19"/>
    <p:sldId id="274" r:id="rId20"/>
    <p:sldId id="275" r:id="rId21"/>
    <p:sldId id="276" r:id="rId22"/>
    <p:sldId id="327" r:id="rId23"/>
    <p:sldId id="328" r:id="rId24"/>
    <p:sldId id="277"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31" r:id="rId71"/>
    <p:sldId id="365" r:id="rId72"/>
    <p:sldId id="332" r:id="rId73"/>
    <p:sldId id="333" r:id="rId74"/>
    <p:sldId id="334" r:id="rId75"/>
    <p:sldId id="335" r:id="rId76"/>
    <p:sldId id="336" r:id="rId77"/>
    <p:sldId id="337" r:id="rId78"/>
    <p:sldId id="338" r:id="rId79"/>
    <p:sldId id="339" r:id="rId80"/>
    <p:sldId id="340" r:id="rId81"/>
    <p:sldId id="363"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62"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B6CA1"/>
    <a:srgbClr val="5169A3"/>
    <a:srgbClr val="253770"/>
    <a:srgbClr val="101F48"/>
    <a:srgbClr val="435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8" autoAdjust="0"/>
    <p:restoredTop sz="94484" autoAdjust="0"/>
  </p:normalViewPr>
  <p:slideViewPr>
    <p:cSldViewPr snapToGrid="0">
      <p:cViewPr varScale="1">
        <p:scale>
          <a:sx n="76" d="100"/>
          <a:sy n="76" d="100"/>
        </p:scale>
        <p:origin x="126" y="564"/>
      </p:cViewPr>
      <p:guideLst>
        <p:guide orient="horz" pos="2160"/>
        <p:guide pos="3840"/>
      </p:guideLst>
    </p:cSldViewPr>
  </p:slideViewPr>
  <p:outlineViewPr>
    <p:cViewPr>
      <p:scale>
        <a:sx n="33" d="100"/>
        <a:sy n="33" d="100"/>
      </p:scale>
      <p:origin x="0" y="-109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AC88B-B063-4C24-AEC4-4C5D060A872F}"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A6306-1154-43CB-B2C8-65F8D1C4022C}" type="slidenum">
              <a:rPr lang="en-US" smtClean="0"/>
              <a:t>‹#›</a:t>
            </a:fld>
            <a:endParaRPr lang="en-US"/>
          </a:p>
        </p:txBody>
      </p:sp>
    </p:spTree>
    <p:extLst>
      <p:ext uri="{BB962C8B-B14F-4D97-AF65-F5344CB8AC3E}">
        <p14:creationId xmlns:p14="http://schemas.microsoft.com/office/powerpoint/2010/main" val="114641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2</a:t>
            </a:fld>
            <a:endParaRPr lang="en-US"/>
          </a:p>
        </p:txBody>
      </p:sp>
    </p:spTree>
    <p:extLst>
      <p:ext uri="{BB962C8B-B14F-4D97-AF65-F5344CB8AC3E}">
        <p14:creationId xmlns:p14="http://schemas.microsoft.com/office/powerpoint/2010/main" val="263609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11</a:t>
            </a:fld>
            <a:endParaRPr lang="en-US"/>
          </a:p>
        </p:txBody>
      </p:sp>
    </p:spTree>
    <p:extLst>
      <p:ext uri="{BB962C8B-B14F-4D97-AF65-F5344CB8AC3E}">
        <p14:creationId xmlns:p14="http://schemas.microsoft.com/office/powerpoint/2010/main" val="98117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12</a:t>
            </a:fld>
            <a:endParaRPr lang="en-US"/>
          </a:p>
        </p:txBody>
      </p:sp>
    </p:spTree>
    <p:extLst>
      <p:ext uri="{BB962C8B-B14F-4D97-AF65-F5344CB8AC3E}">
        <p14:creationId xmlns:p14="http://schemas.microsoft.com/office/powerpoint/2010/main" val="49590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13</a:t>
            </a:fld>
            <a:endParaRPr lang="en-US"/>
          </a:p>
        </p:txBody>
      </p:sp>
    </p:spTree>
    <p:extLst>
      <p:ext uri="{BB962C8B-B14F-4D97-AF65-F5344CB8AC3E}">
        <p14:creationId xmlns:p14="http://schemas.microsoft.com/office/powerpoint/2010/main" val="148355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14</a:t>
            </a:fld>
            <a:endParaRPr lang="en-US"/>
          </a:p>
        </p:txBody>
      </p:sp>
    </p:spTree>
    <p:extLst>
      <p:ext uri="{BB962C8B-B14F-4D97-AF65-F5344CB8AC3E}">
        <p14:creationId xmlns:p14="http://schemas.microsoft.com/office/powerpoint/2010/main" val="274573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18</a:t>
            </a:fld>
            <a:endParaRPr lang="en-US"/>
          </a:p>
        </p:txBody>
      </p:sp>
    </p:spTree>
    <p:extLst>
      <p:ext uri="{BB962C8B-B14F-4D97-AF65-F5344CB8AC3E}">
        <p14:creationId xmlns:p14="http://schemas.microsoft.com/office/powerpoint/2010/main" val="266788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19</a:t>
            </a:fld>
            <a:endParaRPr lang="en-US"/>
          </a:p>
        </p:txBody>
      </p:sp>
    </p:spTree>
    <p:extLst>
      <p:ext uri="{BB962C8B-B14F-4D97-AF65-F5344CB8AC3E}">
        <p14:creationId xmlns:p14="http://schemas.microsoft.com/office/powerpoint/2010/main" val="108562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20</a:t>
            </a:fld>
            <a:endParaRPr lang="en-US"/>
          </a:p>
        </p:txBody>
      </p:sp>
    </p:spTree>
    <p:extLst>
      <p:ext uri="{BB962C8B-B14F-4D97-AF65-F5344CB8AC3E}">
        <p14:creationId xmlns:p14="http://schemas.microsoft.com/office/powerpoint/2010/main" val="1297384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21</a:t>
            </a:fld>
            <a:endParaRPr lang="en-US"/>
          </a:p>
        </p:txBody>
      </p:sp>
    </p:spTree>
    <p:extLst>
      <p:ext uri="{BB962C8B-B14F-4D97-AF65-F5344CB8AC3E}">
        <p14:creationId xmlns:p14="http://schemas.microsoft.com/office/powerpoint/2010/main" val="210715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24</a:t>
            </a:fld>
            <a:endParaRPr lang="en-US"/>
          </a:p>
        </p:txBody>
      </p:sp>
    </p:spTree>
    <p:extLst>
      <p:ext uri="{BB962C8B-B14F-4D97-AF65-F5344CB8AC3E}">
        <p14:creationId xmlns:p14="http://schemas.microsoft.com/office/powerpoint/2010/main" val="378550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25</a:t>
            </a:fld>
            <a:endParaRPr lang="en-US"/>
          </a:p>
        </p:txBody>
      </p:sp>
    </p:spTree>
    <p:extLst>
      <p:ext uri="{BB962C8B-B14F-4D97-AF65-F5344CB8AC3E}">
        <p14:creationId xmlns:p14="http://schemas.microsoft.com/office/powerpoint/2010/main" val="370053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3</a:t>
            </a:fld>
            <a:endParaRPr lang="en-US"/>
          </a:p>
        </p:txBody>
      </p:sp>
    </p:spTree>
    <p:extLst>
      <p:ext uri="{BB962C8B-B14F-4D97-AF65-F5344CB8AC3E}">
        <p14:creationId xmlns:p14="http://schemas.microsoft.com/office/powerpoint/2010/main" val="388197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26</a:t>
            </a:fld>
            <a:endParaRPr lang="en-US"/>
          </a:p>
        </p:txBody>
      </p:sp>
    </p:spTree>
    <p:extLst>
      <p:ext uri="{BB962C8B-B14F-4D97-AF65-F5344CB8AC3E}">
        <p14:creationId xmlns:p14="http://schemas.microsoft.com/office/powerpoint/2010/main" val="927906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27</a:t>
            </a:fld>
            <a:endParaRPr lang="en-US"/>
          </a:p>
        </p:txBody>
      </p:sp>
    </p:spTree>
    <p:extLst>
      <p:ext uri="{BB962C8B-B14F-4D97-AF65-F5344CB8AC3E}">
        <p14:creationId xmlns:p14="http://schemas.microsoft.com/office/powerpoint/2010/main" val="48839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28</a:t>
            </a:fld>
            <a:endParaRPr lang="en-US"/>
          </a:p>
        </p:txBody>
      </p:sp>
    </p:spTree>
    <p:extLst>
      <p:ext uri="{BB962C8B-B14F-4D97-AF65-F5344CB8AC3E}">
        <p14:creationId xmlns:p14="http://schemas.microsoft.com/office/powerpoint/2010/main" val="307933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29</a:t>
            </a:fld>
            <a:endParaRPr lang="en-US"/>
          </a:p>
        </p:txBody>
      </p:sp>
    </p:spTree>
    <p:extLst>
      <p:ext uri="{BB962C8B-B14F-4D97-AF65-F5344CB8AC3E}">
        <p14:creationId xmlns:p14="http://schemas.microsoft.com/office/powerpoint/2010/main" val="1019317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30</a:t>
            </a:fld>
            <a:endParaRPr lang="en-US"/>
          </a:p>
        </p:txBody>
      </p:sp>
    </p:spTree>
    <p:extLst>
      <p:ext uri="{BB962C8B-B14F-4D97-AF65-F5344CB8AC3E}">
        <p14:creationId xmlns:p14="http://schemas.microsoft.com/office/powerpoint/2010/main" val="2403704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31</a:t>
            </a:fld>
            <a:endParaRPr lang="en-US"/>
          </a:p>
        </p:txBody>
      </p:sp>
    </p:spTree>
    <p:extLst>
      <p:ext uri="{BB962C8B-B14F-4D97-AF65-F5344CB8AC3E}">
        <p14:creationId xmlns:p14="http://schemas.microsoft.com/office/powerpoint/2010/main" val="123717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32</a:t>
            </a:fld>
            <a:endParaRPr lang="en-US"/>
          </a:p>
        </p:txBody>
      </p:sp>
    </p:spTree>
    <p:extLst>
      <p:ext uri="{BB962C8B-B14F-4D97-AF65-F5344CB8AC3E}">
        <p14:creationId xmlns:p14="http://schemas.microsoft.com/office/powerpoint/2010/main" val="1374683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33</a:t>
            </a:fld>
            <a:endParaRPr lang="en-US"/>
          </a:p>
        </p:txBody>
      </p:sp>
    </p:spTree>
    <p:extLst>
      <p:ext uri="{BB962C8B-B14F-4D97-AF65-F5344CB8AC3E}">
        <p14:creationId xmlns:p14="http://schemas.microsoft.com/office/powerpoint/2010/main" val="26430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34</a:t>
            </a:fld>
            <a:endParaRPr lang="en-US"/>
          </a:p>
        </p:txBody>
      </p:sp>
    </p:spTree>
    <p:extLst>
      <p:ext uri="{BB962C8B-B14F-4D97-AF65-F5344CB8AC3E}">
        <p14:creationId xmlns:p14="http://schemas.microsoft.com/office/powerpoint/2010/main" val="481357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35</a:t>
            </a:fld>
            <a:endParaRPr lang="en-US"/>
          </a:p>
        </p:txBody>
      </p:sp>
    </p:spTree>
    <p:extLst>
      <p:ext uri="{BB962C8B-B14F-4D97-AF65-F5344CB8AC3E}">
        <p14:creationId xmlns:p14="http://schemas.microsoft.com/office/powerpoint/2010/main" val="397844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4</a:t>
            </a:fld>
            <a:endParaRPr lang="en-US"/>
          </a:p>
        </p:txBody>
      </p:sp>
    </p:spTree>
    <p:extLst>
      <p:ext uri="{BB962C8B-B14F-4D97-AF65-F5344CB8AC3E}">
        <p14:creationId xmlns:p14="http://schemas.microsoft.com/office/powerpoint/2010/main" val="2675229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36</a:t>
            </a:fld>
            <a:endParaRPr lang="en-US"/>
          </a:p>
        </p:txBody>
      </p:sp>
    </p:spTree>
    <p:extLst>
      <p:ext uri="{BB962C8B-B14F-4D97-AF65-F5344CB8AC3E}">
        <p14:creationId xmlns:p14="http://schemas.microsoft.com/office/powerpoint/2010/main" val="251035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37</a:t>
            </a:fld>
            <a:endParaRPr lang="en-US"/>
          </a:p>
        </p:txBody>
      </p:sp>
    </p:spTree>
    <p:extLst>
      <p:ext uri="{BB962C8B-B14F-4D97-AF65-F5344CB8AC3E}">
        <p14:creationId xmlns:p14="http://schemas.microsoft.com/office/powerpoint/2010/main" val="3342477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38</a:t>
            </a:fld>
            <a:endParaRPr lang="en-US"/>
          </a:p>
        </p:txBody>
      </p:sp>
    </p:spTree>
    <p:extLst>
      <p:ext uri="{BB962C8B-B14F-4D97-AF65-F5344CB8AC3E}">
        <p14:creationId xmlns:p14="http://schemas.microsoft.com/office/powerpoint/2010/main" val="365166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39</a:t>
            </a:fld>
            <a:endParaRPr lang="en-US"/>
          </a:p>
        </p:txBody>
      </p:sp>
    </p:spTree>
    <p:extLst>
      <p:ext uri="{BB962C8B-B14F-4D97-AF65-F5344CB8AC3E}">
        <p14:creationId xmlns:p14="http://schemas.microsoft.com/office/powerpoint/2010/main" val="710675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40</a:t>
            </a:fld>
            <a:endParaRPr lang="en-US"/>
          </a:p>
        </p:txBody>
      </p:sp>
    </p:spTree>
    <p:extLst>
      <p:ext uri="{BB962C8B-B14F-4D97-AF65-F5344CB8AC3E}">
        <p14:creationId xmlns:p14="http://schemas.microsoft.com/office/powerpoint/2010/main" val="999935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41</a:t>
            </a:fld>
            <a:endParaRPr lang="en-US"/>
          </a:p>
        </p:txBody>
      </p:sp>
    </p:spTree>
    <p:extLst>
      <p:ext uri="{BB962C8B-B14F-4D97-AF65-F5344CB8AC3E}">
        <p14:creationId xmlns:p14="http://schemas.microsoft.com/office/powerpoint/2010/main" val="2711464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42</a:t>
            </a:fld>
            <a:endParaRPr lang="en-US"/>
          </a:p>
        </p:txBody>
      </p:sp>
    </p:spTree>
    <p:extLst>
      <p:ext uri="{BB962C8B-B14F-4D97-AF65-F5344CB8AC3E}">
        <p14:creationId xmlns:p14="http://schemas.microsoft.com/office/powerpoint/2010/main" val="819468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43</a:t>
            </a:fld>
            <a:endParaRPr lang="en-US"/>
          </a:p>
        </p:txBody>
      </p:sp>
    </p:spTree>
    <p:extLst>
      <p:ext uri="{BB962C8B-B14F-4D97-AF65-F5344CB8AC3E}">
        <p14:creationId xmlns:p14="http://schemas.microsoft.com/office/powerpoint/2010/main" val="308727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44</a:t>
            </a:fld>
            <a:endParaRPr lang="en-US"/>
          </a:p>
        </p:txBody>
      </p:sp>
    </p:spTree>
    <p:extLst>
      <p:ext uri="{BB962C8B-B14F-4D97-AF65-F5344CB8AC3E}">
        <p14:creationId xmlns:p14="http://schemas.microsoft.com/office/powerpoint/2010/main" val="3930428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45</a:t>
            </a:fld>
            <a:endParaRPr lang="en-US"/>
          </a:p>
        </p:txBody>
      </p:sp>
    </p:spTree>
    <p:extLst>
      <p:ext uri="{BB962C8B-B14F-4D97-AF65-F5344CB8AC3E}">
        <p14:creationId xmlns:p14="http://schemas.microsoft.com/office/powerpoint/2010/main" val="419698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5</a:t>
            </a:fld>
            <a:endParaRPr lang="en-US"/>
          </a:p>
        </p:txBody>
      </p:sp>
    </p:spTree>
    <p:extLst>
      <p:ext uri="{BB962C8B-B14F-4D97-AF65-F5344CB8AC3E}">
        <p14:creationId xmlns:p14="http://schemas.microsoft.com/office/powerpoint/2010/main" val="203238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46</a:t>
            </a:fld>
            <a:endParaRPr lang="en-US"/>
          </a:p>
        </p:txBody>
      </p:sp>
    </p:spTree>
    <p:extLst>
      <p:ext uri="{BB962C8B-B14F-4D97-AF65-F5344CB8AC3E}">
        <p14:creationId xmlns:p14="http://schemas.microsoft.com/office/powerpoint/2010/main" val="1012266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47</a:t>
            </a:fld>
            <a:endParaRPr lang="en-US"/>
          </a:p>
        </p:txBody>
      </p:sp>
    </p:spTree>
    <p:extLst>
      <p:ext uri="{BB962C8B-B14F-4D97-AF65-F5344CB8AC3E}">
        <p14:creationId xmlns:p14="http://schemas.microsoft.com/office/powerpoint/2010/main" val="3437195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48</a:t>
            </a:fld>
            <a:endParaRPr lang="en-US"/>
          </a:p>
        </p:txBody>
      </p:sp>
    </p:spTree>
    <p:extLst>
      <p:ext uri="{BB962C8B-B14F-4D97-AF65-F5344CB8AC3E}">
        <p14:creationId xmlns:p14="http://schemas.microsoft.com/office/powerpoint/2010/main" val="2091379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49</a:t>
            </a:fld>
            <a:endParaRPr lang="en-US"/>
          </a:p>
        </p:txBody>
      </p:sp>
    </p:spTree>
    <p:extLst>
      <p:ext uri="{BB962C8B-B14F-4D97-AF65-F5344CB8AC3E}">
        <p14:creationId xmlns:p14="http://schemas.microsoft.com/office/powerpoint/2010/main" val="2123814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50</a:t>
            </a:fld>
            <a:endParaRPr lang="en-US"/>
          </a:p>
        </p:txBody>
      </p:sp>
    </p:spTree>
    <p:extLst>
      <p:ext uri="{BB962C8B-B14F-4D97-AF65-F5344CB8AC3E}">
        <p14:creationId xmlns:p14="http://schemas.microsoft.com/office/powerpoint/2010/main" val="3403254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51</a:t>
            </a:fld>
            <a:endParaRPr lang="en-US"/>
          </a:p>
        </p:txBody>
      </p:sp>
    </p:spTree>
    <p:extLst>
      <p:ext uri="{BB962C8B-B14F-4D97-AF65-F5344CB8AC3E}">
        <p14:creationId xmlns:p14="http://schemas.microsoft.com/office/powerpoint/2010/main" val="2522824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52</a:t>
            </a:fld>
            <a:endParaRPr lang="en-US"/>
          </a:p>
        </p:txBody>
      </p:sp>
    </p:spTree>
    <p:extLst>
      <p:ext uri="{BB962C8B-B14F-4D97-AF65-F5344CB8AC3E}">
        <p14:creationId xmlns:p14="http://schemas.microsoft.com/office/powerpoint/2010/main" val="1496481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53</a:t>
            </a:fld>
            <a:endParaRPr lang="en-US"/>
          </a:p>
        </p:txBody>
      </p:sp>
    </p:spTree>
    <p:extLst>
      <p:ext uri="{BB962C8B-B14F-4D97-AF65-F5344CB8AC3E}">
        <p14:creationId xmlns:p14="http://schemas.microsoft.com/office/powerpoint/2010/main" val="1859837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54</a:t>
            </a:fld>
            <a:endParaRPr lang="en-US"/>
          </a:p>
        </p:txBody>
      </p:sp>
    </p:spTree>
    <p:extLst>
      <p:ext uri="{BB962C8B-B14F-4D97-AF65-F5344CB8AC3E}">
        <p14:creationId xmlns:p14="http://schemas.microsoft.com/office/powerpoint/2010/main" val="3264901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55</a:t>
            </a:fld>
            <a:endParaRPr lang="en-US"/>
          </a:p>
        </p:txBody>
      </p:sp>
    </p:spTree>
    <p:extLst>
      <p:ext uri="{BB962C8B-B14F-4D97-AF65-F5344CB8AC3E}">
        <p14:creationId xmlns:p14="http://schemas.microsoft.com/office/powerpoint/2010/main" val="194038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6</a:t>
            </a:fld>
            <a:endParaRPr lang="en-US"/>
          </a:p>
        </p:txBody>
      </p:sp>
    </p:spTree>
    <p:extLst>
      <p:ext uri="{BB962C8B-B14F-4D97-AF65-F5344CB8AC3E}">
        <p14:creationId xmlns:p14="http://schemas.microsoft.com/office/powerpoint/2010/main" val="2471584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56</a:t>
            </a:fld>
            <a:endParaRPr lang="en-US"/>
          </a:p>
        </p:txBody>
      </p:sp>
    </p:spTree>
    <p:extLst>
      <p:ext uri="{BB962C8B-B14F-4D97-AF65-F5344CB8AC3E}">
        <p14:creationId xmlns:p14="http://schemas.microsoft.com/office/powerpoint/2010/main" val="2555687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57</a:t>
            </a:fld>
            <a:endParaRPr lang="en-US"/>
          </a:p>
        </p:txBody>
      </p:sp>
    </p:spTree>
    <p:extLst>
      <p:ext uri="{BB962C8B-B14F-4D97-AF65-F5344CB8AC3E}">
        <p14:creationId xmlns:p14="http://schemas.microsoft.com/office/powerpoint/2010/main" val="1369995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58</a:t>
            </a:fld>
            <a:endParaRPr lang="en-US"/>
          </a:p>
        </p:txBody>
      </p:sp>
    </p:spTree>
    <p:extLst>
      <p:ext uri="{BB962C8B-B14F-4D97-AF65-F5344CB8AC3E}">
        <p14:creationId xmlns:p14="http://schemas.microsoft.com/office/powerpoint/2010/main" val="3035924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59</a:t>
            </a:fld>
            <a:endParaRPr lang="en-US"/>
          </a:p>
        </p:txBody>
      </p:sp>
    </p:spTree>
    <p:extLst>
      <p:ext uri="{BB962C8B-B14F-4D97-AF65-F5344CB8AC3E}">
        <p14:creationId xmlns:p14="http://schemas.microsoft.com/office/powerpoint/2010/main" val="2249620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60</a:t>
            </a:fld>
            <a:endParaRPr lang="en-US"/>
          </a:p>
        </p:txBody>
      </p:sp>
    </p:spTree>
    <p:extLst>
      <p:ext uri="{BB962C8B-B14F-4D97-AF65-F5344CB8AC3E}">
        <p14:creationId xmlns:p14="http://schemas.microsoft.com/office/powerpoint/2010/main" val="3937497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61</a:t>
            </a:fld>
            <a:endParaRPr lang="en-US"/>
          </a:p>
        </p:txBody>
      </p:sp>
    </p:spTree>
    <p:extLst>
      <p:ext uri="{BB962C8B-B14F-4D97-AF65-F5344CB8AC3E}">
        <p14:creationId xmlns:p14="http://schemas.microsoft.com/office/powerpoint/2010/main" val="3065141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62</a:t>
            </a:fld>
            <a:endParaRPr lang="en-US"/>
          </a:p>
        </p:txBody>
      </p:sp>
    </p:spTree>
    <p:extLst>
      <p:ext uri="{BB962C8B-B14F-4D97-AF65-F5344CB8AC3E}">
        <p14:creationId xmlns:p14="http://schemas.microsoft.com/office/powerpoint/2010/main" val="35655620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63</a:t>
            </a:fld>
            <a:endParaRPr lang="en-US"/>
          </a:p>
        </p:txBody>
      </p:sp>
    </p:spTree>
    <p:extLst>
      <p:ext uri="{BB962C8B-B14F-4D97-AF65-F5344CB8AC3E}">
        <p14:creationId xmlns:p14="http://schemas.microsoft.com/office/powerpoint/2010/main" val="593591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64</a:t>
            </a:fld>
            <a:endParaRPr lang="en-US"/>
          </a:p>
        </p:txBody>
      </p:sp>
    </p:spTree>
    <p:extLst>
      <p:ext uri="{BB962C8B-B14F-4D97-AF65-F5344CB8AC3E}">
        <p14:creationId xmlns:p14="http://schemas.microsoft.com/office/powerpoint/2010/main" val="1414125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65</a:t>
            </a:fld>
            <a:endParaRPr lang="en-US"/>
          </a:p>
        </p:txBody>
      </p:sp>
    </p:spTree>
    <p:extLst>
      <p:ext uri="{BB962C8B-B14F-4D97-AF65-F5344CB8AC3E}">
        <p14:creationId xmlns:p14="http://schemas.microsoft.com/office/powerpoint/2010/main" val="144149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7</a:t>
            </a:fld>
            <a:endParaRPr lang="en-US"/>
          </a:p>
        </p:txBody>
      </p:sp>
    </p:spTree>
    <p:extLst>
      <p:ext uri="{BB962C8B-B14F-4D97-AF65-F5344CB8AC3E}">
        <p14:creationId xmlns:p14="http://schemas.microsoft.com/office/powerpoint/2010/main" val="4084856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66</a:t>
            </a:fld>
            <a:endParaRPr lang="en-US"/>
          </a:p>
        </p:txBody>
      </p:sp>
    </p:spTree>
    <p:extLst>
      <p:ext uri="{BB962C8B-B14F-4D97-AF65-F5344CB8AC3E}">
        <p14:creationId xmlns:p14="http://schemas.microsoft.com/office/powerpoint/2010/main" val="2715537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67</a:t>
            </a:fld>
            <a:endParaRPr lang="en-US"/>
          </a:p>
        </p:txBody>
      </p:sp>
    </p:spTree>
    <p:extLst>
      <p:ext uri="{BB962C8B-B14F-4D97-AF65-F5344CB8AC3E}">
        <p14:creationId xmlns:p14="http://schemas.microsoft.com/office/powerpoint/2010/main" val="895751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68</a:t>
            </a:fld>
            <a:endParaRPr lang="en-US"/>
          </a:p>
        </p:txBody>
      </p:sp>
    </p:spTree>
    <p:extLst>
      <p:ext uri="{BB962C8B-B14F-4D97-AF65-F5344CB8AC3E}">
        <p14:creationId xmlns:p14="http://schemas.microsoft.com/office/powerpoint/2010/main" val="2965557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69</a:t>
            </a:fld>
            <a:endParaRPr lang="en-US"/>
          </a:p>
        </p:txBody>
      </p:sp>
    </p:spTree>
    <p:extLst>
      <p:ext uri="{BB962C8B-B14F-4D97-AF65-F5344CB8AC3E}">
        <p14:creationId xmlns:p14="http://schemas.microsoft.com/office/powerpoint/2010/main" val="153865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8</a:t>
            </a:fld>
            <a:endParaRPr lang="en-US"/>
          </a:p>
        </p:txBody>
      </p:sp>
    </p:spTree>
    <p:extLst>
      <p:ext uri="{BB962C8B-B14F-4D97-AF65-F5344CB8AC3E}">
        <p14:creationId xmlns:p14="http://schemas.microsoft.com/office/powerpoint/2010/main" val="350911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9</a:t>
            </a:fld>
            <a:endParaRPr lang="en-US"/>
          </a:p>
        </p:txBody>
      </p:sp>
    </p:spTree>
    <p:extLst>
      <p:ext uri="{BB962C8B-B14F-4D97-AF65-F5344CB8AC3E}">
        <p14:creationId xmlns:p14="http://schemas.microsoft.com/office/powerpoint/2010/main" val="424855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10</a:t>
            </a:fld>
            <a:endParaRPr lang="en-US"/>
          </a:p>
        </p:txBody>
      </p:sp>
    </p:spTree>
    <p:extLst>
      <p:ext uri="{BB962C8B-B14F-4D97-AF65-F5344CB8AC3E}">
        <p14:creationId xmlns:p14="http://schemas.microsoft.com/office/powerpoint/2010/main" val="173890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6D16D7-9071-442B-B577-32A23E977E60}"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262750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D16D7-9071-442B-B577-32A23E977E60}"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04109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D16D7-9071-442B-B577-32A23E977E60}"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418363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D16D7-9071-442B-B577-32A23E977E60}"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27958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6D16D7-9071-442B-B577-32A23E977E60}"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74753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6D16D7-9071-442B-B577-32A23E977E60}"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402783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6D16D7-9071-442B-B577-32A23E977E60}" type="datetimeFigureOut">
              <a:rPr lang="en-US" smtClean="0"/>
              <a:t>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57198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6D16D7-9071-442B-B577-32A23E977E60}" type="datetimeFigureOut">
              <a:rPr lang="en-US" smtClean="0"/>
              <a:t>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91649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D16D7-9071-442B-B577-32A23E977E60}" type="datetimeFigureOut">
              <a:rPr lang="en-US" smtClean="0"/>
              <a:t>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62771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6D16D7-9071-442B-B577-32A23E977E60}"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73963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6D16D7-9071-442B-B577-32A23E977E60}"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30795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D16D7-9071-442B-B577-32A23E977E60}" type="datetimeFigureOut">
              <a:rPr lang="en-US" smtClean="0"/>
              <a:t>2/18/2020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F36CD-6617-4FFA-9D40-FB946922BE17}" type="slidenum">
              <a:rPr lang="en-US" smtClean="0"/>
              <a:t>‹#›</a:t>
            </a:fld>
            <a:endParaRPr lang="en-US"/>
          </a:p>
        </p:txBody>
      </p:sp>
    </p:spTree>
    <p:extLst>
      <p:ext uri="{BB962C8B-B14F-4D97-AF65-F5344CB8AC3E}">
        <p14:creationId xmlns:p14="http://schemas.microsoft.com/office/powerpoint/2010/main" val="154966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8qn2Yqqc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 Id="rId4" Type="http://schemas.openxmlformats.org/officeDocument/2006/relationships/image" Target="../media/image18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198.gif"/><Relationship Id="rId3" Type="http://schemas.openxmlformats.org/officeDocument/2006/relationships/image" Target="../media/image82.gif"/><Relationship Id="rId7" Type="http://schemas.openxmlformats.org/officeDocument/2006/relationships/image" Target="../media/image197.gif"/><Relationship Id="rId12" Type="http://schemas.openxmlformats.org/officeDocument/2006/relationships/image" Target="../media/image202.gif"/><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6.gif"/><Relationship Id="rId11" Type="http://schemas.openxmlformats.org/officeDocument/2006/relationships/image" Target="../media/image201.gif"/><Relationship Id="rId5" Type="http://schemas.openxmlformats.org/officeDocument/2006/relationships/image" Target="../media/image195.gif"/><Relationship Id="rId10" Type="http://schemas.openxmlformats.org/officeDocument/2006/relationships/image" Target="../media/image200.gif"/><Relationship Id="rId4" Type="http://schemas.openxmlformats.org/officeDocument/2006/relationships/image" Target="../media/image194.gif"/><Relationship Id="rId9" Type="http://schemas.openxmlformats.org/officeDocument/2006/relationships/image" Target="../media/image199.gif"/></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0.jpeg"/><Relationship Id="rId7"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0.gi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QwJAaaglXs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3zy25FkPVvc"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JWXmsUzopq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4uE-tqe0xsQ"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hyperlink" Target="https://www.youtube.com/watch?v=U4hUMQG3MI8&amp;t=32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media.fastclick.net/w/click.here?sid=7651&amp;m=6&amp;c=1"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uZfRaWAtBV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uZfRaWAtBV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44.jpeg"/><Relationship Id="rId10" Type="http://schemas.openxmlformats.org/officeDocument/2006/relationships/image" Target="../media/image75.gif"/><Relationship Id="rId4" Type="http://schemas.openxmlformats.org/officeDocument/2006/relationships/image" Target="../media/image70.jpeg"/><Relationship Id="rId9" Type="http://schemas.openxmlformats.org/officeDocument/2006/relationships/image" Target="../media/image74.gif"/></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gif"/></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Mql2NDJXOw4"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www.youtube.com/watch?v=Df7kUedWwn8" TargetMode="Externa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2.gif"/></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5.gif"/><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0.gif"/><Relationship Id="rId5" Type="http://schemas.openxmlformats.org/officeDocument/2006/relationships/image" Target="../media/image99.jpeg"/><Relationship Id="rId4"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gif"/><Relationship Id="rId4" Type="http://schemas.openxmlformats.org/officeDocument/2006/relationships/image" Target="../media/image85.gif"/></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gif"/></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0.gif"/><Relationship Id="rId4" Type="http://schemas.openxmlformats.org/officeDocument/2006/relationships/image" Target="../media/image119.jpeg"/></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gif"/><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jpeg"/><Relationship Id="rId7" Type="http://schemas.openxmlformats.org/officeDocument/2006/relationships/image" Target="../media/image131.pn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05.jpeg"/><Relationship Id="rId4" Type="http://schemas.openxmlformats.org/officeDocument/2006/relationships/image" Target="../media/image12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9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0.gif"/><Relationship Id="rId5" Type="http://schemas.openxmlformats.org/officeDocument/2006/relationships/image" Target="../media/image159.gif"/><Relationship Id="rId4" Type="http://schemas.openxmlformats.org/officeDocument/2006/relationships/image" Target="../media/image158.gif"/></Relationships>
</file>

<file path=ppt/slides/_rels/slide97.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85.gif"/><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162.gif"/></Relationships>
</file>

<file path=ppt/slides/_rels/slide98.xml.rels><?xml version="1.0" encoding="UTF-8" standalone="yes"?>
<Relationships xmlns="http://schemas.openxmlformats.org/package/2006/relationships"><Relationship Id="rId3" Type="http://schemas.openxmlformats.org/officeDocument/2006/relationships/image" Target="../media/image85.gif"/><Relationship Id="rId7" Type="http://schemas.openxmlformats.org/officeDocument/2006/relationships/image" Target="../media/image167.gif"/><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66.gif"/><Relationship Id="rId5" Type="http://schemas.openxmlformats.org/officeDocument/2006/relationships/image" Target="../media/image165.gif"/><Relationship Id="rId4" Type="http://schemas.openxmlformats.org/officeDocument/2006/relationships/image" Target="../media/image164.gif"/></Relationships>
</file>

<file path=ppt/slides/_rels/slide99.xml.rels><?xml version="1.0" encoding="UTF-8" standalone="yes"?>
<Relationships xmlns="http://schemas.openxmlformats.org/package/2006/relationships"><Relationship Id="rId3" Type="http://schemas.openxmlformats.org/officeDocument/2006/relationships/image" Target="../media/image161.gif"/><Relationship Id="rId7" Type="http://schemas.openxmlformats.org/officeDocument/2006/relationships/image" Target="../media/image169.jpeg"/><Relationship Id="rId2" Type="http://schemas.openxmlformats.org/officeDocument/2006/relationships/image" Target="../media/image85.gif"/><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33.gif"/><Relationship Id="rId4" Type="http://schemas.openxmlformats.org/officeDocument/2006/relationships/image" Target="../media/image16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784096"/>
          </a:xfrm>
          <a:prstGeom prst="rect">
            <a:avLst/>
          </a:prstGeom>
        </p:spPr>
      </p:pic>
      <p:sp>
        <p:nvSpPr>
          <p:cNvPr id="5" name="Rectangle 4"/>
          <p:cNvSpPr/>
          <p:nvPr/>
        </p:nvSpPr>
        <p:spPr>
          <a:xfrm>
            <a:off x="640019" y="1940303"/>
            <a:ext cx="10911962" cy="1569660"/>
          </a:xfrm>
          <a:prstGeom prst="rect">
            <a:avLst/>
          </a:prstGeom>
          <a:noFill/>
        </p:spPr>
        <p:txBody>
          <a:bodyPr wrap="none" lIns="91440" tIns="45720" rIns="91440" bIns="45720">
            <a:spAutoFit/>
          </a:bodyPr>
          <a:lstStyle/>
          <a:p>
            <a:pPr algn="ctr"/>
            <a:r>
              <a:rPr lang="en-US" sz="9600" b="0" cap="none" spc="0" dirty="0" smtClean="0">
                <a:ln w="0">
                  <a:solidFill>
                    <a:schemeClr val="tx1"/>
                  </a:solidFill>
                </a:ln>
                <a:blipFill>
                  <a:blip r:embed="rId3"/>
                  <a:stretch>
                    <a:fillRect/>
                  </a:stretch>
                </a:blipFill>
                <a:effectLst>
                  <a:outerShdw blurRad="50800" dist="38100" dir="2700000" algn="tl" rotWithShape="0">
                    <a:prstClr val="black">
                      <a:alpha val="40000"/>
                    </a:prstClr>
                  </a:outerShdw>
                </a:effectLst>
                <a:latin typeface="Blackadder ITC" panose="04020505051007020D02" pitchFamily="82" charset="0"/>
              </a:rPr>
              <a:t>The American Revolution</a:t>
            </a:r>
            <a:endParaRPr lang="en-US" sz="9600" b="0" cap="none" spc="0" dirty="0">
              <a:ln w="0">
                <a:solidFill>
                  <a:schemeClr val="tx1"/>
                </a:solidFill>
              </a:ln>
              <a:blipFill>
                <a:blip r:embed="rId3"/>
                <a:stretch>
                  <a:fillRect/>
                </a:stretch>
              </a:blipFill>
              <a:effectLst>
                <a:outerShdw blurRad="50800" dist="38100" dir="2700000" algn="tl" rotWithShape="0">
                  <a:prstClr val="black">
                    <a:alpha val="40000"/>
                  </a:prstClr>
                </a:outerShdw>
              </a:effectLst>
              <a:latin typeface="Blackadder ITC" panose="04020505051007020D02" pitchFamily="82" charset="0"/>
            </a:endParaRPr>
          </a:p>
        </p:txBody>
      </p:sp>
    </p:spTree>
    <p:extLst>
      <p:ext uri="{BB962C8B-B14F-4D97-AF65-F5344CB8AC3E}">
        <p14:creationId xmlns:p14="http://schemas.microsoft.com/office/powerpoint/2010/main" val="505655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1524000" y="228601"/>
            <a:ext cx="9144000" cy="1470025"/>
          </a:xfrm>
          <a:prstGeom prst="rect">
            <a:avLst/>
          </a:prstGeom>
        </p:spPr>
        <p:txBody>
          <a:bodyPr>
            <a:normAutofit fontScale="90000"/>
          </a:bodyPr>
          <a:lstStyle/>
          <a:p>
            <a:pPr algn="ctr">
              <a:spcBef>
                <a:spcPct val="0"/>
              </a:spcBef>
              <a:defRPr/>
            </a:pPr>
            <a:r>
              <a:rPr lang="en-US" sz="3600" dirty="0">
                <a:latin typeface="Book Antiqua" pitchFamily="18" charset="0"/>
                <a:ea typeface="+mj-ea"/>
                <a:cs typeface="+mj-cs"/>
              </a:rPr>
              <a:t>Battle of Bunker Hill:  British “Victory” in Boston on June 17, 1775. Most troops were from NH.</a:t>
            </a:r>
          </a:p>
        </p:txBody>
      </p:sp>
      <p:pic>
        <p:nvPicPr>
          <p:cNvPr id="18" name="Picture 17" descr="1463.gif"/>
          <p:cNvPicPr>
            <a:picLocks noChangeAspect="1"/>
          </p:cNvPicPr>
          <p:nvPr/>
        </p:nvPicPr>
        <p:blipFill>
          <a:blip r:embed="rId3" cstate="print"/>
          <a:stretch>
            <a:fillRect/>
          </a:stretch>
        </p:blipFill>
        <p:spPr>
          <a:xfrm>
            <a:off x="5410200" y="1752600"/>
            <a:ext cx="4953000" cy="5704226"/>
          </a:xfrm>
          <a:prstGeom prst="rect">
            <a:avLst/>
          </a:prstGeom>
        </p:spPr>
      </p:pic>
      <p:pic>
        <p:nvPicPr>
          <p:cNvPr id="20" name="Picture 19" descr="bunker_hill.jpg"/>
          <p:cNvPicPr>
            <a:picLocks noChangeAspect="1"/>
          </p:cNvPicPr>
          <p:nvPr/>
        </p:nvPicPr>
        <p:blipFill>
          <a:blip r:embed="rId4" cstate="print"/>
          <a:stretch>
            <a:fillRect/>
          </a:stretch>
        </p:blipFill>
        <p:spPr>
          <a:xfrm>
            <a:off x="1524001" y="3581400"/>
            <a:ext cx="4583459" cy="3048000"/>
          </a:xfrm>
          <a:prstGeom prst="rect">
            <a:avLst/>
          </a:prstGeom>
        </p:spPr>
      </p:pic>
      <p:pic>
        <p:nvPicPr>
          <p:cNvPr id="22" name="Picture 21" descr="starklg.GIF"/>
          <p:cNvPicPr>
            <a:picLocks noChangeAspect="1"/>
          </p:cNvPicPr>
          <p:nvPr/>
        </p:nvPicPr>
        <p:blipFill>
          <a:blip r:embed="rId5" cstate="print"/>
          <a:stretch>
            <a:fillRect/>
          </a:stretch>
        </p:blipFill>
        <p:spPr>
          <a:xfrm>
            <a:off x="2743200" y="1371601"/>
            <a:ext cx="1676400" cy="2000119"/>
          </a:xfrm>
          <a:prstGeom prst="rect">
            <a:avLst/>
          </a:prstGeom>
        </p:spPr>
      </p:pic>
    </p:spTree>
    <p:extLst>
      <p:ext uri="{BB962C8B-B14F-4D97-AF65-F5344CB8AC3E}">
        <p14:creationId xmlns:p14="http://schemas.microsoft.com/office/powerpoint/2010/main" val="38106408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587.jpg"/>
          <p:cNvPicPr>
            <a:picLocks noChangeAspect="1"/>
          </p:cNvPicPr>
          <p:nvPr/>
        </p:nvPicPr>
        <p:blipFill>
          <a:blip r:embed="rId2" cstate="print"/>
          <a:stretch>
            <a:fillRect/>
          </a:stretch>
        </p:blipFill>
        <p:spPr>
          <a:xfrm>
            <a:off x="1524000" y="829056"/>
            <a:ext cx="9144000" cy="6028944"/>
          </a:xfrm>
          <a:prstGeom prst="rect">
            <a:avLst/>
          </a:prstGeom>
        </p:spPr>
      </p:pic>
      <p:sp>
        <p:nvSpPr>
          <p:cNvPr id="3" name="TextBox 2"/>
          <p:cNvSpPr txBox="1"/>
          <p:nvPr/>
        </p:nvSpPr>
        <p:spPr>
          <a:xfrm>
            <a:off x="1012371" y="152400"/>
            <a:ext cx="10433958" cy="553998"/>
          </a:xfrm>
          <a:prstGeom prst="rect">
            <a:avLst/>
          </a:prstGeom>
          <a:noFill/>
        </p:spPr>
        <p:txBody>
          <a:bodyPr wrap="square" rtlCol="0">
            <a:spAutoFit/>
          </a:bodyPr>
          <a:lstStyle/>
          <a:p>
            <a:pPr algn="ctr"/>
            <a:r>
              <a:rPr lang="en-US" sz="3000" dirty="0">
                <a:latin typeface="Cambria" pitchFamily="18" charset="0"/>
              </a:rPr>
              <a:t>Cornwallis surrenders to Washington in </a:t>
            </a:r>
            <a:r>
              <a:rPr lang="en-US" sz="3000" dirty="0" smtClean="0">
                <a:latin typeface="Cambria" pitchFamily="18" charset="0"/>
              </a:rPr>
              <a:t>October, 1781</a:t>
            </a:r>
            <a:endParaRPr lang="en-US" sz="3000" dirty="0">
              <a:latin typeface="Cambria" pitchFamily="18" charset="0"/>
            </a:endParaRPr>
          </a:p>
        </p:txBody>
      </p:sp>
    </p:spTree>
    <p:extLst>
      <p:ext uri="{BB962C8B-B14F-4D97-AF65-F5344CB8AC3E}">
        <p14:creationId xmlns:p14="http://schemas.microsoft.com/office/powerpoint/2010/main" val="5396912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Rectangle 2"/>
          <p:cNvSpPr/>
          <p:nvPr/>
        </p:nvSpPr>
        <p:spPr>
          <a:xfrm>
            <a:off x="2286001" y="1"/>
            <a:ext cx="7600159"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effectLst>
                  <a:outerShdw blurRad="76200" dist="50800" dir="5400000" algn="tl" rotWithShape="0">
                    <a:srgbClr val="000000">
                      <a:alpha val="65000"/>
                    </a:srgbClr>
                  </a:outerShdw>
                </a:effectLst>
                <a:latin typeface="Edwardian Script ITC" pitchFamily="66" charset="0"/>
              </a:rPr>
              <a:t>Treaty of Paris - 1783</a:t>
            </a:r>
          </a:p>
        </p:txBody>
      </p:sp>
      <p:sp>
        <p:nvSpPr>
          <p:cNvPr id="4" name="TextBox 3"/>
          <p:cNvSpPr txBox="1"/>
          <p:nvPr/>
        </p:nvSpPr>
        <p:spPr>
          <a:xfrm>
            <a:off x="1524000" y="1447800"/>
            <a:ext cx="9144000" cy="1077218"/>
          </a:xfrm>
          <a:prstGeom prst="rect">
            <a:avLst/>
          </a:prstGeom>
          <a:noFill/>
        </p:spPr>
        <p:txBody>
          <a:bodyPr wrap="square" rtlCol="0">
            <a:spAutoFit/>
          </a:bodyPr>
          <a:lstStyle/>
          <a:p>
            <a:r>
              <a:rPr lang="en-US" sz="3200" b="1" dirty="0">
                <a:latin typeface="Papyrus" pitchFamily="66" charset="0"/>
              </a:rPr>
              <a:t>1. Great Britain recognizes the independence of 	the United States.</a:t>
            </a:r>
          </a:p>
        </p:txBody>
      </p:sp>
      <p:sp>
        <p:nvSpPr>
          <p:cNvPr id="5" name="TextBox 4"/>
          <p:cNvSpPr txBox="1"/>
          <p:nvPr/>
        </p:nvSpPr>
        <p:spPr>
          <a:xfrm>
            <a:off x="1524000" y="2590800"/>
            <a:ext cx="9144000" cy="1569660"/>
          </a:xfrm>
          <a:prstGeom prst="rect">
            <a:avLst/>
          </a:prstGeom>
          <a:noFill/>
        </p:spPr>
        <p:txBody>
          <a:bodyPr wrap="square" rtlCol="0">
            <a:spAutoFit/>
          </a:bodyPr>
          <a:lstStyle/>
          <a:p>
            <a:r>
              <a:rPr lang="en-US" sz="3200" b="1" dirty="0">
                <a:latin typeface="Papyrus" pitchFamily="66" charset="0"/>
              </a:rPr>
              <a:t>2.The US is given all the land south of Canada, 	east of the Mississippi River, and north of 	Florida.</a:t>
            </a:r>
          </a:p>
        </p:txBody>
      </p:sp>
      <p:sp>
        <p:nvSpPr>
          <p:cNvPr id="6" name="TextBox 5"/>
          <p:cNvSpPr txBox="1"/>
          <p:nvPr/>
        </p:nvSpPr>
        <p:spPr>
          <a:xfrm>
            <a:off x="1524000" y="4114801"/>
            <a:ext cx="9144000" cy="584775"/>
          </a:xfrm>
          <a:prstGeom prst="rect">
            <a:avLst/>
          </a:prstGeom>
          <a:noFill/>
        </p:spPr>
        <p:txBody>
          <a:bodyPr wrap="square" rtlCol="0">
            <a:spAutoFit/>
          </a:bodyPr>
          <a:lstStyle/>
          <a:p>
            <a:r>
              <a:rPr lang="en-US" sz="3200" b="1" dirty="0">
                <a:latin typeface="Papyrus" pitchFamily="66" charset="0"/>
              </a:rPr>
              <a:t>3. US gets fishing rights near Newfoundland.</a:t>
            </a:r>
          </a:p>
        </p:txBody>
      </p:sp>
      <p:sp>
        <p:nvSpPr>
          <p:cNvPr id="7" name="TextBox 6"/>
          <p:cNvSpPr txBox="1"/>
          <p:nvPr/>
        </p:nvSpPr>
        <p:spPr>
          <a:xfrm>
            <a:off x="1524000" y="4876800"/>
            <a:ext cx="9144000" cy="1077218"/>
          </a:xfrm>
          <a:prstGeom prst="rect">
            <a:avLst/>
          </a:prstGeom>
          <a:noFill/>
        </p:spPr>
        <p:txBody>
          <a:bodyPr wrap="square" rtlCol="0">
            <a:spAutoFit/>
          </a:bodyPr>
          <a:lstStyle/>
          <a:p>
            <a:r>
              <a:rPr lang="en-US" sz="3200" b="1" dirty="0">
                <a:latin typeface="Papyrus" pitchFamily="66" charset="0"/>
              </a:rPr>
              <a:t>4. Congress will recommend that the states repay 	loyalists for seized property.</a:t>
            </a:r>
          </a:p>
        </p:txBody>
      </p:sp>
      <p:sp>
        <p:nvSpPr>
          <p:cNvPr id="8" name="TextBox 7"/>
          <p:cNvSpPr txBox="1"/>
          <p:nvPr/>
        </p:nvSpPr>
        <p:spPr>
          <a:xfrm>
            <a:off x="1524000" y="6019801"/>
            <a:ext cx="9144000" cy="584775"/>
          </a:xfrm>
          <a:prstGeom prst="rect">
            <a:avLst/>
          </a:prstGeom>
          <a:noFill/>
        </p:spPr>
        <p:txBody>
          <a:bodyPr wrap="square" rtlCol="0">
            <a:spAutoFit/>
          </a:bodyPr>
          <a:lstStyle/>
          <a:p>
            <a:r>
              <a:rPr lang="en-US" sz="3200" b="1" dirty="0">
                <a:latin typeface="Papyrus" pitchFamily="66" charset="0"/>
              </a:rPr>
              <a:t>5. Florida is given back to Spain.</a:t>
            </a:r>
          </a:p>
        </p:txBody>
      </p:sp>
    </p:spTree>
    <p:extLst>
      <p:ext uri="{BB962C8B-B14F-4D97-AF65-F5344CB8AC3E}">
        <p14:creationId xmlns:p14="http://schemas.microsoft.com/office/powerpoint/2010/main" val="119091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issioners.jpg"/>
          <p:cNvPicPr>
            <a:picLocks noChangeAspect="1"/>
          </p:cNvPicPr>
          <p:nvPr/>
        </p:nvPicPr>
        <p:blipFill>
          <a:blip r:embed="rId2" cstate="print"/>
          <a:stretch>
            <a:fillRect/>
          </a:stretch>
        </p:blipFill>
        <p:spPr>
          <a:xfrm>
            <a:off x="1524000" y="-220926"/>
            <a:ext cx="9144000" cy="7078926"/>
          </a:xfrm>
          <a:prstGeom prst="rect">
            <a:avLst/>
          </a:prstGeom>
        </p:spPr>
      </p:pic>
    </p:spTree>
    <p:extLst>
      <p:ext uri="{BB962C8B-B14F-4D97-AF65-F5344CB8AC3E}">
        <p14:creationId xmlns:p14="http://schemas.microsoft.com/office/powerpoint/2010/main" val="3168279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
            <a:ext cx="7007046"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dwardian Script ITC" pitchFamily="66" charset="0"/>
              </a:rPr>
              <a:t>Effects of the </a:t>
            </a:r>
          </a:p>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dwardian Script ITC" pitchFamily="66" charset="0"/>
              </a:rPr>
              <a:t>American Revolution</a:t>
            </a:r>
            <a:endPar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descr="Sprit_of_'76.2.jpeg"/>
          <p:cNvPicPr>
            <a:picLocks noChangeAspect="1"/>
          </p:cNvPicPr>
          <p:nvPr/>
        </p:nvPicPr>
        <p:blipFill>
          <a:blip r:embed="rId2" cstate="print"/>
          <a:stretch>
            <a:fillRect/>
          </a:stretch>
        </p:blipFill>
        <p:spPr>
          <a:xfrm>
            <a:off x="4495800" y="2438400"/>
            <a:ext cx="3105150" cy="4140200"/>
          </a:xfrm>
          <a:prstGeom prst="rect">
            <a:avLst/>
          </a:prstGeom>
        </p:spPr>
      </p:pic>
    </p:spTree>
    <p:extLst>
      <p:ext uri="{BB962C8B-B14F-4D97-AF65-F5344CB8AC3E}">
        <p14:creationId xmlns:p14="http://schemas.microsoft.com/office/powerpoint/2010/main" val="18776203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a:bodyPr>
          <a:lstStyle/>
          <a:p>
            <a:r>
              <a:rPr lang="en-US" dirty="0" smtClean="0"/>
              <a:t>British evacuate New York in 1783</a:t>
            </a:r>
            <a:endParaRPr lang="en-US" dirty="0"/>
          </a:p>
        </p:txBody>
      </p:sp>
      <p:pic>
        <p:nvPicPr>
          <p:cNvPr id="4" name="Picture 3" descr="Evacuation Day Pole.jpg"/>
          <p:cNvPicPr>
            <a:picLocks noChangeAspect="1"/>
          </p:cNvPicPr>
          <p:nvPr/>
        </p:nvPicPr>
        <p:blipFill>
          <a:blip r:embed="rId2" cstate="print"/>
          <a:stretch>
            <a:fillRect/>
          </a:stretch>
        </p:blipFill>
        <p:spPr>
          <a:xfrm>
            <a:off x="1676400" y="1219200"/>
            <a:ext cx="3810000" cy="5410200"/>
          </a:xfrm>
          <a:prstGeom prst="rect">
            <a:avLst/>
          </a:prstGeom>
        </p:spPr>
      </p:pic>
      <p:pic>
        <p:nvPicPr>
          <p:cNvPr id="5" name="Picture 4" descr="washington-480.jpg"/>
          <p:cNvPicPr>
            <a:picLocks noChangeAspect="1"/>
          </p:cNvPicPr>
          <p:nvPr/>
        </p:nvPicPr>
        <p:blipFill>
          <a:blip r:embed="rId3" cstate="print"/>
          <a:stretch>
            <a:fillRect/>
          </a:stretch>
        </p:blipFill>
        <p:spPr>
          <a:xfrm>
            <a:off x="5715000" y="2286001"/>
            <a:ext cx="4572000" cy="3133725"/>
          </a:xfrm>
          <a:prstGeom prst="rect">
            <a:avLst/>
          </a:prstGeom>
        </p:spPr>
      </p:pic>
    </p:spTree>
    <p:extLst>
      <p:ext uri="{BB962C8B-B14F-4D97-AF65-F5344CB8AC3E}">
        <p14:creationId xmlns:p14="http://schemas.microsoft.com/office/powerpoint/2010/main" val="5030086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a:bodyPr>
          <a:lstStyle/>
          <a:p>
            <a:r>
              <a:rPr lang="en-US" dirty="0" smtClean="0"/>
              <a:t>Washington bids farewell to the army…</a:t>
            </a:r>
            <a:endParaRPr lang="en-US" dirty="0"/>
          </a:p>
        </p:txBody>
      </p:sp>
      <p:pic>
        <p:nvPicPr>
          <p:cNvPr id="3" name="Picture 2" descr="Washington's_Farewell_by_Alonzo_Chappel_1866.jpg"/>
          <p:cNvPicPr>
            <a:picLocks noChangeAspect="1"/>
          </p:cNvPicPr>
          <p:nvPr/>
        </p:nvPicPr>
        <p:blipFill>
          <a:blip r:embed="rId2" cstate="print"/>
          <a:stretch>
            <a:fillRect/>
          </a:stretch>
        </p:blipFill>
        <p:spPr>
          <a:xfrm>
            <a:off x="2743201" y="1295401"/>
            <a:ext cx="6906875" cy="5300169"/>
          </a:xfrm>
          <a:prstGeom prst="rect">
            <a:avLst/>
          </a:prstGeom>
        </p:spPr>
      </p:pic>
    </p:spTree>
    <p:extLst>
      <p:ext uri="{BB962C8B-B14F-4D97-AF65-F5344CB8AC3E}">
        <p14:creationId xmlns:p14="http://schemas.microsoft.com/office/powerpoint/2010/main" val="19003493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fontScale="90000"/>
          </a:bodyPr>
          <a:lstStyle/>
          <a:p>
            <a:r>
              <a:rPr lang="en-US" dirty="0" smtClean="0"/>
              <a:t>…and resigns his commission, accepting no pay, and goes home.</a:t>
            </a:r>
            <a:endParaRPr lang="en-US" dirty="0"/>
          </a:p>
        </p:txBody>
      </p:sp>
      <p:pic>
        <p:nvPicPr>
          <p:cNvPr id="4" name="Picture 3" descr="General_George_Washington_Resigning_his_Commission.jpg"/>
          <p:cNvPicPr>
            <a:picLocks noChangeAspect="1"/>
          </p:cNvPicPr>
          <p:nvPr/>
        </p:nvPicPr>
        <p:blipFill>
          <a:blip r:embed="rId2" cstate="print"/>
          <a:stretch>
            <a:fillRect/>
          </a:stretch>
        </p:blipFill>
        <p:spPr>
          <a:xfrm>
            <a:off x="1981200" y="1524001"/>
            <a:ext cx="8458200" cy="5531663"/>
          </a:xfrm>
          <a:prstGeom prst="rect">
            <a:avLst/>
          </a:prstGeom>
        </p:spPr>
      </p:pic>
    </p:spTree>
    <p:extLst>
      <p:ext uri="{BB962C8B-B14F-4D97-AF65-F5344CB8AC3E}">
        <p14:creationId xmlns:p14="http://schemas.microsoft.com/office/powerpoint/2010/main" val="34686543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fontScale="90000"/>
          </a:bodyPr>
          <a:lstStyle/>
          <a:p>
            <a:r>
              <a:rPr lang="en-US" dirty="0" smtClean="0"/>
              <a:t>The US now has no functioning government and is millions in debt.</a:t>
            </a:r>
            <a:endParaRPr lang="en-US" dirty="0"/>
          </a:p>
        </p:txBody>
      </p:sp>
      <p:pic>
        <p:nvPicPr>
          <p:cNvPr id="4" name="Picture 3" descr="uncle_sam_broke.jpg"/>
          <p:cNvPicPr>
            <a:picLocks noChangeAspect="1"/>
          </p:cNvPicPr>
          <p:nvPr/>
        </p:nvPicPr>
        <p:blipFill>
          <a:blip r:embed="rId2" cstate="print"/>
          <a:stretch>
            <a:fillRect/>
          </a:stretch>
        </p:blipFill>
        <p:spPr>
          <a:xfrm>
            <a:off x="3505200" y="1562100"/>
            <a:ext cx="5238750" cy="5295900"/>
          </a:xfrm>
          <a:prstGeom prst="rect">
            <a:avLst/>
          </a:prstGeom>
        </p:spPr>
      </p:pic>
    </p:spTree>
    <p:extLst>
      <p:ext uri="{BB962C8B-B14F-4D97-AF65-F5344CB8AC3E}">
        <p14:creationId xmlns:p14="http://schemas.microsoft.com/office/powerpoint/2010/main" val="6802538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a:bodyPr>
          <a:lstStyle/>
          <a:p>
            <a:r>
              <a:rPr lang="en-US" dirty="0" smtClean="0"/>
              <a:t>King George III goes insane</a:t>
            </a:r>
            <a:endParaRPr lang="en-US" dirty="0"/>
          </a:p>
        </p:txBody>
      </p:sp>
      <p:pic>
        <p:nvPicPr>
          <p:cNvPr id="5" name="Picture 4" descr="_67006438_hawthornemadness_rex.jpg"/>
          <p:cNvPicPr>
            <a:picLocks noChangeAspect="1"/>
          </p:cNvPicPr>
          <p:nvPr/>
        </p:nvPicPr>
        <p:blipFill>
          <a:blip r:embed="rId2" cstate="print"/>
          <a:stretch>
            <a:fillRect/>
          </a:stretch>
        </p:blipFill>
        <p:spPr>
          <a:xfrm>
            <a:off x="2133600" y="1524001"/>
            <a:ext cx="7543800" cy="4847859"/>
          </a:xfrm>
          <a:prstGeom prst="rect">
            <a:avLst/>
          </a:prstGeom>
        </p:spPr>
      </p:pic>
    </p:spTree>
    <p:extLst>
      <p:ext uri="{BB962C8B-B14F-4D97-AF65-F5344CB8AC3E}">
        <p14:creationId xmlns:p14="http://schemas.microsoft.com/office/powerpoint/2010/main" val="32057941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a:bodyPr>
          <a:lstStyle/>
          <a:p>
            <a:r>
              <a:rPr lang="en-US" dirty="0" smtClean="0"/>
              <a:t>And Britain builds a new empire</a:t>
            </a:r>
            <a:endParaRPr lang="en-US" dirty="0"/>
          </a:p>
        </p:txBody>
      </p:sp>
      <p:pic>
        <p:nvPicPr>
          <p:cNvPr id="4" name="Picture 3" descr="g2cs1s3.jpg"/>
          <p:cNvPicPr>
            <a:picLocks noChangeAspect="1"/>
          </p:cNvPicPr>
          <p:nvPr/>
        </p:nvPicPr>
        <p:blipFill>
          <a:blip r:embed="rId2" cstate="print"/>
          <a:stretch>
            <a:fillRect/>
          </a:stretch>
        </p:blipFill>
        <p:spPr>
          <a:xfrm>
            <a:off x="2133600" y="1371600"/>
            <a:ext cx="7924800" cy="5296408"/>
          </a:xfrm>
          <a:prstGeom prst="rect">
            <a:avLst/>
          </a:prstGeom>
        </p:spPr>
      </p:pic>
    </p:spTree>
    <p:extLst>
      <p:ext uri="{BB962C8B-B14F-4D97-AF65-F5344CB8AC3E}">
        <p14:creationId xmlns:p14="http://schemas.microsoft.com/office/powerpoint/2010/main" val="242855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ttleofBunkerHillWEB.jpg">
            <a:hlinkClick r:id="rId3"/>
          </p:cNvPr>
          <p:cNvPicPr>
            <a:picLocks noChangeAspect="1"/>
          </p:cNvPicPr>
          <p:nvPr/>
        </p:nvPicPr>
        <p:blipFill>
          <a:blip r:embed="rId4" cstate="print"/>
          <a:stretch>
            <a:fillRect/>
          </a:stretch>
        </p:blipFill>
        <p:spPr>
          <a:xfrm flipH="1">
            <a:off x="914400" y="0"/>
            <a:ext cx="10249786" cy="6846857"/>
          </a:xfrm>
          <a:prstGeom prst="rect">
            <a:avLst/>
          </a:prstGeom>
        </p:spPr>
      </p:pic>
    </p:spTree>
    <p:extLst>
      <p:ext uri="{BB962C8B-B14F-4D97-AF65-F5344CB8AC3E}">
        <p14:creationId xmlns:p14="http://schemas.microsoft.com/office/powerpoint/2010/main" val="7416101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fontScale="90000"/>
          </a:bodyPr>
          <a:lstStyle/>
          <a:p>
            <a:r>
              <a:rPr lang="en-US" dirty="0" smtClean="0"/>
              <a:t>Inspired by the Americans, the Irish rebel. And lose.</a:t>
            </a:r>
            <a:endParaRPr lang="en-US" dirty="0"/>
          </a:p>
        </p:txBody>
      </p:sp>
      <p:pic>
        <p:nvPicPr>
          <p:cNvPr id="5" name="Picture 4" descr="Vinhill.gif"/>
          <p:cNvPicPr>
            <a:picLocks noChangeAspect="1"/>
          </p:cNvPicPr>
          <p:nvPr/>
        </p:nvPicPr>
        <p:blipFill>
          <a:blip r:embed="rId2" cstate="print"/>
          <a:stretch>
            <a:fillRect/>
          </a:stretch>
        </p:blipFill>
        <p:spPr>
          <a:xfrm>
            <a:off x="2362200" y="1600200"/>
            <a:ext cx="7696200" cy="5002530"/>
          </a:xfrm>
          <a:prstGeom prst="rect">
            <a:avLst/>
          </a:prstGeom>
        </p:spPr>
      </p:pic>
    </p:spTree>
    <p:extLst>
      <p:ext uri="{BB962C8B-B14F-4D97-AF65-F5344CB8AC3E}">
        <p14:creationId xmlns:p14="http://schemas.microsoft.com/office/powerpoint/2010/main" val="32936188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600200"/>
          </a:xfrm>
        </p:spPr>
        <p:txBody>
          <a:bodyPr>
            <a:normAutofit fontScale="90000"/>
          </a:bodyPr>
          <a:lstStyle/>
          <a:p>
            <a:r>
              <a:rPr lang="en-US" dirty="0" smtClean="0"/>
              <a:t>Canada is settled by American Loyalists, and start two new provinces (Ontario and New Brunswick)</a:t>
            </a:r>
            <a:endParaRPr lang="en-US" dirty="0"/>
          </a:p>
        </p:txBody>
      </p:sp>
      <p:pic>
        <p:nvPicPr>
          <p:cNvPr id="4" name="Picture 3" descr="Loyalist_LandingSaintJohnAdamSherriffScottz.jpg"/>
          <p:cNvPicPr>
            <a:picLocks noChangeAspect="1"/>
          </p:cNvPicPr>
          <p:nvPr/>
        </p:nvPicPr>
        <p:blipFill>
          <a:blip r:embed="rId2" cstate="print"/>
          <a:stretch>
            <a:fillRect/>
          </a:stretch>
        </p:blipFill>
        <p:spPr>
          <a:xfrm>
            <a:off x="3276600" y="1870660"/>
            <a:ext cx="5283200" cy="4987340"/>
          </a:xfrm>
          <a:prstGeom prst="rect">
            <a:avLst/>
          </a:prstGeom>
        </p:spPr>
      </p:pic>
    </p:spTree>
    <p:extLst>
      <p:ext uri="{BB962C8B-B14F-4D97-AF65-F5344CB8AC3E}">
        <p14:creationId xmlns:p14="http://schemas.microsoft.com/office/powerpoint/2010/main" val="14096873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600200"/>
          </a:xfrm>
        </p:spPr>
        <p:txBody>
          <a:bodyPr>
            <a:normAutofit/>
          </a:bodyPr>
          <a:lstStyle/>
          <a:p>
            <a:r>
              <a:rPr lang="en-US" dirty="0" smtClean="0"/>
              <a:t>Australia is settled when Britain needs a new place to send their prisoners</a:t>
            </a:r>
            <a:endParaRPr lang="en-US" dirty="0"/>
          </a:p>
        </p:txBody>
      </p:sp>
      <p:pic>
        <p:nvPicPr>
          <p:cNvPr id="5" name="Picture 4" descr="The_Founding_of_Australia._By_Capt._Arthur_Phillip_R.N._Sydney_Cove,_Jan._26th_1788.jpg"/>
          <p:cNvPicPr>
            <a:picLocks noChangeAspect="1"/>
          </p:cNvPicPr>
          <p:nvPr/>
        </p:nvPicPr>
        <p:blipFill>
          <a:blip r:embed="rId2" cstate="print"/>
          <a:stretch>
            <a:fillRect/>
          </a:stretch>
        </p:blipFill>
        <p:spPr>
          <a:xfrm>
            <a:off x="2514600" y="1524000"/>
            <a:ext cx="7086600" cy="5193466"/>
          </a:xfrm>
          <a:prstGeom prst="rect">
            <a:avLst/>
          </a:prstGeom>
        </p:spPr>
      </p:pic>
    </p:spTree>
    <p:extLst>
      <p:ext uri="{BB962C8B-B14F-4D97-AF65-F5344CB8AC3E}">
        <p14:creationId xmlns:p14="http://schemas.microsoft.com/office/powerpoint/2010/main" val="24881316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600200"/>
          </a:xfrm>
        </p:spPr>
        <p:txBody>
          <a:bodyPr>
            <a:normAutofit/>
          </a:bodyPr>
          <a:lstStyle/>
          <a:p>
            <a:r>
              <a:rPr lang="en-US" sz="4000" dirty="0"/>
              <a:t>Inspired by American ideals, and sick of Royal taxes, the French rebel… </a:t>
            </a:r>
            <a:endParaRPr lang="en-US" sz="4000" dirty="0"/>
          </a:p>
        </p:txBody>
      </p:sp>
      <p:pic>
        <p:nvPicPr>
          <p:cNvPr id="4" name="Picture 3" descr="liberty-leading-the-people-during-the-french-revolution-war-is-hell-store.jpg"/>
          <p:cNvPicPr>
            <a:picLocks noChangeAspect="1"/>
          </p:cNvPicPr>
          <p:nvPr/>
        </p:nvPicPr>
        <p:blipFill>
          <a:blip r:embed="rId2" cstate="print"/>
          <a:stretch>
            <a:fillRect/>
          </a:stretch>
        </p:blipFill>
        <p:spPr>
          <a:xfrm>
            <a:off x="2895600" y="1673692"/>
            <a:ext cx="6553200" cy="5184309"/>
          </a:xfrm>
          <a:prstGeom prst="rect">
            <a:avLst/>
          </a:prstGeom>
        </p:spPr>
      </p:pic>
    </p:spTree>
    <p:extLst>
      <p:ext uri="{BB962C8B-B14F-4D97-AF65-F5344CB8AC3E}">
        <p14:creationId xmlns:p14="http://schemas.microsoft.com/office/powerpoint/2010/main" val="1079264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600200"/>
          </a:xfrm>
        </p:spPr>
        <p:txBody>
          <a:bodyPr>
            <a:normAutofit/>
          </a:bodyPr>
          <a:lstStyle/>
          <a:p>
            <a:r>
              <a:rPr lang="en-US" sz="4000" dirty="0"/>
              <a:t>…and execute King Louis XVI, becoming a republic</a:t>
            </a:r>
            <a:endParaRPr lang="en-US" sz="4000" dirty="0"/>
          </a:p>
        </p:txBody>
      </p:sp>
      <p:pic>
        <p:nvPicPr>
          <p:cNvPr id="5" name="Picture 4" descr="guillotine.gif"/>
          <p:cNvPicPr>
            <a:picLocks noChangeAspect="1"/>
          </p:cNvPicPr>
          <p:nvPr/>
        </p:nvPicPr>
        <p:blipFill>
          <a:blip r:embed="rId2" cstate="print"/>
          <a:stretch>
            <a:fillRect/>
          </a:stretch>
        </p:blipFill>
        <p:spPr>
          <a:xfrm>
            <a:off x="3810000" y="1580896"/>
            <a:ext cx="4267200" cy="5277104"/>
          </a:xfrm>
          <a:prstGeom prst="rect">
            <a:avLst/>
          </a:prstGeom>
        </p:spPr>
      </p:pic>
    </p:spTree>
    <p:extLst>
      <p:ext uri="{BB962C8B-B14F-4D97-AF65-F5344CB8AC3E}">
        <p14:creationId xmlns:p14="http://schemas.microsoft.com/office/powerpoint/2010/main" val="8232174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600200"/>
          </a:xfrm>
        </p:spPr>
        <p:txBody>
          <a:bodyPr>
            <a:normAutofit/>
          </a:bodyPr>
          <a:lstStyle/>
          <a:p>
            <a:r>
              <a:rPr lang="en-US" sz="4000" dirty="0"/>
              <a:t>Eventually Latin America becomes independent as well.</a:t>
            </a:r>
            <a:endParaRPr lang="en-US" sz="4000" dirty="0"/>
          </a:p>
        </p:txBody>
      </p:sp>
      <p:pic>
        <p:nvPicPr>
          <p:cNvPr id="4" name="Picture 3" descr="Independencia de America.jpg"/>
          <p:cNvPicPr>
            <a:picLocks noChangeAspect="1"/>
          </p:cNvPicPr>
          <p:nvPr/>
        </p:nvPicPr>
        <p:blipFill>
          <a:blip r:embed="rId2" cstate="print"/>
          <a:stretch>
            <a:fillRect/>
          </a:stretch>
        </p:blipFill>
        <p:spPr>
          <a:xfrm>
            <a:off x="1524000" y="1604772"/>
            <a:ext cx="4082796" cy="5253228"/>
          </a:xfrm>
          <a:prstGeom prst="rect">
            <a:avLst/>
          </a:prstGeom>
        </p:spPr>
      </p:pic>
      <p:pic>
        <p:nvPicPr>
          <p:cNvPr id="6" name="Picture 5" descr="simon-bolivar-libertador.jpg"/>
          <p:cNvPicPr>
            <a:picLocks noChangeAspect="1"/>
          </p:cNvPicPr>
          <p:nvPr/>
        </p:nvPicPr>
        <p:blipFill>
          <a:blip r:embed="rId3" cstate="print"/>
          <a:stretch>
            <a:fillRect/>
          </a:stretch>
        </p:blipFill>
        <p:spPr>
          <a:xfrm>
            <a:off x="8153400" y="3505200"/>
            <a:ext cx="2362676" cy="3124200"/>
          </a:xfrm>
          <a:prstGeom prst="rect">
            <a:avLst/>
          </a:prstGeom>
        </p:spPr>
      </p:pic>
      <p:pic>
        <p:nvPicPr>
          <p:cNvPr id="7" name="Picture 6" descr="tumblr_mypv0c2oL61r1cuhyo1_1280.jpg"/>
          <p:cNvPicPr>
            <a:picLocks noChangeAspect="1"/>
          </p:cNvPicPr>
          <p:nvPr/>
        </p:nvPicPr>
        <p:blipFill>
          <a:blip r:embed="rId4" cstate="print"/>
          <a:stretch>
            <a:fillRect/>
          </a:stretch>
        </p:blipFill>
        <p:spPr>
          <a:xfrm>
            <a:off x="5638801" y="1676400"/>
            <a:ext cx="2459915" cy="3200400"/>
          </a:xfrm>
          <a:prstGeom prst="rect">
            <a:avLst/>
          </a:prstGeom>
        </p:spPr>
      </p:pic>
    </p:spTree>
    <p:extLst>
      <p:ext uri="{BB962C8B-B14F-4D97-AF65-F5344CB8AC3E}">
        <p14:creationId xmlns:p14="http://schemas.microsoft.com/office/powerpoint/2010/main" val="14859646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914400"/>
          </a:xfrm>
        </p:spPr>
        <p:txBody>
          <a:bodyPr>
            <a:normAutofit/>
          </a:bodyPr>
          <a:lstStyle/>
          <a:p>
            <a:r>
              <a:rPr lang="en-US" sz="4000" dirty="0"/>
              <a:t>It still inspires revolution to this day…</a:t>
            </a:r>
            <a:endParaRPr lang="en-US" sz="4000" dirty="0"/>
          </a:p>
        </p:txBody>
      </p:sp>
      <p:pic>
        <p:nvPicPr>
          <p:cNvPr id="9" name="Picture 8" descr="protesters-surrounding-the-sculpture-of-the-goddess-of-democracy-in-tiananmen-square-beijing-may-30-1989.jpg"/>
          <p:cNvPicPr>
            <a:picLocks noChangeAspect="1"/>
          </p:cNvPicPr>
          <p:nvPr/>
        </p:nvPicPr>
        <p:blipFill>
          <a:blip r:embed="rId2" cstate="print"/>
          <a:stretch>
            <a:fillRect/>
          </a:stretch>
        </p:blipFill>
        <p:spPr>
          <a:xfrm>
            <a:off x="1524000" y="990601"/>
            <a:ext cx="6000750" cy="3990975"/>
          </a:xfrm>
          <a:prstGeom prst="rect">
            <a:avLst/>
          </a:prstGeom>
        </p:spPr>
      </p:pic>
      <p:pic>
        <p:nvPicPr>
          <p:cNvPr id="8" name="Picture 7" descr="Morocco_Protest.jpg.scaled.500.jpg"/>
          <p:cNvPicPr>
            <a:picLocks noChangeAspect="1"/>
          </p:cNvPicPr>
          <p:nvPr/>
        </p:nvPicPr>
        <p:blipFill>
          <a:blip r:embed="rId3" cstate="print"/>
          <a:stretch>
            <a:fillRect/>
          </a:stretch>
        </p:blipFill>
        <p:spPr>
          <a:xfrm>
            <a:off x="5689600" y="3124200"/>
            <a:ext cx="4978400" cy="3733800"/>
          </a:xfrm>
          <a:prstGeom prst="rect">
            <a:avLst/>
          </a:prstGeom>
        </p:spPr>
      </p:pic>
    </p:spTree>
    <p:extLst>
      <p:ext uri="{BB962C8B-B14F-4D97-AF65-F5344CB8AC3E}">
        <p14:creationId xmlns:p14="http://schemas.microsoft.com/office/powerpoint/2010/main" val="9594400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00_CE_world_map.PNG"/>
          <p:cNvPicPr>
            <a:picLocks noChangeAspect="1"/>
          </p:cNvPicPr>
          <p:nvPr/>
        </p:nvPicPr>
        <p:blipFill>
          <a:blip r:embed="rId2" cstate="print"/>
          <a:stretch>
            <a:fillRect/>
          </a:stretch>
        </p:blipFill>
        <p:spPr>
          <a:xfrm>
            <a:off x="1524000" y="1159256"/>
            <a:ext cx="9144000" cy="4539488"/>
          </a:xfrm>
          <a:prstGeom prst="rect">
            <a:avLst/>
          </a:prstGeom>
        </p:spPr>
      </p:pic>
      <p:sp>
        <p:nvSpPr>
          <p:cNvPr id="3" name="Title 1"/>
          <p:cNvSpPr txBox="1">
            <a:spLocks/>
          </p:cNvSpPr>
          <p:nvPr/>
        </p:nvSpPr>
        <p:spPr>
          <a:xfrm>
            <a:off x="1524000" y="152400"/>
            <a:ext cx="9144000" cy="914400"/>
          </a:xfrm>
          <a:prstGeom prst="rect">
            <a:avLst/>
          </a:prstGeom>
        </p:spPr>
        <p:txBody>
          <a:bodyPr>
            <a:normAutofit/>
          </a:bodyPr>
          <a:lstStyle/>
          <a:p>
            <a:pPr algn="ctr">
              <a:spcBef>
                <a:spcPct val="0"/>
              </a:spcBef>
              <a:defRPr/>
            </a:pPr>
            <a:r>
              <a:rPr lang="en-US" sz="4000" dirty="0">
                <a:latin typeface="+mj-lt"/>
                <a:ea typeface="+mj-ea"/>
                <a:cs typeface="+mj-cs"/>
              </a:rPr>
              <a:t>Kingdoms of the world, 1770s</a:t>
            </a:r>
          </a:p>
        </p:txBody>
      </p:sp>
    </p:spTree>
    <p:extLst>
      <p:ext uri="{BB962C8B-B14F-4D97-AF65-F5344CB8AC3E}">
        <p14:creationId xmlns:p14="http://schemas.microsoft.com/office/powerpoint/2010/main" val="1941633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0px-World_Monarchies.svg.png"/>
          <p:cNvPicPr>
            <a:picLocks noChangeAspect="1"/>
          </p:cNvPicPr>
          <p:nvPr/>
        </p:nvPicPr>
        <p:blipFill>
          <a:blip r:embed="rId2" cstate="print"/>
          <a:stretch>
            <a:fillRect/>
          </a:stretch>
        </p:blipFill>
        <p:spPr>
          <a:xfrm>
            <a:off x="1619250" y="1157288"/>
            <a:ext cx="8953500" cy="4543425"/>
          </a:xfrm>
          <a:prstGeom prst="rect">
            <a:avLst/>
          </a:prstGeom>
        </p:spPr>
      </p:pic>
      <p:sp>
        <p:nvSpPr>
          <p:cNvPr id="3" name="Title 1"/>
          <p:cNvSpPr txBox="1">
            <a:spLocks/>
          </p:cNvSpPr>
          <p:nvPr/>
        </p:nvSpPr>
        <p:spPr>
          <a:xfrm>
            <a:off x="1524000" y="152400"/>
            <a:ext cx="9144000" cy="914400"/>
          </a:xfrm>
          <a:prstGeom prst="rect">
            <a:avLst/>
          </a:prstGeom>
        </p:spPr>
        <p:txBody>
          <a:bodyPr>
            <a:normAutofit/>
          </a:bodyPr>
          <a:lstStyle/>
          <a:p>
            <a:pPr algn="ctr">
              <a:spcBef>
                <a:spcPct val="0"/>
              </a:spcBef>
              <a:defRPr/>
            </a:pPr>
            <a:r>
              <a:rPr lang="en-US" sz="4000" dirty="0">
                <a:latin typeface="+mj-lt"/>
                <a:ea typeface="+mj-ea"/>
                <a:cs typeface="+mj-cs"/>
              </a:rPr>
              <a:t>Kingdoms of the world, 2010s</a:t>
            </a:r>
          </a:p>
        </p:txBody>
      </p:sp>
    </p:spTree>
    <p:extLst>
      <p:ext uri="{BB962C8B-B14F-4D97-AF65-F5344CB8AC3E}">
        <p14:creationId xmlns:p14="http://schemas.microsoft.com/office/powerpoint/2010/main" val="4033878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nute_Man_Statue_Lexington_Massachusetts.jpg"/>
          <p:cNvPicPr>
            <a:picLocks noChangeAspect="1"/>
          </p:cNvPicPr>
          <p:nvPr/>
        </p:nvPicPr>
        <p:blipFill>
          <a:blip r:embed="rId2" cstate="print"/>
          <a:stretch>
            <a:fillRect/>
          </a:stretch>
        </p:blipFill>
        <p:spPr>
          <a:xfrm>
            <a:off x="1003496" y="0"/>
            <a:ext cx="9664505" cy="6858000"/>
          </a:xfrm>
          <a:prstGeom prst="rect">
            <a:avLst/>
          </a:prstGeom>
        </p:spPr>
      </p:pic>
      <p:sp>
        <p:nvSpPr>
          <p:cNvPr id="2" name="Title 1"/>
          <p:cNvSpPr txBox="1">
            <a:spLocks/>
          </p:cNvSpPr>
          <p:nvPr/>
        </p:nvSpPr>
        <p:spPr>
          <a:xfrm>
            <a:off x="1524000" y="152400"/>
            <a:ext cx="9144000" cy="914400"/>
          </a:xfrm>
          <a:prstGeom prst="rect">
            <a:avLst/>
          </a:prstGeom>
        </p:spPr>
        <p:txBody>
          <a:bodyPr>
            <a:noAutofit/>
          </a:bodyPr>
          <a:lstStyle/>
          <a:p>
            <a:pPr algn="ctr">
              <a:spcBef>
                <a:spcPct val="0"/>
              </a:spcBef>
              <a:defRPr/>
            </a:pPr>
            <a:r>
              <a:rPr lang="en-US" sz="3600" dirty="0">
                <a:latin typeface="+mj-lt"/>
                <a:ea typeface="+mj-ea"/>
                <a:cs typeface="+mj-cs"/>
              </a:rPr>
              <a:t>And that’s why its the </a:t>
            </a:r>
          </a:p>
          <a:p>
            <a:pPr algn="ctr">
              <a:spcBef>
                <a:spcPct val="0"/>
              </a:spcBef>
              <a:defRPr/>
            </a:pPr>
            <a:r>
              <a:rPr lang="en-US" sz="3600" dirty="0">
                <a:latin typeface="+mj-lt"/>
                <a:ea typeface="+mj-ea"/>
                <a:cs typeface="+mj-cs"/>
              </a:rPr>
              <a:t>“Shot Heard ’Round the World”</a:t>
            </a:r>
          </a:p>
        </p:txBody>
      </p:sp>
    </p:spTree>
    <p:extLst>
      <p:ext uri="{BB962C8B-B14F-4D97-AF65-F5344CB8AC3E}">
        <p14:creationId xmlns:p14="http://schemas.microsoft.com/office/powerpoint/2010/main" val="3757889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3886200"/>
            <a:ext cx="6324600" cy="2308324"/>
          </a:xfrm>
          <a:prstGeom prst="rect">
            <a:avLst/>
          </a:prstGeom>
          <a:noFill/>
        </p:spPr>
        <p:txBody>
          <a:bodyPr wrap="square" rtlCol="0">
            <a:spAutoFit/>
          </a:bodyPr>
          <a:lstStyle/>
          <a:p>
            <a:r>
              <a:rPr lang="en-US" sz="3600" dirty="0">
                <a:solidFill>
                  <a:srgbClr val="FF0000"/>
                </a:solidFill>
                <a:latin typeface="Book Antiqua" pitchFamily="18" charset="0"/>
              </a:rPr>
              <a:t>Served: 		 3,000</a:t>
            </a:r>
          </a:p>
          <a:p>
            <a:r>
              <a:rPr lang="en-US" sz="3600" dirty="0">
                <a:solidFill>
                  <a:srgbClr val="FF0000"/>
                </a:solidFill>
                <a:latin typeface="Book Antiqua" pitchFamily="18" charset="0"/>
              </a:rPr>
              <a:t>Killed: 		    226</a:t>
            </a:r>
          </a:p>
          <a:p>
            <a:r>
              <a:rPr lang="en-US" sz="3600" dirty="0">
                <a:solidFill>
                  <a:srgbClr val="FF0000"/>
                </a:solidFill>
                <a:latin typeface="Book Antiqua" pitchFamily="18" charset="0"/>
              </a:rPr>
              <a:t>Wounded:	    828</a:t>
            </a:r>
          </a:p>
          <a:p>
            <a:r>
              <a:rPr lang="en-US" sz="3600" dirty="0">
                <a:solidFill>
                  <a:srgbClr val="FF0000"/>
                </a:solidFill>
                <a:latin typeface="Book Antiqua" pitchFamily="18" charset="0"/>
              </a:rPr>
              <a:t>Total:  		  1054</a:t>
            </a:r>
          </a:p>
        </p:txBody>
      </p:sp>
      <p:sp>
        <p:nvSpPr>
          <p:cNvPr id="3" name="TextBox 2"/>
          <p:cNvSpPr txBox="1"/>
          <p:nvPr/>
        </p:nvSpPr>
        <p:spPr>
          <a:xfrm>
            <a:off x="2286000" y="381000"/>
            <a:ext cx="6324600" cy="2862322"/>
          </a:xfrm>
          <a:prstGeom prst="rect">
            <a:avLst/>
          </a:prstGeom>
          <a:noFill/>
        </p:spPr>
        <p:txBody>
          <a:bodyPr wrap="square" rtlCol="0">
            <a:spAutoFit/>
          </a:bodyPr>
          <a:lstStyle/>
          <a:p>
            <a:r>
              <a:rPr lang="en-US" sz="3600" dirty="0">
                <a:solidFill>
                  <a:srgbClr val="0070C0"/>
                </a:solidFill>
                <a:latin typeface="Book Antiqua" pitchFamily="18" charset="0"/>
              </a:rPr>
              <a:t>Served: 		 2,400</a:t>
            </a:r>
          </a:p>
          <a:p>
            <a:r>
              <a:rPr lang="en-US" sz="3600" dirty="0">
                <a:solidFill>
                  <a:srgbClr val="0070C0"/>
                </a:solidFill>
                <a:latin typeface="Book Antiqua" pitchFamily="18" charset="0"/>
              </a:rPr>
              <a:t>Killed: 		    115</a:t>
            </a:r>
          </a:p>
          <a:p>
            <a:r>
              <a:rPr lang="en-US" sz="3600" dirty="0">
                <a:solidFill>
                  <a:srgbClr val="0070C0"/>
                </a:solidFill>
                <a:latin typeface="Book Antiqua" pitchFamily="18" charset="0"/>
              </a:rPr>
              <a:t>Wounded:	    305</a:t>
            </a:r>
          </a:p>
          <a:p>
            <a:r>
              <a:rPr lang="en-US" sz="3600" dirty="0">
                <a:solidFill>
                  <a:srgbClr val="0070C0"/>
                </a:solidFill>
                <a:latin typeface="Book Antiqua" pitchFamily="18" charset="0"/>
              </a:rPr>
              <a:t>Captured:	      30</a:t>
            </a:r>
          </a:p>
          <a:p>
            <a:r>
              <a:rPr lang="en-US" sz="3600" dirty="0">
                <a:solidFill>
                  <a:srgbClr val="0070C0"/>
                </a:solidFill>
                <a:latin typeface="Book Antiqua" pitchFamily="18" charset="0"/>
              </a:rPr>
              <a:t>Total:   		    450</a:t>
            </a:r>
          </a:p>
        </p:txBody>
      </p:sp>
      <p:pic>
        <p:nvPicPr>
          <p:cNvPr id="4" name="Picture 3" descr="250px-Greene_portrait.jpg"/>
          <p:cNvPicPr>
            <a:picLocks noChangeAspect="1"/>
          </p:cNvPicPr>
          <p:nvPr/>
        </p:nvPicPr>
        <p:blipFill>
          <a:blip r:embed="rId3" cstate="print"/>
          <a:stretch>
            <a:fillRect/>
          </a:stretch>
        </p:blipFill>
        <p:spPr>
          <a:xfrm flipH="1">
            <a:off x="7315200" y="2921000"/>
            <a:ext cx="3352800" cy="3937000"/>
          </a:xfrm>
          <a:prstGeom prst="rect">
            <a:avLst/>
          </a:prstGeom>
        </p:spPr>
      </p:pic>
      <p:sp>
        <p:nvSpPr>
          <p:cNvPr id="5" name="Oval Callout 4"/>
          <p:cNvSpPr/>
          <p:nvPr/>
        </p:nvSpPr>
        <p:spPr>
          <a:xfrm>
            <a:off x="6781800" y="457200"/>
            <a:ext cx="3124200" cy="1828800"/>
          </a:xfrm>
          <a:prstGeom prst="wedgeEllipseCallout">
            <a:avLst>
              <a:gd name="adj1" fmla="val 12472"/>
              <a:gd name="adj2" fmla="val 1183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wish we could sell them another hill at the same price…</a:t>
            </a:r>
          </a:p>
        </p:txBody>
      </p:sp>
    </p:spTree>
    <p:extLst>
      <p:ext uri="{BB962C8B-B14F-4D97-AF65-F5344CB8AC3E}">
        <p14:creationId xmlns:p14="http://schemas.microsoft.com/office/powerpoint/2010/main" val="41514852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ntable-world-map-political-wiki.jpg"/>
          <p:cNvPicPr>
            <a:picLocks noChangeAspect="1"/>
          </p:cNvPicPr>
          <p:nvPr/>
        </p:nvPicPr>
        <p:blipFill>
          <a:blip r:embed="rId2" cstate="print"/>
          <a:stretch>
            <a:fillRect/>
          </a:stretch>
        </p:blipFill>
        <p:spPr>
          <a:xfrm>
            <a:off x="533401" y="1447800"/>
            <a:ext cx="10663367" cy="5410200"/>
          </a:xfrm>
          <a:prstGeom prst="rect">
            <a:avLst/>
          </a:prstGeom>
        </p:spPr>
      </p:pic>
      <p:sp>
        <p:nvSpPr>
          <p:cNvPr id="4" name="Freeform 3"/>
          <p:cNvSpPr/>
          <p:nvPr/>
        </p:nvSpPr>
        <p:spPr>
          <a:xfrm>
            <a:off x="3032110" y="2582856"/>
            <a:ext cx="788724" cy="609645"/>
          </a:xfrm>
          <a:custGeom>
            <a:avLst/>
            <a:gdLst>
              <a:gd name="connsiteX0" fmla="*/ 788724 w 788724"/>
              <a:gd name="connsiteY0" fmla="*/ 82339 h 609645"/>
              <a:gd name="connsiteX1" fmla="*/ 788724 w 788724"/>
              <a:gd name="connsiteY1" fmla="*/ 82339 h 609645"/>
              <a:gd name="connsiteX2" fmla="*/ 771390 w 788724"/>
              <a:gd name="connsiteY2" fmla="*/ 47670 h 609645"/>
              <a:gd name="connsiteX3" fmla="*/ 775723 w 788724"/>
              <a:gd name="connsiteY3" fmla="*/ 34669 h 609645"/>
              <a:gd name="connsiteX4" fmla="*/ 762722 w 788724"/>
              <a:gd name="connsiteY4" fmla="*/ 0 h 609645"/>
              <a:gd name="connsiteX5" fmla="*/ 732387 w 788724"/>
              <a:gd name="connsiteY5" fmla="*/ 4334 h 609645"/>
              <a:gd name="connsiteX6" fmla="*/ 706385 w 788724"/>
              <a:gd name="connsiteY6" fmla="*/ 13001 h 609645"/>
              <a:gd name="connsiteX7" fmla="*/ 697717 w 788724"/>
              <a:gd name="connsiteY7" fmla="*/ 21668 h 609645"/>
              <a:gd name="connsiteX8" fmla="*/ 593710 w 788724"/>
              <a:gd name="connsiteY8" fmla="*/ 34669 h 609645"/>
              <a:gd name="connsiteX9" fmla="*/ 563374 w 788724"/>
              <a:gd name="connsiteY9" fmla="*/ 47670 h 609645"/>
              <a:gd name="connsiteX10" fmla="*/ 550373 w 788724"/>
              <a:gd name="connsiteY10" fmla="*/ 52004 h 609645"/>
              <a:gd name="connsiteX11" fmla="*/ 537372 w 788724"/>
              <a:gd name="connsiteY11" fmla="*/ 60671 h 609645"/>
              <a:gd name="connsiteX12" fmla="*/ 528705 w 788724"/>
              <a:gd name="connsiteY12" fmla="*/ 73672 h 609645"/>
              <a:gd name="connsiteX13" fmla="*/ 515704 w 788724"/>
              <a:gd name="connsiteY13" fmla="*/ 82339 h 609645"/>
              <a:gd name="connsiteX14" fmla="*/ 507037 w 788724"/>
              <a:gd name="connsiteY14" fmla="*/ 91007 h 609645"/>
              <a:gd name="connsiteX15" fmla="*/ 494036 w 788724"/>
              <a:gd name="connsiteY15" fmla="*/ 99674 h 609645"/>
              <a:gd name="connsiteX16" fmla="*/ 481035 w 788724"/>
              <a:gd name="connsiteY16" fmla="*/ 112675 h 609645"/>
              <a:gd name="connsiteX17" fmla="*/ 420364 w 788724"/>
              <a:gd name="connsiteY17" fmla="*/ 125676 h 609645"/>
              <a:gd name="connsiteX18" fmla="*/ 394362 w 788724"/>
              <a:gd name="connsiteY18" fmla="*/ 134343 h 609645"/>
              <a:gd name="connsiteX19" fmla="*/ 368360 w 788724"/>
              <a:gd name="connsiteY19" fmla="*/ 147344 h 609645"/>
              <a:gd name="connsiteX20" fmla="*/ 333691 w 788724"/>
              <a:gd name="connsiteY20" fmla="*/ 151678 h 609645"/>
              <a:gd name="connsiteX21" fmla="*/ 312023 w 788724"/>
              <a:gd name="connsiteY21" fmla="*/ 143010 h 609645"/>
              <a:gd name="connsiteX22" fmla="*/ 320690 w 788724"/>
              <a:gd name="connsiteY22" fmla="*/ 130009 h 609645"/>
              <a:gd name="connsiteX23" fmla="*/ 329357 w 788724"/>
              <a:gd name="connsiteY23" fmla="*/ 104008 h 609645"/>
              <a:gd name="connsiteX24" fmla="*/ 351026 w 788724"/>
              <a:gd name="connsiteY24" fmla="*/ 82339 h 609645"/>
              <a:gd name="connsiteX25" fmla="*/ 346692 w 788724"/>
              <a:gd name="connsiteY25" fmla="*/ 60671 h 609645"/>
              <a:gd name="connsiteX26" fmla="*/ 303355 w 788724"/>
              <a:gd name="connsiteY26" fmla="*/ 65005 h 609645"/>
              <a:gd name="connsiteX27" fmla="*/ 268686 w 788724"/>
              <a:gd name="connsiteY27" fmla="*/ 73672 h 609645"/>
              <a:gd name="connsiteX28" fmla="*/ 264353 w 788724"/>
              <a:gd name="connsiteY28" fmla="*/ 86673 h 609645"/>
              <a:gd name="connsiteX29" fmla="*/ 247018 w 788724"/>
              <a:gd name="connsiteY29" fmla="*/ 104008 h 609645"/>
              <a:gd name="connsiteX30" fmla="*/ 234017 w 788724"/>
              <a:gd name="connsiteY30" fmla="*/ 117009 h 609645"/>
              <a:gd name="connsiteX31" fmla="*/ 216682 w 788724"/>
              <a:gd name="connsiteY31" fmla="*/ 138677 h 609645"/>
              <a:gd name="connsiteX32" fmla="*/ 208015 w 788724"/>
              <a:gd name="connsiteY32" fmla="*/ 151678 h 609645"/>
              <a:gd name="connsiteX33" fmla="*/ 195014 w 788724"/>
              <a:gd name="connsiteY33" fmla="*/ 156011 h 609645"/>
              <a:gd name="connsiteX34" fmla="*/ 182013 w 788724"/>
              <a:gd name="connsiteY34" fmla="*/ 143010 h 609645"/>
              <a:gd name="connsiteX35" fmla="*/ 186347 w 788724"/>
              <a:gd name="connsiteY35" fmla="*/ 130009 h 609645"/>
              <a:gd name="connsiteX36" fmla="*/ 199348 w 788724"/>
              <a:gd name="connsiteY36" fmla="*/ 121342 h 609645"/>
              <a:gd name="connsiteX37" fmla="*/ 216682 w 788724"/>
              <a:gd name="connsiteY37" fmla="*/ 104008 h 609645"/>
              <a:gd name="connsiteX38" fmla="*/ 225350 w 788724"/>
              <a:gd name="connsiteY38" fmla="*/ 78006 h 609645"/>
              <a:gd name="connsiteX39" fmla="*/ 229683 w 788724"/>
              <a:gd name="connsiteY39" fmla="*/ 65005 h 609645"/>
              <a:gd name="connsiteX40" fmla="*/ 225350 w 788724"/>
              <a:gd name="connsiteY40" fmla="*/ 47670 h 609645"/>
              <a:gd name="connsiteX41" fmla="*/ 208015 w 788724"/>
              <a:gd name="connsiteY41" fmla="*/ 34669 h 609645"/>
              <a:gd name="connsiteX42" fmla="*/ 182013 w 788724"/>
              <a:gd name="connsiteY42" fmla="*/ 13001 h 609645"/>
              <a:gd name="connsiteX43" fmla="*/ 156011 w 788724"/>
              <a:gd name="connsiteY43" fmla="*/ 17335 h 609645"/>
              <a:gd name="connsiteX44" fmla="*/ 138677 w 788724"/>
              <a:gd name="connsiteY44" fmla="*/ 26002 h 609645"/>
              <a:gd name="connsiteX45" fmla="*/ 125676 w 788724"/>
              <a:gd name="connsiteY45" fmla="*/ 30336 h 609645"/>
              <a:gd name="connsiteX46" fmla="*/ 91007 w 788724"/>
              <a:gd name="connsiteY46" fmla="*/ 39003 h 609645"/>
              <a:gd name="connsiteX47" fmla="*/ 78006 w 788724"/>
              <a:gd name="connsiteY47" fmla="*/ 208015 h 609645"/>
              <a:gd name="connsiteX48" fmla="*/ 47670 w 788724"/>
              <a:gd name="connsiteY48" fmla="*/ 247018 h 609645"/>
              <a:gd name="connsiteX49" fmla="*/ 30335 w 788724"/>
              <a:gd name="connsiteY49" fmla="*/ 255685 h 609645"/>
              <a:gd name="connsiteX50" fmla="*/ 13001 w 788724"/>
              <a:gd name="connsiteY50" fmla="*/ 277354 h 609645"/>
              <a:gd name="connsiteX51" fmla="*/ 21668 w 788724"/>
              <a:gd name="connsiteY51" fmla="*/ 303355 h 609645"/>
              <a:gd name="connsiteX52" fmla="*/ 17335 w 788724"/>
              <a:gd name="connsiteY52" fmla="*/ 416030 h 609645"/>
              <a:gd name="connsiteX53" fmla="*/ 13001 w 788724"/>
              <a:gd name="connsiteY53" fmla="*/ 429031 h 609645"/>
              <a:gd name="connsiteX54" fmla="*/ 4334 w 788724"/>
              <a:gd name="connsiteY54" fmla="*/ 437699 h 609645"/>
              <a:gd name="connsiteX55" fmla="*/ 0 w 788724"/>
              <a:gd name="connsiteY55" fmla="*/ 450700 h 609645"/>
              <a:gd name="connsiteX56" fmla="*/ 247018 w 788724"/>
              <a:gd name="connsiteY56" fmla="*/ 524372 h 609645"/>
              <a:gd name="connsiteX57" fmla="*/ 260019 w 788724"/>
              <a:gd name="connsiteY57" fmla="*/ 498370 h 609645"/>
              <a:gd name="connsiteX58" fmla="*/ 290354 w 788724"/>
              <a:gd name="connsiteY58" fmla="*/ 476701 h 609645"/>
              <a:gd name="connsiteX59" fmla="*/ 299022 w 788724"/>
              <a:gd name="connsiteY59" fmla="*/ 463700 h 609645"/>
              <a:gd name="connsiteX60" fmla="*/ 338025 w 788724"/>
              <a:gd name="connsiteY60" fmla="*/ 446366 h 609645"/>
              <a:gd name="connsiteX61" fmla="*/ 355359 w 788724"/>
              <a:gd name="connsiteY61" fmla="*/ 442032 h 609645"/>
              <a:gd name="connsiteX62" fmla="*/ 368360 w 788724"/>
              <a:gd name="connsiteY62" fmla="*/ 437699 h 609645"/>
              <a:gd name="connsiteX63" fmla="*/ 381361 w 788724"/>
              <a:gd name="connsiteY63" fmla="*/ 416030 h 609645"/>
              <a:gd name="connsiteX64" fmla="*/ 407363 w 788724"/>
              <a:gd name="connsiteY64" fmla="*/ 394362 h 609645"/>
              <a:gd name="connsiteX65" fmla="*/ 424698 w 788724"/>
              <a:gd name="connsiteY65" fmla="*/ 381361 h 609645"/>
              <a:gd name="connsiteX66" fmla="*/ 433365 w 788724"/>
              <a:gd name="connsiteY66" fmla="*/ 368360 h 609645"/>
              <a:gd name="connsiteX67" fmla="*/ 442032 w 788724"/>
              <a:gd name="connsiteY67" fmla="*/ 312023 h 609645"/>
              <a:gd name="connsiteX68" fmla="*/ 450699 w 788724"/>
              <a:gd name="connsiteY68" fmla="*/ 264353 h 609645"/>
              <a:gd name="connsiteX69" fmla="*/ 455033 w 788724"/>
              <a:gd name="connsiteY69" fmla="*/ 277354 h 609645"/>
              <a:gd name="connsiteX70" fmla="*/ 459367 w 788724"/>
              <a:gd name="connsiteY70" fmla="*/ 320690 h 609645"/>
              <a:gd name="connsiteX71" fmla="*/ 472368 w 788724"/>
              <a:gd name="connsiteY71" fmla="*/ 316356 h 609645"/>
              <a:gd name="connsiteX72" fmla="*/ 481035 w 788724"/>
              <a:gd name="connsiteY72" fmla="*/ 264353 h 609645"/>
              <a:gd name="connsiteX73" fmla="*/ 489702 w 788724"/>
              <a:gd name="connsiteY73" fmla="*/ 234017 h 609645"/>
              <a:gd name="connsiteX74" fmla="*/ 507037 w 788724"/>
              <a:gd name="connsiteY74" fmla="*/ 238351 h 609645"/>
              <a:gd name="connsiteX75" fmla="*/ 528705 w 788724"/>
              <a:gd name="connsiteY75" fmla="*/ 247018 h 609645"/>
              <a:gd name="connsiteX76" fmla="*/ 550373 w 788724"/>
              <a:gd name="connsiteY76" fmla="*/ 225350 h 609645"/>
              <a:gd name="connsiteX77" fmla="*/ 563374 w 788724"/>
              <a:gd name="connsiteY77" fmla="*/ 199348 h 609645"/>
              <a:gd name="connsiteX78" fmla="*/ 606711 w 788724"/>
              <a:gd name="connsiteY78" fmla="*/ 190681 h 609645"/>
              <a:gd name="connsiteX79" fmla="*/ 619712 w 788724"/>
              <a:gd name="connsiteY79" fmla="*/ 186347 h 609645"/>
              <a:gd name="connsiteX80" fmla="*/ 632713 w 788724"/>
              <a:gd name="connsiteY80" fmla="*/ 177680 h 609645"/>
              <a:gd name="connsiteX81" fmla="*/ 641380 w 788724"/>
              <a:gd name="connsiteY81" fmla="*/ 169012 h 609645"/>
              <a:gd name="connsiteX82" fmla="*/ 654381 w 788724"/>
              <a:gd name="connsiteY82" fmla="*/ 164679 h 609645"/>
              <a:gd name="connsiteX83" fmla="*/ 663048 w 788724"/>
              <a:gd name="connsiteY83" fmla="*/ 156011 h 609645"/>
              <a:gd name="connsiteX84" fmla="*/ 663048 w 788724"/>
              <a:gd name="connsiteY84" fmla="*/ 147344 h 609645"/>
              <a:gd name="connsiteX85" fmla="*/ 654381 w 788724"/>
              <a:gd name="connsiteY85" fmla="*/ 134343 h 609645"/>
              <a:gd name="connsiteX86" fmla="*/ 689050 w 788724"/>
              <a:gd name="connsiteY86" fmla="*/ 95340 h 609645"/>
              <a:gd name="connsiteX87" fmla="*/ 710718 w 788724"/>
              <a:gd name="connsiteY87" fmla="*/ 82339 h 609645"/>
              <a:gd name="connsiteX88" fmla="*/ 736720 w 788724"/>
              <a:gd name="connsiteY88" fmla="*/ 69338 h 609645"/>
              <a:gd name="connsiteX89" fmla="*/ 788724 w 788724"/>
              <a:gd name="connsiteY89" fmla="*/ 82339 h 60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88724" h="609645">
                <a:moveTo>
                  <a:pt x="788724" y="82339"/>
                </a:moveTo>
                <a:lnTo>
                  <a:pt x="788724" y="82339"/>
                </a:lnTo>
                <a:cubicBezTo>
                  <a:pt x="782946" y="70783"/>
                  <a:pt x="774790" y="60135"/>
                  <a:pt x="771390" y="47670"/>
                </a:cubicBezTo>
                <a:cubicBezTo>
                  <a:pt x="770188" y="43263"/>
                  <a:pt x="775723" y="39237"/>
                  <a:pt x="775723" y="34669"/>
                </a:cubicBezTo>
                <a:cubicBezTo>
                  <a:pt x="775723" y="9641"/>
                  <a:pt x="775276" y="12553"/>
                  <a:pt x="762722" y="0"/>
                </a:cubicBezTo>
                <a:cubicBezTo>
                  <a:pt x="752610" y="1445"/>
                  <a:pt x="742340" y="2037"/>
                  <a:pt x="732387" y="4334"/>
                </a:cubicBezTo>
                <a:cubicBezTo>
                  <a:pt x="723485" y="6388"/>
                  <a:pt x="706385" y="13001"/>
                  <a:pt x="706385" y="13001"/>
                </a:cubicBezTo>
                <a:cubicBezTo>
                  <a:pt x="703496" y="15890"/>
                  <a:pt x="701372" y="19841"/>
                  <a:pt x="697717" y="21668"/>
                </a:cubicBezTo>
                <a:cubicBezTo>
                  <a:pt x="666022" y="37516"/>
                  <a:pt x="626646" y="32839"/>
                  <a:pt x="593710" y="34669"/>
                </a:cubicBezTo>
                <a:cubicBezTo>
                  <a:pt x="543023" y="44807"/>
                  <a:pt x="591125" y="31020"/>
                  <a:pt x="563374" y="47670"/>
                </a:cubicBezTo>
                <a:cubicBezTo>
                  <a:pt x="559457" y="50020"/>
                  <a:pt x="554459" y="49961"/>
                  <a:pt x="550373" y="52004"/>
                </a:cubicBezTo>
                <a:cubicBezTo>
                  <a:pt x="545715" y="54333"/>
                  <a:pt x="541706" y="57782"/>
                  <a:pt x="537372" y="60671"/>
                </a:cubicBezTo>
                <a:cubicBezTo>
                  <a:pt x="534483" y="65005"/>
                  <a:pt x="532388" y="69989"/>
                  <a:pt x="528705" y="73672"/>
                </a:cubicBezTo>
                <a:cubicBezTo>
                  <a:pt x="525022" y="77355"/>
                  <a:pt x="519771" y="79085"/>
                  <a:pt x="515704" y="82339"/>
                </a:cubicBezTo>
                <a:cubicBezTo>
                  <a:pt x="512513" y="84891"/>
                  <a:pt x="510228" y="88455"/>
                  <a:pt x="507037" y="91007"/>
                </a:cubicBezTo>
                <a:cubicBezTo>
                  <a:pt x="502970" y="94261"/>
                  <a:pt x="498037" y="96340"/>
                  <a:pt x="494036" y="99674"/>
                </a:cubicBezTo>
                <a:cubicBezTo>
                  <a:pt x="489328" y="103597"/>
                  <a:pt x="486392" y="109699"/>
                  <a:pt x="481035" y="112675"/>
                </a:cubicBezTo>
                <a:cubicBezTo>
                  <a:pt x="463108" y="122634"/>
                  <a:pt x="439720" y="123256"/>
                  <a:pt x="420364" y="125676"/>
                </a:cubicBezTo>
                <a:cubicBezTo>
                  <a:pt x="411697" y="128565"/>
                  <a:pt x="401964" y="129275"/>
                  <a:pt x="394362" y="134343"/>
                </a:cubicBezTo>
                <a:cubicBezTo>
                  <a:pt x="383954" y="141282"/>
                  <a:pt x="380694" y="145101"/>
                  <a:pt x="368360" y="147344"/>
                </a:cubicBezTo>
                <a:cubicBezTo>
                  <a:pt x="356902" y="149428"/>
                  <a:pt x="345247" y="150233"/>
                  <a:pt x="333691" y="151678"/>
                </a:cubicBezTo>
                <a:cubicBezTo>
                  <a:pt x="325573" y="154384"/>
                  <a:pt x="312023" y="163545"/>
                  <a:pt x="312023" y="143010"/>
                </a:cubicBezTo>
                <a:cubicBezTo>
                  <a:pt x="312023" y="137802"/>
                  <a:pt x="318575" y="134768"/>
                  <a:pt x="320690" y="130009"/>
                </a:cubicBezTo>
                <a:cubicBezTo>
                  <a:pt x="324400" y="121661"/>
                  <a:pt x="322897" y="110468"/>
                  <a:pt x="329357" y="104008"/>
                </a:cubicBezTo>
                <a:lnTo>
                  <a:pt x="351026" y="82339"/>
                </a:lnTo>
                <a:cubicBezTo>
                  <a:pt x="349581" y="75116"/>
                  <a:pt x="353614" y="63188"/>
                  <a:pt x="346692" y="60671"/>
                </a:cubicBezTo>
                <a:cubicBezTo>
                  <a:pt x="333048" y="55710"/>
                  <a:pt x="317745" y="63086"/>
                  <a:pt x="303355" y="65005"/>
                </a:cubicBezTo>
                <a:cubicBezTo>
                  <a:pt x="285919" y="67330"/>
                  <a:pt x="283272" y="68810"/>
                  <a:pt x="268686" y="73672"/>
                </a:cubicBezTo>
                <a:cubicBezTo>
                  <a:pt x="267242" y="78006"/>
                  <a:pt x="267008" y="82956"/>
                  <a:pt x="264353" y="86673"/>
                </a:cubicBezTo>
                <a:cubicBezTo>
                  <a:pt x="259603" y="93323"/>
                  <a:pt x="252796" y="98230"/>
                  <a:pt x="247018" y="104008"/>
                </a:cubicBezTo>
                <a:cubicBezTo>
                  <a:pt x="242684" y="108342"/>
                  <a:pt x="237417" y="111910"/>
                  <a:pt x="234017" y="117009"/>
                </a:cubicBezTo>
                <a:cubicBezTo>
                  <a:pt x="207336" y="157029"/>
                  <a:pt x="241388" y="107795"/>
                  <a:pt x="216682" y="138677"/>
                </a:cubicBezTo>
                <a:cubicBezTo>
                  <a:pt x="213428" y="142744"/>
                  <a:pt x="212082" y="148424"/>
                  <a:pt x="208015" y="151678"/>
                </a:cubicBezTo>
                <a:cubicBezTo>
                  <a:pt x="204448" y="154532"/>
                  <a:pt x="199348" y="154567"/>
                  <a:pt x="195014" y="156011"/>
                </a:cubicBezTo>
                <a:cubicBezTo>
                  <a:pt x="190680" y="151677"/>
                  <a:pt x="183951" y="148824"/>
                  <a:pt x="182013" y="143010"/>
                </a:cubicBezTo>
                <a:cubicBezTo>
                  <a:pt x="180568" y="138676"/>
                  <a:pt x="183493" y="133576"/>
                  <a:pt x="186347" y="130009"/>
                </a:cubicBezTo>
                <a:cubicBezTo>
                  <a:pt x="189601" y="125942"/>
                  <a:pt x="195393" y="124732"/>
                  <a:pt x="199348" y="121342"/>
                </a:cubicBezTo>
                <a:cubicBezTo>
                  <a:pt x="205552" y="116024"/>
                  <a:pt x="210904" y="109786"/>
                  <a:pt x="216682" y="104008"/>
                </a:cubicBezTo>
                <a:lnTo>
                  <a:pt x="225350" y="78006"/>
                </a:lnTo>
                <a:lnTo>
                  <a:pt x="229683" y="65005"/>
                </a:lnTo>
                <a:cubicBezTo>
                  <a:pt x="228239" y="59227"/>
                  <a:pt x="228812" y="52517"/>
                  <a:pt x="225350" y="47670"/>
                </a:cubicBezTo>
                <a:cubicBezTo>
                  <a:pt x="221152" y="41792"/>
                  <a:pt x="213893" y="38867"/>
                  <a:pt x="208015" y="34669"/>
                </a:cubicBezTo>
                <a:cubicBezTo>
                  <a:pt x="186898" y="19586"/>
                  <a:pt x="202247" y="33235"/>
                  <a:pt x="182013" y="13001"/>
                </a:cubicBezTo>
                <a:cubicBezTo>
                  <a:pt x="173346" y="14446"/>
                  <a:pt x="164427" y="14810"/>
                  <a:pt x="156011" y="17335"/>
                </a:cubicBezTo>
                <a:cubicBezTo>
                  <a:pt x="149823" y="19191"/>
                  <a:pt x="144615" y="23457"/>
                  <a:pt x="138677" y="26002"/>
                </a:cubicBezTo>
                <a:cubicBezTo>
                  <a:pt x="134478" y="27802"/>
                  <a:pt x="130083" y="29134"/>
                  <a:pt x="125676" y="30336"/>
                </a:cubicBezTo>
                <a:cubicBezTo>
                  <a:pt x="114184" y="33470"/>
                  <a:pt x="102563" y="36114"/>
                  <a:pt x="91007" y="39003"/>
                </a:cubicBezTo>
                <a:cubicBezTo>
                  <a:pt x="43260" y="86744"/>
                  <a:pt x="99056" y="26981"/>
                  <a:pt x="78006" y="208015"/>
                </a:cubicBezTo>
                <a:cubicBezTo>
                  <a:pt x="77194" y="214995"/>
                  <a:pt x="56315" y="240843"/>
                  <a:pt x="47670" y="247018"/>
                </a:cubicBezTo>
                <a:cubicBezTo>
                  <a:pt x="42413" y="250773"/>
                  <a:pt x="36113" y="252796"/>
                  <a:pt x="30335" y="255685"/>
                </a:cubicBezTo>
                <a:cubicBezTo>
                  <a:pt x="26562" y="259458"/>
                  <a:pt x="13001" y="271888"/>
                  <a:pt x="13001" y="277354"/>
                </a:cubicBezTo>
                <a:cubicBezTo>
                  <a:pt x="13001" y="286490"/>
                  <a:pt x="21668" y="303355"/>
                  <a:pt x="21668" y="303355"/>
                </a:cubicBezTo>
                <a:cubicBezTo>
                  <a:pt x="20224" y="340913"/>
                  <a:pt x="19921" y="378533"/>
                  <a:pt x="17335" y="416030"/>
                </a:cubicBezTo>
                <a:cubicBezTo>
                  <a:pt x="17021" y="420587"/>
                  <a:pt x="15351" y="425114"/>
                  <a:pt x="13001" y="429031"/>
                </a:cubicBezTo>
                <a:cubicBezTo>
                  <a:pt x="10899" y="432535"/>
                  <a:pt x="7223" y="434810"/>
                  <a:pt x="4334" y="437699"/>
                </a:cubicBezTo>
                <a:cubicBezTo>
                  <a:pt x="2889" y="442033"/>
                  <a:pt x="0" y="446132"/>
                  <a:pt x="0" y="450700"/>
                </a:cubicBezTo>
                <a:cubicBezTo>
                  <a:pt x="0" y="609645"/>
                  <a:pt x="5706" y="528681"/>
                  <a:pt x="247018" y="524372"/>
                </a:cubicBezTo>
                <a:cubicBezTo>
                  <a:pt x="274511" y="496876"/>
                  <a:pt x="233391" y="540974"/>
                  <a:pt x="260019" y="498370"/>
                </a:cubicBezTo>
                <a:cubicBezTo>
                  <a:pt x="270843" y="481053"/>
                  <a:pt x="275047" y="481804"/>
                  <a:pt x="290354" y="476701"/>
                </a:cubicBezTo>
                <a:cubicBezTo>
                  <a:pt x="293243" y="472367"/>
                  <a:pt x="294855" y="466825"/>
                  <a:pt x="299022" y="463700"/>
                </a:cubicBezTo>
                <a:cubicBezTo>
                  <a:pt x="308077" y="456909"/>
                  <a:pt x="325746" y="449875"/>
                  <a:pt x="338025" y="446366"/>
                </a:cubicBezTo>
                <a:cubicBezTo>
                  <a:pt x="343752" y="444730"/>
                  <a:pt x="349632" y="443668"/>
                  <a:pt x="355359" y="442032"/>
                </a:cubicBezTo>
                <a:cubicBezTo>
                  <a:pt x="359751" y="440777"/>
                  <a:pt x="364026" y="439143"/>
                  <a:pt x="368360" y="437699"/>
                </a:cubicBezTo>
                <a:cubicBezTo>
                  <a:pt x="395356" y="410700"/>
                  <a:pt x="358854" y="449790"/>
                  <a:pt x="381361" y="416030"/>
                </a:cubicBezTo>
                <a:cubicBezTo>
                  <a:pt x="388719" y="404993"/>
                  <a:pt x="397188" y="401630"/>
                  <a:pt x="407363" y="394362"/>
                </a:cubicBezTo>
                <a:cubicBezTo>
                  <a:pt x="413241" y="390164"/>
                  <a:pt x="418920" y="385695"/>
                  <a:pt x="424698" y="381361"/>
                </a:cubicBezTo>
                <a:cubicBezTo>
                  <a:pt x="427587" y="377027"/>
                  <a:pt x="431036" y="373018"/>
                  <a:pt x="433365" y="368360"/>
                </a:cubicBezTo>
                <a:cubicBezTo>
                  <a:pt x="441231" y="352628"/>
                  <a:pt x="440611" y="324815"/>
                  <a:pt x="442032" y="312023"/>
                </a:cubicBezTo>
                <a:cubicBezTo>
                  <a:pt x="446115" y="275274"/>
                  <a:pt x="443004" y="287441"/>
                  <a:pt x="450699" y="264353"/>
                </a:cubicBezTo>
                <a:cubicBezTo>
                  <a:pt x="452144" y="268687"/>
                  <a:pt x="454338" y="272839"/>
                  <a:pt x="455033" y="277354"/>
                </a:cubicBezTo>
                <a:cubicBezTo>
                  <a:pt x="457241" y="291703"/>
                  <a:pt x="453471" y="307424"/>
                  <a:pt x="459367" y="320690"/>
                </a:cubicBezTo>
                <a:cubicBezTo>
                  <a:pt x="461222" y="324864"/>
                  <a:pt x="468034" y="317801"/>
                  <a:pt x="472368" y="316356"/>
                </a:cubicBezTo>
                <a:cubicBezTo>
                  <a:pt x="482120" y="277342"/>
                  <a:pt x="470888" y="325232"/>
                  <a:pt x="481035" y="264353"/>
                </a:cubicBezTo>
                <a:cubicBezTo>
                  <a:pt x="482848" y="253474"/>
                  <a:pt x="486269" y="244318"/>
                  <a:pt x="489702" y="234017"/>
                </a:cubicBezTo>
                <a:cubicBezTo>
                  <a:pt x="495480" y="235462"/>
                  <a:pt x="502386" y="234630"/>
                  <a:pt x="507037" y="238351"/>
                </a:cubicBezTo>
                <a:cubicBezTo>
                  <a:pt x="526280" y="253745"/>
                  <a:pt x="489957" y="256706"/>
                  <a:pt x="528705" y="247018"/>
                </a:cubicBezTo>
                <a:cubicBezTo>
                  <a:pt x="541707" y="238351"/>
                  <a:pt x="543150" y="239796"/>
                  <a:pt x="550373" y="225350"/>
                </a:cubicBezTo>
                <a:cubicBezTo>
                  <a:pt x="553409" y="219278"/>
                  <a:pt x="555531" y="202616"/>
                  <a:pt x="563374" y="199348"/>
                </a:cubicBezTo>
                <a:cubicBezTo>
                  <a:pt x="576973" y="193682"/>
                  <a:pt x="592735" y="195340"/>
                  <a:pt x="606711" y="190681"/>
                </a:cubicBezTo>
                <a:cubicBezTo>
                  <a:pt x="611045" y="189236"/>
                  <a:pt x="615626" y="188390"/>
                  <a:pt x="619712" y="186347"/>
                </a:cubicBezTo>
                <a:cubicBezTo>
                  <a:pt x="624370" y="184018"/>
                  <a:pt x="628646" y="180934"/>
                  <a:pt x="632713" y="177680"/>
                </a:cubicBezTo>
                <a:cubicBezTo>
                  <a:pt x="635904" y="175128"/>
                  <a:pt x="637876" y="171114"/>
                  <a:pt x="641380" y="169012"/>
                </a:cubicBezTo>
                <a:cubicBezTo>
                  <a:pt x="645297" y="166662"/>
                  <a:pt x="650047" y="166123"/>
                  <a:pt x="654381" y="164679"/>
                </a:cubicBezTo>
                <a:cubicBezTo>
                  <a:pt x="657270" y="161790"/>
                  <a:pt x="659393" y="157838"/>
                  <a:pt x="663048" y="156011"/>
                </a:cubicBezTo>
                <a:cubicBezTo>
                  <a:pt x="678456" y="148307"/>
                  <a:pt x="693867" y="155049"/>
                  <a:pt x="663048" y="147344"/>
                </a:cubicBezTo>
                <a:cubicBezTo>
                  <a:pt x="660159" y="143010"/>
                  <a:pt x="653251" y="139427"/>
                  <a:pt x="654381" y="134343"/>
                </a:cubicBezTo>
                <a:cubicBezTo>
                  <a:pt x="658216" y="117088"/>
                  <a:pt x="675521" y="104360"/>
                  <a:pt x="689050" y="95340"/>
                </a:cubicBezTo>
                <a:cubicBezTo>
                  <a:pt x="696058" y="90668"/>
                  <a:pt x="703575" y="86803"/>
                  <a:pt x="710718" y="82339"/>
                </a:cubicBezTo>
                <a:cubicBezTo>
                  <a:pt x="718913" y="77217"/>
                  <a:pt x="726326" y="69988"/>
                  <a:pt x="736720" y="69338"/>
                </a:cubicBezTo>
                <a:cubicBezTo>
                  <a:pt x="755463" y="68166"/>
                  <a:pt x="780057" y="80172"/>
                  <a:pt x="788724" y="82339"/>
                </a:cubicBezTo>
                <a:close/>
              </a:path>
            </a:pathLst>
          </a:custGeom>
          <a:blipFill>
            <a:blip r:embed="rId3" cstate="print"/>
            <a:stretch>
              <a:fillRect/>
            </a:stretch>
          </a:blip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canada_gm_e0.gif"/>
          <p:cNvPicPr>
            <a:picLocks noChangeAspect="1"/>
          </p:cNvPicPr>
          <p:nvPr/>
        </p:nvPicPr>
        <p:blipFill>
          <a:blip r:embed="rId4" cstate="print"/>
          <a:stretch>
            <a:fillRect/>
          </a:stretch>
        </p:blipFill>
        <p:spPr>
          <a:xfrm>
            <a:off x="3581400" y="2070736"/>
            <a:ext cx="533400" cy="386715"/>
          </a:xfrm>
          <a:prstGeom prst="rect">
            <a:avLst/>
          </a:prstGeom>
        </p:spPr>
      </p:pic>
      <p:pic>
        <p:nvPicPr>
          <p:cNvPr id="6" name="Picture 5" descr="lithuania_gm_e0.gif"/>
          <p:cNvPicPr>
            <a:picLocks noChangeAspect="1"/>
          </p:cNvPicPr>
          <p:nvPr/>
        </p:nvPicPr>
        <p:blipFill>
          <a:blip r:embed="rId5" cstate="print"/>
          <a:stretch>
            <a:fillRect/>
          </a:stretch>
        </p:blipFill>
        <p:spPr>
          <a:xfrm>
            <a:off x="6096001" y="2286001"/>
            <a:ext cx="275897" cy="200025"/>
          </a:xfrm>
          <a:prstGeom prst="rect">
            <a:avLst/>
          </a:prstGeom>
        </p:spPr>
      </p:pic>
      <p:pic>
        <p:nvPicPr>
          <p:cNvPr id="7" name="Picture 6" descr="netherlands_gm_e0.gif"/>
          <p:cNvPicPr>
            <a:picLocks noChangeAspect="1"/>
          </p:cNvPicPr>
          <p:nvPr/>
        </p:nvPicPr>
        <p:blipFill>
          <a:blip r:embed="rId6" cstate="print"/>
          <a:stretch>
            <a:fillRect/>
          </a:stretch>
        </p:blipFill>
        <p:spPr>
          <a:xfrm>
            <a:off x="5638800" y="2209800"/>
            <a:ext cx="304800" cy="220980"/>
          </a:xfrm>
          <a:prstGeom prst="rect">
            <a:avLst/>
          </a:prstGeom>
        </p:spPr>
      </p:pic>
      <p:pic>
        <p:nvPicPr>
          <p:cNvPr id="8" name="Picture 7" descr="ireland_gl_e0.gif"/>
          <p:cNvPicPr>
            <a:picLocks noChangeAspect="1"/>
          </p:cNvPicPr>
          <p:nvPr/>
        </p:nvPicPr>
        <p:blipFill>
          <a:blip r:embed="rId7" cstate="print"/>
          <a:stretch>
            <a:fillRect/>
          </a:stretch>
        </p:blipFill>
        <p:spPr>
          <a:xfrm>
            <a:off x="5105400" y="2209801"/>
            <a:ext cx="311016" cy="223837"/>
          </a:xfrm>
          <a:prstGeom prst="rect">
            <a:avLst/>
          </a:prstGeom>
        </p:spPr>
      </p:pic>
      <p:pic>
        <p:nvPicPr>
          <p:cNvPr id="9" name="Picture 8" descr="haiti_gl_e0.gif"/>
          <p:cNvPicPr>
            <a:picLocks noChangeAspect="1"/>
          </p:cNvPicPr>
          <p:nvPr/>
        </p:nvPicPr>
        <p:blipFill>
          <a:blip r:embed="rId8" cstate="print"/>
          <a:stretch>
            <a:fillRect/>
          </a:stretch>
        </p:blipFill>
        <p:spPr>
          <a:xfrm>
            <a:off x="3200400" y="3505201"/>
            <a:ext cx="311016" cy="223837"/>
          </a:xfrm>
          <a:prstGeom prst="rect">
            <a:avLst/>
          </a:prstGeom>
        </p:spPr>
      </p:pic>
      <p:pic>
        <p:nvPicPr>
          <p:cNvPr id="10" name="Picture 9" descr="australia_wl_e0.gif"/>
          <p:cNvPicPr>
            <a:picLocks noChangeAspect="1"/>
          </p:cNvPicPr>
          <p:nvPr/>
        </p:nvPicPr>
        <p:blipFill>
          <a:blip r:embed="rId9" cstate="print"/>
          <a:stretch>
            <a:fillRect/>
          </a:stretch>
        </p:blipFill>
        <p:spPr>
          <a:xfrm>
            <a:off x="9144000" y="4724400"/>
            <a:ext cx="628650" cy="452438"/>
          </a:xfrm>
          <a:prstGeom prst="rect">
            <a:avLst/>
          </a:prstGeom>
        </p:spPr>
      </p:pic>
      <p:pic>
        <p:nvPicPr>
          <p:cNvPr id="11" name="Picture 10" descr="fluerflag.gif"/>
          <p:cNvPicPr>
            <a:picLocks noChangeAspect="1"/>
          </p:cNvPicPr>
          <p:nvPr/>
        </p:nvPicPr>
        <p:blipFill>
          <a:blip r:embed="rId10" cstate="print"/>
          <a:stretch>
            <a:fillRect/>
          </a:stretch>
        </p:blipFill>
        <p:spPr>
          <a:xfrm>
            <a:off x="5334000" y="2438400"/>
            <a:ext cx="649922" cy="423862"/>
          </a:xfrm>
          <a:prstGeom prst="rect">
            <a:avLst/>
          </a:prstGeom>
        </p:spPr>
      </p:pic>
      <p:pic>
        <p:nvPicPr>
          <p:cNvPr id="12" name="Picture 11" descr="france_gl_e0.gif"/>
          <p:cNvPicPr>
            <a:picLocks noChangeAspect="1"/>
          </p:cNvPicPr>
          <p:nvPr/>
        </p:nvPicPr>
        <p:blipFill>
          <a:blip r:embed="rId11" cstate="print"/>
          <a:stretch>
            <a:fillRect/>
          </a:stretch>
        </p:blipFill>
        <p:spPr>
          <a:xfrm>
            <a:off x="5410200" y="2438400"/>
            <a:ext cx="628650" cy="452438"/>
          </a:xfrm>
          <a:prstGeom prst="rect">
            <a:avLst/>
          </a:prstGeom>
        </p:spPr>
      </p:pic>
      <p:pic>
        <p:nvPicPr>
          <p:cNvPr id="13" name="Picture 12" descr="guillotine.gif"/>
          <p:cNvPicPr>
            <a:picLocks noChangeAspect="1"/>
          </p:cNvPicPr>
          <p:nvPr/>
        </p:nvPicPr>
        <p:blipFill>
          <a:blip r:embed="rId12" cstate="print"/>
          <a:stretch>
            <a:fillRect/>
          </a:stretch>
        </p:blipFill>
        <p:spPr>
          <a:xfrm>
            <a:off x="4800601" y="2438401"/>
            <a:ext cx="257175" cy="600075"/>
          </a:xfrm>
          <a:prstGeom prst="rect">
            <a:avLst/>
          </a:prstGeom>
        </p:spPr>
      </p:pic>
      <p:sp>
        <p:nvSpPr>
          <p:cNvPr id="14" name="Rectangle 13"/>
          <p:cNvSpPr/>
          <p:nvPr/>
        </p:nvSpPr>
        <p:spPr>
          <a:xfrm>
            <a:off x="1782496" y="228601"/>
            <a:ext cx="849642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Effects of the American Revolution</a:t>
            </a:r>
          </a:p>
        </p:txBody>
      </p:sp>
    </p:spTree>
    <p:extLst>
      <p:ext uri="{BB962C8B-B14F-4D97-AF65-F5344CB8AC3E}">
        <p14:creationId xmlns:p14="http://schemas.microsoft.com/office/powerpoint/2010/main" val="74207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heckerboard(across)">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us-gu.gif"/>
          <p:cNvPicPr>
            <a:picLocks noChangeAspect="1"/>
          </p:cNvPicPr>
          <p:nvPr/>
        </p:nvPicPr>
        <p:blipFill>
          <a:blip r:embed="rId3" cstate="print"/>
          <a:stretch>
            <a:fillRect/>
          </a:stretch>
        </p:blipFill>
        <p:spPr>
          <a:xfrm>
            <a:off x="6858000" y="1371601"/>
            <a:ext cx="3505200" cy="2105025"/>
          </a:xfrm>
          <a:prstGeom prst="rect">
            <a:avLst/>
          </a:prstGeom>
        </p:spPr>
      </p:pic>
      <p:cxnSp>
        <p:nvCxnSpPr>
          <p:cNvPr id="6" name="Straight Connector 5"/>
          <p:cNvCxnSpPr/>
          <p:nvPr/>
        </p:nvCxnSpPr>
        <p:spPr>
          <a:xfrm rot="5400000">
            <a:off x="3962400" y="4038600"/>
            <a:ext cx="5638800" cy="0"/>
          </a:xfrm>
          <a:prstGeom prst="line">
            <a:avLst/>
          </a:prstGeom>
          <a:ln w="98425">
            <a:solidFill>
              <a:schemeClr val="bg2">
                <a:lumMod val="25000"/>
              </a:schemeClr>
            </a:solidFill>
            <a:headEnd type="oval" w="sm" len="sm"/>
            <a:tailEnd type="none" w="lg" len="lg"/>
          </a:ln>
        </p:spPr>
        <p:style>
          <a:lnRef idx="1">
            <a:schemeClr val="accent1"/>
          </a:lnRef>
          <a:fillRef idx="0">
            <a:schemeClr val="accent1"/>
          </a:fillRef>
          <a:effectRef idx="0">
            <a:schemeClr val="accent1"/>
          </a:effectRef>
          <a:fontRef idx="minor">
            <a:schemeClr val="tx1"/>
          </a:fontRef>
        </p:style>
      </p:cxnSp>
      <p:pic>
        <p:nvPicPr>
          <p:cNvPr id="2" name="Picture 1" descr="washingtontakescommand.jpg"/>
          <p:cNvPicPr>
            <a:picLocks noChangeAspect="1"/>
          </p:cNvPicPr>
          <p:nvPr/>
        </p:nvPicPr>
        <p:blipFill>
          <a:blip r:embed="rId4" cstate="print"/>
          <a:stretch>
            <a:fillRect/>
          </a:stretch>
        </p:blipFill>
        <p:spPr>
          <a:xfrm flipH="1">
            <a:off x="1752600" y="1066800"/>
            <a:ext cx="4246880" cy="5791200"/>
          </a:xfrm>
          <a:prstGeom prst="rect">
            <a:avLst/>
          </a:prstGeom>
        </p:spPr>
      </p:pic>
      <p:pic>
        <p:nvPicPr>
          <p:cNvPr id="3" name="Picture 2" descr="flagpainting.jpg"/>
          <p:cNvPicPr>
            <a:picLocks noChangeAspect="1"/>
          </p:cNvPicPr>
          <p:nvPr/>
        </p:nvPicPr>
        <p:blipFill>
          <a:blip r:embed="rId5" cstate="print"/>
          <a:stretch>
            <a:fillRect/>
          </a:stretch>
        </p:blipFill>
        <p:spPr>
          <a:xfrm>
            <a:off x="6172200" y="3733800"/>
            <a:ext cx="4291408" cy="2971800"/>
          </a:xfrm>
          <a:prstGeom prst="rect">
            <a:avLst/>
          </a:prstGeom>
        </p:spPr>
      </p:pic>
      <p:sp>
        <p:nvSpPr>
          <p:cNvPr id="8" name="TextBox 7"/>
          <p:cNvSpPr txBox="1"/>
          <p:nvPr/>
        </p:nvSpPr>
        <p:spPr>
          <a:xfrm>
            <a:off x="1932917" y="228601"/>
            <a:ext cx="7778091" cy="584775"/>
          </a:xfrm>
          <a:prstGeom prst="rect">
            <a:avLst/>
          </a:prstGeom>
          <a:noFill/>
        </p:spPr>
        <p:txBody>
          <a:bodyPr wrap="none" rtlCol="0">
            <a:spAutoFit/>
          </a:bodyPr>
          <a:lstStyle/>
          <a:p>
            <a:r>
              <a:rPr lang="en-US" sz="3200" dirty="0">
                <a:latin typeface="Book Antiqua" pitchFamily="18" charset="0"/>
              </a:rPr>
              <a:t>New commanders: </a:t>
            </a:r>
            <a:r>
              <a:rPr lang="en-US" sz="2400" dirty="0">
                <a:latin typeface="Book Antiqua" pitchFamily="18" charset="0"/>
              </a:rPr>
              <a:t>George Washington, America</a:t>
            </a:r>
          </a:p>
        </p:txBody>
      </p:sp>
    </p:spTree>
    <p:extLst>
      <p:ext uri="{BB962C8B-B14F-4D97-AF65-F5344CB8AC3E}">
        <p14:creationId xmlns:p14="http://schemas.microsoft.com/office/powerpoint/2010/main" val="194930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932917" y="228601"/>
            <a:ext cx="7537641" cy="584775"/>
          </a:xfrm>
          <a:prstGeom prst="rect">
            <a:avLst/>
          </a:prstGeom>
          <a:noFill/>
        </p:spPr>
        <p:txBody>
          <a:bodyPr wrap="none" rtlCol="0">
            <a:spAutoFit/>
          </a:bodyPr>
          <a:lstStyle/>
          <a:p>
            <a:r>
              <a:rPr lang="en-US" sz="3200" dirty="0">
                <a:latin typeface="Book Antiqua" pitchFamily="18" charset="0"/>
              </a:rPr>
              <a:t>General Sir William Howe, Great Britain</a:t>
            </a:r>
          </a:p>
        </p:txBody>
      </p:sp>
      <p:pic>
        <p:nvPicPr>
          <p:cNvPr id="3" name="Picture 2" descr="ExplorePAHistory-a0a9x1-a_349.jpg"/>
          <p:cNvPicPr>
            <a:picLocks noChangeAspect="1"/>
          </p:cNvPicPr>
          <p:nvPr/>
        </p:nvPicPr>
        <p:blipFill>
          <a:blip r:embed="rId3" cstate="print"/>
          <a:stretch>
            <a:fillRect/>
          </a:stretch>
        </p:blipFill>
        <p:spPr>
          <a:xfrm>
            <a:off x="2590801" y="838200"/>
            <a:ext cx="5249333" cy="6858000"/>
          </a:xfrm>
          <a:prstGeom prst="rect">
            <a:avLst/>
          </a:prstGeom>
        </p:spPr>
      </p:pic>
      <p:sp>
        <p:nvSpPr>
          <p:cNvPr id="4" name="Oval Callout 3"/>
          <p:cNvSpPr/>
          <p:nvPr/>
        </p:nvSpPr>
        <p:spPr>
          <a:xfrm>
            <a:off x="7543800" y="1295400"/>
            <a:ext cx="3124200" cy="1828800"/>
          </a:xfrm>
          <a:prstGeom prst="wedgeEllipseCallout">
            <a:avLst>
              <a:gd name="adj1" fmla="val -99198"/>
              <a:gd name="adj2" fmla="val 98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Don’t ask me “Howe” I’m going to win! </a:t>
            </a:r>
          </a:p>
          <a:p>
            <a:pPr algn="ctr"/>
            <a:r>
              <a:rPr lang="en-US" sz="2000" dirty="0">
                <a:solidFill>
                  <a:schemeClr val="tx1"/>
                </a:solidFill>
              </a:rPr>
              <a:t>HA! </a:t>
            </a:r>
          </a:p>
          <a:p>
            <a:pPr algn="ctr"/>
            <a:r>
              <a:rPr lang="en-US" sz="2000" dirty="0">
                <a:solidFill>
                  <a:schemeClr val="tx1"/>
                </a:solidFill>
              </a:rPr>
              <a:t>Get it?</a:t>
            </a:r>
          </a:p>
        </p:txBody>
      </p:sp>
    </p:spTree>
    <p:extLst>
      <p:ext uri="{BB962C8B-B14F-4D97-AF65-F5344CB8AC3E}">
        <p14:creationId xmlns:p14="http://schemas.microsoft.com/office/powerpoint/2010/main" val="376794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13" y="169360"/>
            <a:ext cx="6155872" cy="707886"/>
          </a:xfrm>
          <a:prstGeom prst="rect">
            <a:avLst/>
          </a:prstGeom>
          <a:noFill/>
        </p:spPr>
        <p:txBody>
          <a:bodyPr wrap="square" rtlCol="0">
            <a:spAutoFit/>
          </a:bodyPr>
          <a:lstStyle/>
          <a:p>
            <a:r>
              <a:rPr lang="en-US" sz="4000" dirty="0" smtClean="0"/>
              <a:t>The Olive Branch Petition</a:t>
            </a:r>
            <a:endParaRPr lang="en-US" sz="4000" dirty="0"/>
          </a:p>
        </p:txBody>
      </p:sp>
      <p:sp>
        <p:nvSpPr>
          <p:cNvPr id="3" name="TextBox 2"/>
          <p:cNvSpPr txBox="1"/>
          <p:nvPr/>
        </p:nvSpPr>
        <p:spPr>
          <a:xfrm>
            <a:off x="277584" y="877246"/>
            <a:ext cx="11652146" cy="1815882"/>
          </a:xfrm>
          <a:prstGeom prst="rect">
            <a:avLst/>
          </a:prstGeom>
          <a:noFill/>
        </p:spPr>
        <p:txBody>
          <a:bodyPr wrap="square" rtlCol="0">
            <a:spAutoFit/>
          </a:bodyPr>
          <a:lstStyle/>
          <a:p>
            <a:r>
              <a:rPr lang="en-US" sz="2800" dirty="0" smtClean="0"/>
              <a:t>- (</a:t>
            </a:r>
            <a:r>
              <a:rPr lang="en-US" sz="2800" dirty="0"/>
              <a:t>J</a:t>
            </a:r>
            <a:r>
              <a:rPr lang="en-US" sz="2800" dirty="0" smtClean="0"/>
              <a:t>une 1775)A last attempt by colonists to avoid war with Great Britain, written by John Dickinson (author of </a:t>
            </a:r>
            <a:r>
              <a:rPr lang="en-US" sz="2800" i="1" dirty="0" smtClean="0"/>
              <a:t>Letters from A Pennsylvania Farmer</a:t>
            </a:r>
            <a:r>
              <a:rPr lang="en-US" sz="2800" dirty="0" smtClean="0"/>
              <a:t>)</a:t>
            </a:r>
          </a:p>
          <a:p>
            <a:r>
              <a:rPr lang="en-US" sz="2800" dirty="0" smtClean="0"/>
              <a:t>- Pledged allegiance to King George III but rejected Parliamentary power over the colonies. It was rejected by the King</a:t>
            </a:r>
            <a:endParaRPr lang="en-US" sz="2800" dirty="0"/>
          </a:p>
        </p:txBody>
      </p:sp>
      <p:sp>
        <p:nvSpPr>
          <p:cNvPr id="4" name="TextBox 3"/>
          <p:cNvSpPr txBox="1"/>
          <p:nvPr/>
        </p:nvSpPr>
        <p:spPr>
          <a:xfrm>
            <a:off x="408213" y="3053443"/>
            <a:ext cx="11185073" cy="3170099"/>
          </a:xfrm>
          <a:prstGeom prst="rect">
            <a:avLst/>
          </a:prstGeom>
          <a:blipFill>
            <a:blip r:embed="rId2"/>
            <a:stretch>
              <a:fillRect/>
            </a:stretch>
          </a:blipFill>
        </p:spPr>
        <p:txBody>
          <a:bodyPr wrap="square" rtlCol="0">
            <a:spAutoFit/>
          </a:bodyPr>
          <a:lstStyle/>
          <a:p>
            <a:pPr algn="just"/>
            <a:r>
              <a:rPr lang="en-US" sz="2000" i="1" dirty="0" smtClean="0"/>
              <a:t>	“</a:t>
            </a:r>
            <a:r>
              <a:rPr lang="en-US" sz="2000" i="1" dirty="0"/>
              <a:t>We solemnly assure your Majesty, that we not only most ardently desire the former harmony between her and these colonies may be restored but that a concord may be established between them upon so firm a basis, as to perpetuate its blessings uninterrupted by any future dissentions to succeeding generations in both countries…We beg leave further to assure your Majesty that </a:t>
            </a:r>
            <a:r>
              <a:rPr lang="en-US" sz="2000" i="1" dirty="0" smtClean="0"/>
              <a:t>…our </a:t>
            </a:r>
            <a:r>
              <a:rPr lang="en-US" sz="2000" i="1" dirty="0"/>
              <a:t>breasts retain too tender a regard for the kingdom from which we derive our origin to request such a reconciliation as might in any manner be inconsistent with her dignity or her welfare</a:t>
            </a:r>
            <a:r>
              <a:rPr lang="en-US" sz="2000" i="1" dirty="0" smtClean="0"/>
              <a:t>….</a:t>
            </a:r>
            <a:r>
              <a:rPr lang="en-US" sz="2000" i="1" dirty="0"/>
              <a:t> </a:t>
            </a:r>
            <a:endParaRPr lang="en-US" sz="2000" i="1" dirty="0" smtClean="0"/>
          </a:p>
          <a:p>
            <a:pPr algn="just"/>
            <a:r>
              <a:rPr lang="en-US" sz="2000" i="1" dirty="0" smtClean="0"/>
              <a:t>	We </a:t>
            </a:r>
            <a:r>
              <a:rPr lang="en-US" sz="2000" i="1" dirty="0"/>
              <a:t>therefore beseech your Majesty, that your royal authority and influence may be graciously </a:t>
            </a:r>
            <a:r>
              <a:rPr lang="en-US" sz="2000" i="1" dirty="0" smtClean="0"/>
              <a:t>interposed…that </a:t>
            </a:r>
            <a:r>
              <a:rPr lang="en-US" sz="2000" i="1" dirty="0"/>
              <a:t>in the meantime measures be taken for preventing the further destruction of the lives of your Majesty’s subjects; and that such statutes as more immediately distress any of your </a:t>
            </a:r>
            <a:r>
              <a:rPr lang="en-US" sz="2000" i="1" dirty="0" smtClean="0"/>
              <a:t>Majesty's </a:t>
            </a:r>
            <a:r>
              <a:rPr lang="en-US" sz="2000" i="1" dirty="0"/>
              <a:t>colonies be repealed…”</a:t>
            </a:r>
            <a:endParaRPr lang="en-US" sz="2000" dirty="0"/>
          </a:p>
        </p:txBody>
      </p:sp>
    </p:spTree>
    <p:extLst>
      <p:ext uri="{BB962C8B-B14F-4D97-AF65-F5344CB8AC3E}">
        <p14:creationId xmlns:p14="http://schemas.microsoft.com/office/powerpoint/2010/main" val="1703613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4542"/>
            <a:ext cx="12192000" cy="677108"/>
          </a:xfrm>
          <a:prstGeom prst="rect">
            <a:avLst/>
          </a:prstGeom>
          <a:noFill/>
        </p:spPr>
        <p:txBody>
          <a:bodyPr wrap="square" rtlCol="0">
            <a:spAutoFit/>
          </a:bodyPr>
          <a:lstStyle/>
          <a:p>
            <a:r>
              <a:rPr lang="en-US" sz="3800" dirty="0" smtClean="0"/>
              <a:t>Declaration of the Causes and Necessity of Taking up Arms</a:t>
            </a:r>
            <a:endParaRPr lang="en-US" sz="3800" dirty="0"/>
          </a:p>
        </p:txBody>
      </p:sp>
      <p:sp>
        <p:nvSpPr>
          <p:cNvPr id="3" name="TextBox 2"/>
          <p:cNvSpPr txBox="1"/>
          <p:nvPr/>
        </p:nvSpPr>
        <p:spPr>
          <a:xfrm>
            <a:off x="277584" y="1308105"/>
            <a:ext cx="11446329" cy="1384995"/>
          </a:xfrm>
          <a:prstGeom prst="rect">
            <a:avLst/>
          </a:prstGeom>
          <a:noFill/>
        </p:spPr>
        <p:txBody>
          <a:bodyPr wrap="square" rtlCol="0">
            <a:spAutoFit/>
          </a:bodyPr>
          <a:lstStyle/>
          <a:p>
            <a:r>
              <a:rPr lang="en-US" sz="2800" dirty="0" smtClean="0"/>
              <a:t>- (July 1775) – Resolution adopted by the Continental Congress that justified the rebellious actions taken by colonists; that they were necessary to preserve their liberty against Parliamentary intrusion.</a:t>
            </a:r>
            <a:endParaRPr lang="en-US" sz="2800" dirty="0"/>
          </a:p>
        </p:txBody>
      </p:sp>
      <p:sp>
        <p:nvSpPr>
          <p:cNvPr id="4" name="TextBox 3"/>
          <p:cNvSpPr txBox="1"/>
          <p:nvPr/>
        </p:nvSpPr>
        <p:spPr>
          <a:xfrm>
            <a:off x="408213" y="3053443"/>
            <a:ext cx="11185073" cy="3108543"/>
          </a:xfrm>
          <a:prstGeom prst="rect">
            <a:avLst/>
          </a:prstGeom>
          <a:blipFill>
            <a:blip r:embed="rId2"/>
            <a:stretch>
              <a:fillRect/>
            </a:stretch>
          </a:blipFill>
        </p:spPr>
        <p:txBody>
          <a:bodyPr wrap="square" rtlCol="0">
            <a:spAutoFit/>
          </a:bodyPr>
          <a:lstStyle/>
          <a:p>
            <a:pPr algn="just"/>
            <a:r>
              <a:rPr lang="en-US" sz="2800" i="1" dirty="0"/>
              <a:t>With hearts fortified with these animating reflections, we most solemnly, before God and the world, declare, that, exerting the utmost energy of those powers, which our beneficent Creator hath graciously bestowed upon us, the arms we have been compelled by our enemies to assume, we will, in defiance of every hazard, with </a:t>
            </a:r>
            <a:r>
              <a:rPr lang="en-US" sz="2800" i="1" dirty="0" err="1"/>
              <a:t>unabating</a:t>
            </a:r>
            <a:r>
              <a:rPr lang="en-US" sz="2800" i="1" dirty="0"/>
              <a:t> firmness and perseverance, employ for the </a:t>
            </a:r>
            <a:r>
              <a:rPr lang="en-US" sz="2800" i="1" dirty="0" smtClean="0"/>
              <a:t>preservation </a:t>
            </a:r>
            <a:r>
              <a:rPr lang="en-US" sz="2800" i="1" dirty="0"/>
              <a:t>of our liberties; being with our [one] mind resolved to </a:t>
            </a:r>
            <a:r>
              <a:rPr lang="en-US" sz="2800" i="1" dirty="0" smtClean="0"/>
              <a:t>die </a:t>
            </a:r>
            <a:r>
              <a:rPr lang="en-US" sz="2800" i="1" dirty="0"/>
              <a:t>Free-men rather than live Slaves.</a:t>
            </a:r>
            <a:endParaRPr lang="en-US" sz="3200" i="1" dirty="0"/>
          </a:p>
        </p:txBody>
      </p:sp>
    </p:spTree>
    <p:extLst>
      <p:ext uri="{BB962C8B-B14F-4D97-AF65-F5344CB8AC3E}">
        <p14:creationId xmlns:p14="http://schemas.microsoft.com/office/powerpoint/2010/main" val="1733208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3000" y="234042"/>
            <a:ext cx="12192000" cy="677108"/>
          </a:xfrm>
          <a:prstGeom prst="rect">
            <a:avLst/>
          </a:prstGeom>
          <a:noFill/>
        </p:spPr>
        <p:txBody>
          <a:bodyPr wrap="square" rtlCol="0">
            <a:spAutoFit/>
          </a:bodyPr>
          <a:lstStyle/>
          <a:p>
            <a:r>
              <a:rPr lang="en-US" sz="3800" dirty="0" smtClean="0"/>
              <a:t>Prohibitory Act (1775)</a:t>
            </a:r>
            <a:endParaRPr lang="en-US" sz="3800" dirty="0"/>
          </a:p>
        </p:txBody>
      </p:sp>
      <p:sp>
        <p:nvSpPr>
          <p:cNvPr id="3" name="TextBox 2"/>
          <p:cNvSpPr txBox="1"/>
          <p:nvPr/>
        </p:nvSpPr>
        <p:spPr>
          <a:xfrm>
            <a:off x="6489700" y="2057400"/>
            <a:ext cx="5283200" cy="2554545"/>
          </a:xfrm>
          <a:prstGeom prst="rect">
            <a:avLst/>
          </a:prstGeom>
          <a:noFill/>
        </p:spPr>
        <p:txBody>
          <a:bodyPr wrap="square" rtlCol="0">
            <a:spAutoFit/>
          </a:bodyPr>
          <a:lstStyle/>
          <a:p>
            <a:r>
              <a:rPr lang="en-US" sz="3200" dirty="0" smtClean="0"/>
              <a:t>- Declaration by King George III and Parliament making trade with the colonies illegal and declaring colonists outside royal protection.</a:t>
            </a:r>
            <a:endParaRPr lang="en-US" sz="3200" dirty="0"/>
          </a:p>
        </p:txBody>
      </p:sp>
      <p:pic>
        <p:nvPicPr>
          <p:cNvPr id="1026" name="Picture 2" descr="Royal Coll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0" y="911150"/>
            <a:ext cx="4864100" cy="576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24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anada.bmp"/>
          <p:cNvPicPr>
            <a:picLocks noChangeAspect="1"/>
          </p:cNvPicPr>
          <p:nvPr/>
        </p:nvPicPr>
        <p:blipFill>
          <a:blip r:embed="rId3" cstate="print"/>
          <a:stretch>
            <a:fillRect/>
          </a:stretch>
        </p:blipFill>
        <p:spPr>
          <a:xfrm>
            <a:off x="1524000" y="0"/>
            <a:ext cx="7993430" cy="6858000"/>
          </a:xfrm>
          <a:prstGeom prst="rect">
            <a:avLst/>
          </a:prstGeom>
        </p:spPr>
      </p:pic>
      <p:sp>
        <p:nvSpPr>
          <p:cNvPr id="3" name="Oval 2"/>
          <p:cNvSpPr/>
          <p:nvPr/>
        </p:nvSpPr>
        <p:spPr>
          <a:xfrm>
            <a:off x="5943600" y="64770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6248401" y="6488668"/>
            <a:ext cx="992131" cy="369332"/>
          </a:xfrm>
          <a:prstGeom prst="rect">
            <a:avLst/>
          </a:prstGeom>
          <a:noFill/>
        </p:spPr>
        <p:txBody>
          <a:bodyPr wrap="none" rtlCol="0">
            <a:spAutoFit/>
          </a:bodyPr>
          <a:lstStyle/>
          <a:p>
            <a:r>
              <a:rPr lang="en-US" b="1" dirty="0">
                <a:solidFill>
                  <a:srgbClr val="FF0000"/>
                </a:solidFill>
              </a:rPr>
              <a:t>BOSTON</a:t>
            </a:r>
          </a:p>
        </p:txBody>
      </p:sp>
      <p:sp>
        <p:nvSpPr>
          <p:cNvPr id="10" name="TextBox 9"/>
          <p:cNvSpPr txBox="1"/>
          <p:nvPr/>
        </p:nvSpPr>
        <p:spPr>
          <a:xfrm>
            <a:off x="7239001" y="3657600"/>
            <a:ext cx="833883" cy="369332"/>
          </a:xfrm>
          <a:prstGeom prst="rect">
            <a:avLst/>
          </a:prstGeom>
          <a:noFill/>
        </p:spPr>
        <p:txBody>
          <a:bodyPr wrap="none" rtlCol="0">
            <a:spAutoFit/>
          </a:bodyPr>
          <a:lstStyle/>
          <a:p>
            <a:r>
              <a:rPr lang="en-US" dirty="0">
                <a:solidFill>
                  <a:srgbClr val="FFFF00"/>
                </a:solidFill>
              </a:rPr>
              <a:t>MAINE</a:t>
            </a:r>
          </a:p>
        </p:txBody>
      </p:sp>
      <p:sp>
        <p:nvSpPr>
          <p:cNvPr id="11" name="TextBox 10"/>
          <p:cNvSpPr txBox="1"/>
          <p:nvPr/>
        </p:nvSpPr>
        <p:spPr>
          <a:xfrm>
            <a:off x="4724400" y="5181601"/>
            <a:ext cx="1322798" cy="646331"/>
          </a:xfrm>
          <a:prstGeom prst="rect">
            <a:avLst/>
          </a:prstGeom>
          <a:noFill/>
        </p:spPr>
        <p:txBody>
          <a:bodyPr wrap="none" rtlCol="0">
            <a:spAutoFit/>
          </a:bodyPr>
          <a:lstStyle/>
          <a:p>
            <a:pPr algn="ctr"/>
            <a:r>
              <a:rPr lang="en-US" dirty="0">
                <a:solidFill>
                  <a:srgbClr val="FFFF00"/>
                </a:solidFill>
              </a:rPr>
              <a:t>NEW</a:t>
            </a:r>
          </a:p>
          <a:p>
            <a:pPr algn="ctr"/>
            <a:r>
              <a:rPr lang="en-US" dirty="0">
                <a:solidFill>
                  <a:srgbClr val="FFFF00"/>
                </a:solidFill>
              </a:rPr>
              <a:t>HAMPSHIRE</a:t>
            </a:r>
          </a:p>
        </p:txBody>
      </p:sp>
      <p:sp>
        <p:nvSpPr>
          <p:cNvPr id="12" name="TextBox 11"/>
          <p:cNvSpPr txBox="1"/>
          <p:nvPr/>
        </p:nvSpPr>
        <p:spPr>
          <a:xfrm>
            <a:off x="3962401" y="6324600"/>
            <a:ext cx="1821589" cy="369332"/>
          </a:xfrm>
          <a:prstGeom prst="rect">
            <a:avLst/>
          </a:prstGeom>
          <a:noFill/>
        </p:spPr>
        <p:txBody>
          <a:bodyPr wrap="none" rtlCol="0">
            <a:spAutoFit/>
          </a:bodyPr>
          <a:lstStyle/>
          <a:p>
            <a:r>
              <a:rPr lang="en-US" dirty="0">
                <a:solidFill>
                  <a:srgbClr val="FFFF00"/>
                </a:solidFill>
              </a:rPr>
              <a:t>MASSACHUSETTS</a:t>
            </a:r>
          </a:p>
        </p:txBody>
      </p:sp>
      <p:sp>
        <p:nvSpPr>
          <p:cNvPr id="15" name="TextBox 14"/>
          <p:cNvSpPr txBox="1"/>
          <p:nvPr/>
        </p:nvSpPr>
        <p:spPr>
          <a:xfrm>
            <a:off x="2362201" y="5105401"/>
            <a:ext cx="686983" cy="646331"/>
          </a:xfrm>
          <a:prstGeom prst="rect">
            <a:avLst/>
          </a:prstGeom>
          <a:noFill/>
        </p:spPr>
        <p:txBody>
          <a:bodyPr wrap="none" rtlCol="0">
            <a:spAutoFit/>
          </a:bodyPr>
          <a:lstStyle/>
          <a:p>
            <a:r>
              <a:rPr lang="en-US" dirty="0">
                <a:solidFill>
                  <a:srgbClr val="FFFF00"/>
                </a:solidFill>
              </a:rPr>
              <a:t>NEW</a:t>
            </a:r>
            <a:br>
              <a:rPr lang="en-US" dirty="0">
                <a:solidFill>
                  <a:srgbClr val="FFFF00"/>
                </a:solidFill>
              </a:rPr>
            </a:br>
            <a:r>
              <a:rPr lang="en-US" dirty="0">
                <a:solidFill>
                  <a:srgbClr val="FFFF00"/>
                </a:solidFill>
              </a:rPr>
              <a:t>YORK</a:t>
            </a:r>
          </a:p>
        </p:txBody>
      </p:sp>
      <p:sp>
        <p:nvSpPr>
          <p:cNvPr id="17" name="TextBox 16"/>
          <p:cNvSpPr txBox="1"/>
          <p:nvPr/>
        </p:nvSpPr>
        <p:spPr>
          <a:xfrm>
            <a:off x="4343400" y="609600"/>
            <a:ext cx="995594" cy="369332"/>
          </a:xfrm>
          <a:prstGeom prst="rect">
            <a:avLst/>
          </a:prstGeom>
          <a:noFill/>
        </p:spPr>
        <p:txBody>
          <a:bodyPr wrap="none" rtlCol="0">
            <a:spAutoFit/>
          </a:bodyPr>
          <a:lstStyle/>
          <a:p>
            <a:pPr algn="ctr"/>
            <a:r>
              <a:rPr lang="en-US" dirty="0">
                <a:solidFill>
                  <a:srgbClr val="FFFF00"/>
                </a:solidFill>
              </a:rPr>
              <a:t>CANADA</a:t>
            </a:r>
          </a:p>
        </p:txBody>
      </p:sp>
      <p:sp>
        <p:nvSpPr>
          <p:cNvPr id="22" name="Rectangle 21"/>
          <p:cNvSpPr/>
          <p:nvPr/>
        </p:nvSpPr>
        <p:spPr>
          <a:xfrm>
            <a:off x="8229600" y="0"/>
            <a:ext cx="2133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657600" y="27432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7" name="Oval 26"/>
          <p:cNvSpPr/>
          <p:nvPr/>
        </p:nvSpPr>
        <p:spPr>
          <a:xfrm>
            <a:off x="5638800" y="10668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8" name="TextBox 27"/>
          <p:cNvSpPr txBox="1"/>
          <p:nvPr/>
        </p:nvSpPr>
        <p:spPr>
          <a:xfrm>
            <a:off x="6019800" y="990600"/>
            <a:ext cx="966740" cy="369332"/>
          </a:xfrm>
          <a:prstGeom prst="rect">
            <a:avLst/>
          </a:prstGeom>
          <a:noFill/>
        </p:spPr>
        <p:txBody>
          <a:bodyPr wrap="none" rtlCol="0">
            <a:spAutoFit/>
          </a:bodyPr>
          <a:lstStyle/>
          <a:p>
            <a:r>
              <a:rPr lang="en-US" b="1" dirty="0">
                <a:solidFill>
                  <a:srgbClr val="FF0000"/>
                </a:solidFill>
              </a:rPr>
              <a:t>QUEBEC</a:t>
            </a:r>
          </a:p>
        </p:txBody>
      </p:sp>
      <p:sp>
        <p:nvSpPr>
          <p:cNvPr id="29" name="TextBox 28"/>
          <p:cNvSpPr txBox="1"/>
          <p:nvPr/>
        </p:nvSpPr>
        <p:spPr>
          <a:xfrm>
            <a:off x="2286001" y="2667000"/>
            <a:ext cx="1284711" cy="369332"/>
          </a:xfrm>
          <a:prstGeom prst="rect">
            <a:avLst/>
          </a:prstGeom>
          <a:noFill/>
        </p:spPr>
        <p:txBody>
          <a:bodyPr wrap="none" rtlCol="0">
            <a:spAutoFit/>
          </a:bodyPr>
          <a:lstStyle/>
          <a:p>
            <a:r>
              <a:rPr lang="en-US" b="1" dirty="0">
                <a:solidFill>
                  <a:srgbClr val="FF0000"/>
                </a:solidFill>
              </a:rPr>
              <a:t>MONTREAL</a:t>
            </a:r>
          </a:p>
        </p:txBody>
      </p:sp>
      <p:pic>
        <p:nvPicPr>
          <p:cNvPr id="30" name="Picture 29" descr="arnold.jpg"/>
          <p:cNvPicPr>
            <a:picLocks noChangeAspect="1"/>
          </p:cNvPicPr>
          <p:nvPr/>
        </p:nvPicPr>
        <p:blipFill>
          <a:blip r:embed="rId4" cstate="print"/>
          <a:stretch>
            <a:fillRect/>
          </a:stretch>
        </p:blipFill>
        <p:spPr>
          <a:xfrm flipH="1">
            <a:off x="8648828" y="3010487"/>
            <a:ext cx="3109524" cy="3821498"/>
          </a:xfrm>
          <a:prstGeom prst="rect">
            <a:avLst/>
          </a:prstGeom>
        </p:spPr>
      </p:pic>
      <p:sp>
        <p:nvSpPr>
          <p:cNvPr id="31" name="TextBox 30"/>
          <p:cNvSpPr txBox="1"/>
          <p:nvPr/>
        </p:nvSpPr>
        <p:spPr>
          <a:xfrm>
            <a:off x="8534400" y="381000"/>
            <a:ext cx="3402674" cy="2677656"/>
          </a:xfrm>
          <a:prstGeom prst="rect">
            <a:avLst/>
          </a:prstGeom>
          <a:noFill/>
        </p:spPr>
        <p:txBody>
          <a:bodyPr wrap="square" rtlCol="0">
            <a:spAutoFit/>
          </a:bodyPr>
          <a:lstStyle/>
          <a:p>
            <a:r>
              <a:rPr lang="en-US" sz="2800" dirty="0">
                <a:latin typeface="Book Antiqua" pitchFamily="18" charset="0"/>
              </a:rPr>
              <a:t>Attack on Canada: </a:t>
            </a:r>
            <a:r>
              <a:rPr lang="en-US" sz="2800" dirty="0" smtClean="0">
                <a:latin typeface="Book Antiqua" pitchFamily="18" charset="0"/>
              </a:rPr>
              <a:t>Montreal captured, but Benedict </a:t>
            </a:r>
            <a:r>
              <a:rPr lang="en-US" sz="2800" dirty="0">
                <a:latin typeface="Book Antiqua" pitchFamily="18" charset="0"/>
              </a:rPr>
              <a:t>Arnold’s </a:t>
            </a:r>
            <a:r>
              <a:rPr lang="en-US" sz="2800" dirty="0" smtClean="0">
                <a:latin typeface="Book Antiqua" pitchFamily="18" charset="0"/>
              </a:rPr>
              <a:t>invasion of Quebec </a:t>
            </a:r>
            <a:r>
              <a:rPr lang="en-US" sz="2800" dirty="0">
                <a:latin typeface="Book Antiqua" pitchFamily="18" charset="0"/>
              </a:rPr>
              <a:t>fails during </a:t>
            </a:r>
            <a:r>
              <a:rPr lang="en-US" sz="2800" dirty="0" smtClean="0">
                <a:latin typeface="Book Antiqua" pitchFamily="18" charset="0"/>
              </a:rPr>
              <a:t>winter </a:t>
            </a:r>
            <a:r>
              <a:rPr lang="en-US" sz="2800" dirty="0">
                <a:latin typeface="Book Antiqua" pitchFamily="18" charset="0"/>
              </a:rPr>
              <a:t>of 1775-6</a:t>
            </a:r>
          </a:p>
        </p:txBody>
      </p:sp>
      <p:sp>
        <p:nvSpPr>
          <p:cNvPr id="32" name="Freeform 31"/>
          <p:cNvSpPr/>
          <p:nvPr/>
        </p:nvSpPr>
        <p:spPr>
          <a:xfrm>
            <a:off x="3859237" y="3010487"/>
            <a:ext cx="232642" cy="1434905"/>
          </a:xfrm>
          <a:custGeom>
            <a:avLst/>
            <a:gdLst>
              <a:gd name="connsiteX0" fmla="*/ 0 w 232642"/>
              <a:gd name="connsiteY0" fmla="*/ 1434905 h 1434905"/>
              <a:gd name="connsiteX1" fmla="*/ 42203 w 232642"/>
              <a:gd name="connsiteY1" fmla="*/ 1392702 h 1434905"/>
              <a:gd name="connsiteX2" fmla="*/ 84406 w 232642"/>
              <a:gd name="connsiteY2" fmla="*/ 1364566 h 1434905"/>
              <a:gd name="connsiteX3" fmla="*/ 112541 w 232642"/>
              <a:gd name="connsiteY3" fmla="*/ 1322363 h 1434905"/>
              <a:gd name="connsiteX4" fmla="*/ 140677 w 232642"/>
              <a:gd name="connsiteY4" fmla="*/ 1294228 h 1434905"/>
              <a:gd name="connsiteX5" fmla="*/ 168812 w 232642"/>
              <a:gd name="connsiteY5" fmla="*/ 520505 h 1434905"/>
              <a:gd name="connsiteX6" fmla="*/ 196948 w 232642"/>
              <a:gd name="connsiteY6" fmla="*/ 365760 h 1434905"/>
              <a:gd name="connsiteX7" fmla="*/ 182880 w 232642"/>
              <a:gd name="connsiteY7" fmla="*/ 182880 h 1434905"/>
              <a:gd name="connsiteX8" fmla="*/ 154745 w 232642"/>
              <a:gd name="connsiteY8" fmla="*/ 140677 h 1434905"/>
              <a:gd name="connsiteX9" fmla="*/ 98474 w 232642"/>
              <a:gd name="connsiteY9" fmla="*/ 84406 h 1434905"/>
              <a:gd name="connsiteX10" fmla="*/ 84406 w 232642"/>
              <a:gd name="connsiteY10" fmla="*/ 42203 h 1434905"/>
              <a:gd name="connsiteX11" fmla="*/ 42203 w 232642"/>
              <a:gd name="connsiteY11" fmla="*/ 14068 h 1434905"/>
              <a:gd name="connsiteX12" fmla="*/ 28135 w 232642"/>
              <a:gd name="connsiteY12" fmla="*/ 0 h 143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642" h="1434905">
                <a:moveTo>
                  <a:pt x="0" y="1434905"/>
                </a:moveTo>
                <a:cubicBezTo>
                  <a:pt x="14068" y="1420837"/>
                  <a:pt x="26920" y="1405438"/>
                  <a:pt x="42203" y="1392702"/>
                </a:cubicBezTo>
                <a:cubicBezTo>
                  <a:pt x="55192" y="1381878"/>
                  <a:pt x="72451" y="1376521"/>
                  <a:pt x="84406" y="1364566"/>
                </a:cubicBezTo>
                <a:cubicBezTo>
                  <a:pt x="96361" y="1352611"/>
                  <a:pt x="101979" y="1335565"/>
                  <a:pt x="112541" y="1322363"/>
                </a:cubicBezTo>
                <a:cubicBezTo>
                  <a:pt x="120827" y="1312006"/>
                  <a:pt x="131298" y="1303606"/>
                  <a:pt x="140677" y="1294228"/>
                </a:cubicBezTo>
                <a:cubicBezTo>
                  <a:pt x="232642" y="1018340"/>
                  <a:pt x="141763" y="1304941"/>
                  <a:pt x="168812" y="520505"/>
                </a:cubicBezTo>
                <a:cubicBezTo>
                  <a:pt x="169562" y="498758"/>
                  <a:pt x="191746" y="391772"/>
                  <a:pt x="196948" y="365760"/>
                </a:cubicBezTo>
                <a:cubicBezTo>
                  <a:pt x="192259" y="304800"/>
                  <a:pt x="194147" y="242973"/>
                  <a:pt x="182880" y="182880"/>
                </a:cubicBezTo>
                <a:cubicBezTo>
                  <a:pt x="179764" y="166262"/>
                  <a:pt x="165748" y="153514"/>
                  <a:pt x="154745" y="140677"/>
                </a:cubicBezTo>
                <a:cubicBezTo>
                  <a:pt x="137482" y="120537"/>
                  <a:pt x="98474" y="84406"/>
                  <a:pt x="98474" y="84406"/>
                </a:cubicBezTo>
                <a:cubicBezTo>
                  <a:pt x="93785" y="70338"/>
                  <a:pt x="93669" y="53782"/>
                  <a:pt x="84406" y="42203"/>
                </a:cubicBezTo>
                <a:cubicBezTo>
                  <a:pt x="73844" y="29001"/>
                  <a:pt x="55729" y="24212"/>
                  <a:pt x="42203" y="14068"/>
                </a:cubicBezTo>
                <a:cubicBezTo>
                  <a:pt x="36898" y="10089"/>
                  <a:pt x="32824" y="4689"/>
                  <a:pt x="28135" y="0"/>
                </a:cubicBezTo>
              </a:path>
            </a:pathLst>
          </a:custGeom>
          <a:ln w="63500">
            <a:solidFill>
              <a:schemeClr val="accent3">
                <a:lumMod val="20000"/>
                <a:lumOff val="8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1752601" y="3429000"/>
            <a:ext cx="2205155" cy="369332"/>
          </a:xfrm>
          <a:prstGeom prst="rect">
            <a:avLst/>
          </a:prstGeom>
          <a:noFill/>
        </p:spPr>
        <p:txBody>
          <a:bodyPr wrap="none" rtlCol="0">
            <a:spAutoFit/>
          </a:bodyPr>
          <a:lstStyle/>
          <a:p>
            <a:r>
              <a:rPr lang="en-US" dirty="0">
                <a:solidFill>
                  <a:schemeClr val="accent3">
                    <a:lumMod val="40000"/>
                    <a:lumOff val="60000"/>
                  </a:schemeClr>
                </a:solidFill>
              </a:rPr>
              <a:t>General Montgomery</a:t>
            </a:r>
          </a:p>
        </p:txBody>
      </p:sp>
      <p:sp>
        <p:nvSpPr>
          <p:cNvPr id="34" name="Freeform 33"/>
          <p:cNvSpPr/>
          <p:nvPr/>
        </p:nvSpPr>
        <p:spPr>
          <a:xfrm>
            <a:off x="5927188" y="1336431"/>
            <a:ext cx="1181686" cy="3545058"/>
          </a:xfrm>
          <a:custGeom>
            <a:avLst/>
            <a:gdLst>
              <a:gd name="connsiteX0" fmla="*/ 1181686 w 1181686"/>
              <a:gd name="connsiteY0" fmla="*/ 3545058 h 3545058"/>
              <a:gd name="connsiteX1" fmla="*/ 1139483 w 1181686"/>
              <a:gd name="connsiteY1" fmla="*/ 3516923 h 3545058"/>
              <a:gd name="connsiteX2" fmla="*/ 1097280 w 1181686"/>
              <a:gd name="connsiteY2" fmla="*/ 3460652 h 3545058"/>
              <a:gd name="connsiteX3" fmla="*/ 1069144 w 1181686"/>
              <a:gd name="connsiteY3" fmla="*/ 3432517 h 3545058"/>
              <a:gd name="connsiteX4" fmla="*/ 1055077 w 1181686"/>
              <a:gd name="connsiteY4" fmla="*/ 3376246 h 3545058"/>
              <a:gd name="connsiteX5" fmla="*/ 1026941 w 1181686"/>
              <a:gd name="connsiteY5" fmla="*/ 3277772 h 3545058"/>
              <a:gd name="connsiteX6" fmla="*/ 1041009 w 1181686"/>
              <a:gd name="connsiteY6" fmla="*/ 3080824 h 3545058"/>
              <a:gd name="connsiteX7" fmla="*/ 1069144 w 1181686"/>
              <a:gd name="connsiteY7" fmla="*/ 3038621 h 3545058"/>
              <a:gd name="connsiteX8" fmla="*/ 1083212 w 1181686"/>
              <a:gd name="connsiteY8" fmla="*/ 2996418 h 3545058"/>
              <a:gd name="connsiteX9" fmla="*/ 1111347 w 1181686"/>
              <a:gd name="connsiteY9" fmla="*/ 2954215 h 3545058"/>
              <a:gd name="connsiteX10" fmla="*/ 1139483 w 1181686"/>
              <a:gd name="connsiteY10" fmla="*/ 2869809 h 3545058"/>
              <a:gd name="connsiteX11" fmla="*/ 1153550 w 1181686"/>
              <a:gd name="connsiteY11" fmla="*/ 2827606 h 3545058"/>
              <a:gd name="connsiteX12" fmla="*/ 1139483 w 1181686"/>
              <a:gd name="connsiteY12" fmla="*/ 2546252 h 3545058"/>
              <a:gd name="connsiteX13" fmla="*/ 1111347 w 1181686"/>
              <a:gd name="connsiteY13" fmla="*/ 2489981 h 3545058"/>
              <a:gd name="connsiteX14" fmla="*/ 1097280 w 1181686"/>
              <a:gd name="connsiteY14" fmla="*/ 2447778 h 3545058"/>
              <a:gd name="connsiteX15" fmla="*/ 1041009 w 1181686"/>
              <a:gd name="connsiteY15" fmla="*/ 2391507 h 3545058"/>
              <a:gd name="connsiteX16" fmla="*/ 984738 w 1181686"/>
              <a:gd name="connsiteY16" fmla="*/ 2321169 h 3545058"/>
              <a:gd name="connsiteX17" fmla="*/ 928467 w 1181686"/>
              <a:gd name="connsiteY17" fmla="*/ 2222695 h 3545058"/>
              <a:gd name="connsiteX18" fmla="*/ 914400 w 1181686"/>
              <a:gd name="connsiteY18" fmla="*/ 2180492 h 3545058"/>
              <a:gd name="connsiteX19" fmla="*/ 928467 w 1181686"/>
              <a:gd name="connsiteY19" fmla="*/ 2025747 h 3545058"/>
              <a:gd name="connsiteX20" fmla="*/ 942535 w 1181686"/>
              <a:gd name="connsiteY20" fmla="*/ 1758461 h 3545058"/>
              <a:gd name="connsiteX21" fmla="*/ 970670 w 1181686"/>
              <a:gd name="connsiteY21" fmla="*/ 1674055 h 3545058"/>
              <a:gd name="connsiteX22" fmla="*/ 984738 w 1181686"/>
              <a:gd name="connsiteY22" fmla="*/ 1603717 h 3545058"/>
              <a:gd name="connsiteX23" fmla="*/ 1012874 w 1181686"/>
              <a:gd name="connsiteY23" fmla="*/ 1575581 h 3545058"/>
              <a:gd name="connsiteX24" fmla="*/ 1111347 w 1181686"/>
              <a:gd name="connsiteY24" fmla="*/ 1505243 h 3545058"/>
              <a:gd name="connsiteX25" fmla="*/ 1097280 w 1181686"/>
              <a:gd name="connsiteY25" fmla="*/ 1448972 h 3545058"/>
              <a:gd name="connsiteX26" fmla="*/ 1041009 w 1181686"/>
              <a:gd name="connsiteY26" fmla="*/ 1350498 h 3545058"/>
              <a:gd name="connsiteX27" fmla="*/ 1026941 w 1181686"/>
              <a:gd name="connsiteY27" fmla="*/ 1209821 h 3545058"/>
              <a:gd name="connsiteX28" fmla="*/ 1012874 w 1181686"/>
              <a:gd name="connsiteY28" fmla="*/ 1125415 h 3545058"/>
              <a:gd name="connsiteX29" fmla="*/ 970670 w 1181686"/>
              <a:gd name="connsiteY29" fmla="*/ 1097280 h 3545058"/>
              <a:gd name="connsiteX30" fmla="*/ 900332 w 1181686"/>
              <a:gd name="connsiteY30" fmla="*/ 1083212 h 3545058"/>
              <a:gd name="connsiteX31" fmla="*/ 703384 w 1181686"/>
              <a:gd name="connsiteY31" fmla="*/ 1055077 h 3545058"/>
              <a:gd name="connsiteX32" fmla="*/ 661181 w 1181686"/>
              <a:gd name="connsiteY32" fmla="*/ 1041009 h 3545058"/>
              <a:gd name="connsiteX33" fmla="*/ 604910 w 1181686"/>
              <a:gd name="connsiteY33" fmla="*/ 1026941 h 3545058"/>
              <a:gd name="connsiteX34" fmla="*/ 576775 w 1181686"/>
              <a:gd name="connsiteY34" fmla="*/ 942535 h 3545058"/>
              <a:gd name="connsiteX35" fmla="*/ 647114 w 1181686"/>
              <a:gd name="connsiteY35" fmla="*/ 815926 h 3545058"/>
              <a:gd name="connsiteX36" fmla="*/ 675249 w 1181686"/>
              <a:gd name="connsiteY36" fmla="*/ 773723 h 3545058"/>
              <a:gd name="connsiteX37" fmla="*/ 703384 w 1181686"/>
              <a:gd name="connsiteY37" fmla="*/ 731520 h 3545058"/>
              <a:gd name="connsiteX38" fmla="*/ 759655 w 1181686"/>
              <a:gd name="connsiteY38" fmla="*/ 661181 h 3545058"/>
              <a:gd name="connsiteX39" fmla="*/ 745587 w 1181686"/>
              <a:gd name="connsiteY39" fmla="*/ 576775 h 3545058"/>
              <a:gd name="connsiteX40" fmla="*/ 618978 w 1181686"/>
              <a:gd name="connsiteY40" fmla="*/ 407963 h 3545058"/>
              <a:gd name="connsiteX41" fmla="*/ 562707 w 1181686"/>
              <a:gd name="connsiteY41" fmla="*/ 365760 h 3545058"/>
              <a:gd name="connsiteX42" fmla="*/ 520504 w 1181686"/>
              <a:gd name="connsiteY42" fmla="*/ 337624 h 3545058"/>
              <a:gd name="connsiteX43" fmla="*/ 464234 w 1181686"/>
              <a:gd name="connsiteY43" fmla="*/ 309489 h 3545058"/>
              <a:gd name="connsiteX44" fmla="*/ 422030 w 1181686"/>
              <a:gd name="connsiteY44" fmla="*/ 281354 h 3545058"/>
              <a:gd name="connsiteX45" fmla="*/ 379827 w 1181686"/>
              <a:gd name="connsiteY45" fmla="*/ 239151 h 3545058"/>
              <a:gd name="connsiteX46" fmla="*/ 323557 w 1181686"/>
              <a:gd name="connsiteY46" fmla="*/ 225083 h 3545058"/>
              <a:gd name="connsiteX47" fmla="*/ 239150 w 1181686"/>
              <a:gd name="connsiteY47" fmla="*/ 168812 h 3545058"/>
              <a:gd name="connsiteX48" fmla="*/ 196947 w 1181686"/>
              <a:gd name="connsiteY48" fmla="*/ 140677 h 3545058"/>
              <a:gd name="connsiteX49" fmla="*/ 126609 w 1181686"/>
              <a:gd name="connsiteY49" fmla="*/ 98474 h 3545058"/>
              <a:gd name="connsiteX50" fmla="*/ 56270 w 1181686"/>
              <a:gd name="connsiteY50" fmla="*/ 56271 h 3545058"/>
              <a:gd name="connsiteX51" fmla="*/ 0 w 1181686"/>
              <a:gd name="connsiteY51" fmla="*/ 0 h 354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1686" h="3545058">
                <a:moveTo>
                  <a:pt x="1181686" y="3545058"/>
                </a:moveTo>
                <a:cubicBezTo>
                  <a:pt x="1167618" y="3535680"/>
                  <a:pt x="1151438" y="3528878"/>
                  <a:pt x="1139483" y="3516923"/>
                </a:cubicBezTo>
                <a:cubicBezTo>
                  <a:pt x="1122904" y="3500344"/>
                  <a:pt x="1112290" y="3478664"/>
                  <a:pt x="1097280" y="3460652"/>
                </a:cubicBezTo>
                <a:cubicBezTo>
                  <a:pt x="1088789" y="3450463"/>
                  <a:pt x="1078523" y="3441895"/>
                  <a:pt x="1069144" y="3432517"/>
                </a:cubicBezTo>
                <a:cubicBezTo>
                  <a:pt x="1064455" y="3413760"/>
                  <a:pt x="1060388" y="3394836"/>
                  <a:pt x="1055077" y="3376246"/>
                </a:cubicBezTo>
                <a:cubicBezTo>
                  <a:pt x="1014703" y="3234933"/>
                  <a:pt x="1070933" y="3453737"/>
                  <a:pt x="1026941" y="3277772"/>
                </a:cubicBezTo>
                <a:cubicBezTo>
                  <a:pt x="1031630" y="3212123"/>
                  <a:pt x="1029571" y="3145639"/>
                  <a:pt x="1041009" y="3080824"/>
                </a:cubicBezTo>
                <a:cubicBezTo>
                  <a:pt x="1043947" y="3064174"/>
                  <a:pt x="1061583" y="3053743"/>
                  <a:pt x="1069144" y="3038621"/>
                </a:cubicBezTo>
                <a:cubicBezTo>
                  <a:pt x="1075776" y="3025358"/>
                  <a:pt x="1076580" y="3009681"/>
                  <a:pt x="1083212" y="2996418"/>
                </a:cubicBezTo>
                <a:cubicBezTo>
                  <a:pt x="1090773" y="2981296"/>
                  <a:pt x="1104480" y="2969665"/>
                  <a:pt x="1111347" y="2954215"/>
                </a:cubicBezTo>
                <a:cubicBezTo>
                  <a:pt x="1123392" y="2927114"/>
                  <a:pt x="1130105" y="2897944"/>
                  <a:pt x="1139483" y="2869809"/>
                </a:cubicBezTo>
                <a:lnTo>
                  <a:pt x="1153550" y="2827606"/>
                </a:lnTo>
                <a:cubicBezTo>
                  <a:pt x="1148861" y="2733821"/>
                  <a:pt x="1151130" y="2639429"/>
                  <a:pt x="1139483" y="2546252"/>
                </a:cubicBezTo>
                <a:cubicBezTo>
                  <a:pt x="1136882" y="2525443"/>
                  <a:pt x="1119608" y="2509256"/>
                  <a:pt x="1111347" y="2489981"/>
                </a:cubicBezTo>
                <a:cubicBezTo>
                  <a:pt x="1105506" y="2476351"/>
                  <a:pt x="1105899" y="2459845"/>
                  <a:pt x="1097280" y="2447778"/>
                </a:cubicBezTo>
                <a:cubicBezTo>
                  <a:pt x="1081862" y="2426193"/>
                  <a:pt x="1055723" y="2413578"/>
                  <a:pt x="1041009" y="2391507"/>
                </a:cubicBezTo>
                <a:cubicBezTo>
                  <a:pt x="954413" y="2261611"/>
                  <a:pt x="1064919" y="2421395"/>
                  <a:pt x="984738" y="2321169"/>
                </a:cubicBezTo>
                <a:cubicBezTo>
                  <a:pt x="963005" y="2294003"/>
                  <a:pt x="941795" y="2253794"/>
                  <a:pt x="928467" y="2222695"/>
                </a:cubicBezTo>
                <a:cubicBezTo>
                  <a:pt x="922626" y="2209065"/>
                  <a:pt x="919089" y="2194560"/>
                  <a:pt x="914400" y="2180492"/>
                </a:cubicBezTo>
                <a:cubicBezTo>
                  <a:pt x="919089" y="2128910"/>
                  <a:pt x="925022" y="2077427"/>
                  <a:pt x="928467" y="2025747"/>
                </a:cubicBezTo>
                <a:cubicBezTo>
                  <a:pt x="934402" y="1936726"/>
                  <a:pt x="931905" y="1847044"/>
                  <a:pt x="942535" y="1758461"/>
                </a:cubicBezTo>
                <a:cubicBezTo>
                  <a:pt x="946069" y="1729015"/>
                  <a:pt x="964854" y="1703136"/>
                  <a:pt x="970670" y="1674055"/>
                </a:cubicBezTo>
                <a:cubicBezTo>
                  <a:pt x="975359" y="1650609"/>
                  <a:pt x="975319" y="1625694"/>
                  <a:pt x="984738" y="1603717"/>
                </a:cubicBezTo>
                <a:cubicBezTo>
                  <a:pt x="989963" y="1591526"/>
                  <a:pt x="1002685" y="1584072"/>
                  <a:pt x="1012874" y="1575581"/>
                </a:cubicBezTo>
                <a:cubicBezTo>
                  <a:pt x="1047776" y="1546496"/>
                  <a:pt x="1074798" y="1529608"/>
                  <a:pt x="1111347" y="1505243"/>
                </a:cubicBezTo>
                <a:cubicBezTo>
                  <a:pt x="1106658" y="1486486"/>
                  <a:pt x="1105926" y="1466265"/>
                  <a:pt x="1097280" y="1448972"/>
                </a:cubicBezTo>
                <a:cubicBezTo>
                  <a:pt x="1012108" y="1278625"/>
                  <a:pt x="1084040" y="1479589"/>
                  <a:pt x="1041009" y="1350498"/>
                </a:cubicBezTo>
                <a:cubicBezTo>
                  <a:pt x="1036320" y="1303606"/>
                  <a:pt x="1032786" y="1256583"/>
                  <a:pt x="1026941" y="1209821"/>
                </a:cubicBezTo>
                <a:cubicBezTo>
                  <a:pt x="1023403" y="1181518"/>
                  <a:pt x="1025630" y="1150927"/>
                  <a:pt x="1012874" y="1125415"/>
                </a:cubicBezTo>
                <a:cubicBezTo>
                  <a:pt x="1005313" y="1110293"/>
                  <a:pt x="986501" y="1103217"/>
                  <a:pt x="970670" y="1097280"/>
                </a:cubicBezTo>
                <a:cubicBezTo>
                  <a:pt x="948282" y="1088885"/>
                  <a:pt x="923528" y="1089011"/>
                  <a:pt x="900332" y="1083212"/>
                </a:cubicBezTo>
                <a:cubicBezTo>
                  <a:pt x="761151" y="1048416"/>
                  <a:pt x="1040001" y="1085677"/>
                  <a:pt x="703384" y="1055077"/>
                </a:cubicBezTo>
                <a:cubicBezTo>
                  <a:pt x="689316" y="1050388"/>
                  <a:pt x="675439" y="1045083"/>
                  <a:pt x="661181" y="1041009"/>
                </a:cubicBezTo>
                <a:cubicBezTo>
                  <a:pt x="642591" y="1035697"/>
                  <a:pt x="617493" y="1041621"/>
                  <a:pt x="604910" y="1026941"/>
                </a:cubicBezTo>
                <a:cubicBezTo>
                  <a:pt x="585609" y="1004424"/>
                  <a:pt x="576775" y="942535"/>
                  <a:pt x="576775" y="942535"/>
                </a:cubicBezTo>
                <a:cubicBezTo>
                  <a:pt x="601536" y="868252"/>
                  <a:pt x="582617" y="912671"/>
                  <a:pt x="647114" y="815926"/>
                </a:cubicBezTo>
                <a:lnTo>
                  <a:pt x="675249" y="773723"/>
                </a:lnTo>
                <a:cubicBezTo>
                  <a:pt x="684627" y="759655"/>
                  <a:pt x="691429" y="743475"/>
                  <a:pt x="703384" y="731520"/>
                </a:cubicBezTo>
                <a:cubicBezTo>
                  <a:pt x="743475" y="691429"/>
                  <a:pt x="724163" y="714420"/>
                  <a:pt x="759655" y="661181"/>
                </a:cubicBezTo>
                <a:cubicBezTo>
                  <a:pt x="754966" y="633046"/>
                  <a:pt x="756823" y="602992"/>
                  <a:pt x="745587" y="576775"/>
                </a:cubicBezTo>
                <a:cubicBezTo>
                  <a:pt x="723333" y="524850"/>
                  <a:pt x="669267" y="445679"/>
                  <a:pt x="618978" y="407963"/>
                </a:cubicBezTo>
                <a:cubicBezTo>
                  <a:pt x="600221" y="393895"/>
                  <a:pt x="581786" y="379388"/>
                  <a:pt x="562707" y="365760"/>
                </a:cubicBezTo>
                <a:cubicBezTo>
                  <a:pt x="548949" y="355933"/>
                  <a:pt x="535184" y="346012"/>
                  <a:pt x="520504" y="337624"/>
                </a:cubicBezTo>
                <a:cubicBezTo>
                  <a:pt x="502296" y="327220"/>
                  <a:pt x="482442" y="319893"/>
                  <a:pt x="464234" y="309489"/>
                </a:cubicBezTo>
                <a:cubicBezTo>
                  <a:pt x="449554" y="301101"/>
                  <a:pt x="435019" y="292178"/>
                  <a:pt x="422030" y="281354"/>
                </a:cubicBezTo>
                <a:cubicBezTo>
                  <a:pt x="406746" y="268618"/>
                  <a:pt x="397100" y="249022"/>
                  <a:pt x="379827" y="239151"/>
                </a:cubicBezTo>
                <a:cubicBezTo>
                  <a:pt x="363040" y="229559"/>
                  <a:pt x="342314" y="229772"/>
                  <a:pt x="323557" y="225083"/>
                </a:cubicBezTo>
                <a:lnTo>
                  <a:pt x="239150" y="168812"/>
                </a:lnTo>
                <a:cubicBezTo>
                  <a:pt x="225082" y="159434"/>
                  <a:pt x="211284" y="149638"/>
                  <a:pt x="196947" y="140677"/>
                </a:cubicBezTo>
                <a:cubicBezTo>
                  <a:pt x="173761" y="126186"/>
                  <a:pt x="145943" y="117808"/>
                  <a:pt x="126609" y="98474"/>
                </a:cubicBezTo>
                <a:cubicBezTo>
                  <a:pt x="87989" y="59852"/>
                  <a:pt x="111057" y="74532"/>
                  <a:pt x="56270" y="56271"/>
                </a:cubicBezTo>
                <a:lnTo>
                  <a:pt x="0" y="0"/>
                </a:lnTo>
              </a:path>
            </a:pathLst>
          </a:custGeom>
          <a:ln w="6350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6705600" y="1524000"/>
            <a:ext cx="1606594" cy="369332"/>
          </a:xfrm>
          <a:prstGeom prst="rect">
            <a:avLst/>
          </a:prstGeom>
          <a:noFill/>
        </p:spPr>
        <p:txBody>
          <a:bodyPr wrap="none" rtlCol="0">
            <a:spAutoFit/>
          </a:bodyPr>
          <a:lstStyle/>
          <a:p>
            <a:r>
              <a:rPr lang="en-US" dirty="0">
                <a:solidFill>
                  <a:srgbClr val="00B0F0"/>
                </a:solidFill>
              </a:rPr>
              <a:t>General Arnold</a:t>
            </a:r>
          </a:p>
        </p:txBody>
      </p:sp>
      <p:sp>
        <p:nvSpPr>
          <p:cNvPr id="36" name="Freeform 35"/>
          <p:cNvSpPr/>
          <p:nvPr/>
        </p:nvSpPr>
        <p:spPr>
          <a:xfrm>
            <a:off x="3943644" y="1378634"/>
            <a:ext cx="1491175" cy="1350498"/>
          </a:xfrm>
          <a:custGeom>
            <a:avLst/>
            <a:gdLst>
              <a:gd name="connsiteX0" fmla="*/ 0 w 1491175"/>
              <a:gd name="connsiteY0" fmla="*/ 1350498 h 1350498"/>
              <a:gd name="connsiteX1" fmla="*/ 14068 w 1491175"/>
              <a:gd name="connsiteY1" fmla="*/ 1308295 h 1350498"/>
              <a:gd name="connsiteX2" fmla="*/ 42203 w 1491175"/>
              <a:gd name="connsiteY2" fmla="*/ 1181686 h 1350498"/>
              <a:gd name="connsiteX3" fmla="*/ 70339 w 1491175"/>
              <a:gd name="connsiteY3" fmla="*/ 1139483 h 1350498"/>
              <a:gd name="connsiteX4" fmla="*/ 112542 w 1491175"/>
              <a:gd name="connsiteY4" fmla="*/ 1041009 h 1350498"/>
              <a:gd name="connsiteX5" fmla="*/ 168812 w 1491175"/>
              <a:gd name="connsiteY5" fmla="*/ 998806 h 1350498"/>
              <a:gd name="connsiteX6" fmla="*/ 281354 w 1491175"/>
              <a:gd name="connsiteY6" fmla="*/ 900332 h 1350498"/>
              <a:gd name="connsiteX7" fmla="*/ 337625 w 1491175"/>
              <a:gd name="connsiteY7" fmla="*/ 829994 h 1350498"/>
              <a:gd name="connsiteX8" fmla="*/ 436099 w 1491175"/>
              <a:gd name="connsiteY8" fmla="*/ 717452 h 1350498"/>
              <a:gd name="connsiteX9" fmla="*/ 492369 w 1491175"/>
              <a:gd name="connsiteY9" fmla="*/ 689317 h 1350498"/>
              <a:gd name="connsiteX10" fmla="*/ 520505 w 1491175"/>
              <a:gd name="connsiteY10" fmla="*/ 661181 h 1350498"/>
              <a:gd name="connsiteX11" fmla="*/ 604911 w 1491175"/>
              <a:gd name="connsiteY11" fmla="*/ 604911 h 1350498"/>
              <a:gd name="connsiteX12" fmla="*/ 717452 w 1491175"/>
              <a:gd name="connsiteY12" fmla="*/ 548640 h 1350498"/>
              <a:gd name="connsiteX13" fmla="*/ 759655 w 1491175"/>
              <a:gd name="connsiteY13" fmla="*/ 520504 h 1350498"/>
              <a:gd name="connsiteX14" fmla="*/ 844062 w 1491175"/>
              <a:gd name="connsiteY14" fmla="*/ 492369 h 1350498"/>
              <a:gd name="connsiteX15" fmla="*/ 942535 w 1491175"/>
              <a:gd name="connsiteY15" fmla="*/ 422031 h 1350498"/>
              <a:gd name="connsiteX16" fmla="*/ 1026942 w 1491175"/>
              <a:gd name="connsiteY16" fmla="*/ 379828 h 1350498"/>
              <a:gd name="connsiteX17" fmla="*/ 1055077 w 1491175"/>
              <a:gd name="connsiteY17" fmla="*/ 351692 h 1350498"/>
              <a:gd name="connsiteX18" fmla="*/ 1097280 w 1491175"/>
              <a:gd name="connsiteY18" fmla="*/ 337624 h 1350498"/>
              <a:gd name="connsiteX19" fmla="*/ 1125415 w 1491175"/>
              <a:gd name="connsiteY19" fmla="*/ 295421 h 1350498"/>
              <a:gd name="connsiteX20" fmla="*/ 1167619 w 1491175"/>
              <a:gd name="connsiteY20" fmla="*/ 267286 h 1350498"/>
              <a:gd name="connsiteX21" fmla="*/ 1266092 w 1491175"/>
              <a:gd name="connsiteY21" fmla="*/ 211015 h 1350498"/>
              <a:gd name="connsiteX22" fmla="*/ 1294228 w 1491175"/>
              <a:gd name="connsiteY22" fmla="*/ 182880 h 1350498"/>
              <a:gd name="connsiteX23" fmla="*/ 1378634 w 1491175"/>
              <a:gd name="connsiteY23" fmla="*/ 126609 h 1350498"/>
              <a:gd name="connsiteX24" fmla="*/ 1434905 w 1491175"/>
              <a:gd name="connsiteY24" fmla="*/ 70338 h 1350498"/>
              <a:gd name="connsiteX25" fmla="*/ 1463040 w 1491175"/>
              <a:gd name="connsiteY25" fmla="*/ 28135 h 1350498"/>
              <a:gd name="connsiteX26" fmla="*/ 1491175 w 1491175"/>
              <a:gd name="connsiteY26" fmla="*/ 0 h 135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1175" h="1350498">
                <a:moveTo>
                  <a:pt x="0" y="1350498"/>
                </a:moveTo>
                <a:cubicBezTo>
                  <a:pt x="4689" y="1336430"/>
                  <a:pt x="10851" y="1322771"/>
                  <a:pt x="14068" y="1308295"/>
                </a:cubicBezTo>
                <a:cubicBezTo>
                  <a:pt x="22714" y="1269390"/>
                  <a:pt x="23201" y="1219690"/>
                  <a:pt x="42203" y="1181686"/>
                </a:cubicBezTo>
                <a:cubicBezTo>
                  <a:pt x="49764" y="1166564"/>
                  <a:pt x="60960" y="1153551"/>
                  <a:pt x="70339" y="1139483"/>
                </a:cubicBezTo>
                <a:cubicBezTo>
                  <a:pt x="79864" y="1110906"/>
                  <a:pt x="93576" y="1063136"/>
                  <a:pt x="112542" y="1041009"/>
                </a:cubicBezTo>
                <a:cubicBezTo>
                  <a:pt x="127800" y="1023207"/>
                  <a:pt x="149733" y="1012434"/>
                  <a:pt x="168812" y="998806"/>
                </a:cubicBezTo>
                <a:cubicBezTo>
                  <a:pt x="216132" y="965006"/>
                  <a:pt x="243133" y="957665"/>
                  <a:pt x="281354" y="900332"/>
                </a:cubicBezTo>
                <a:cubicBezTo>
                  <a:pt x="367950" y="770436"/>
                  <a:pt x="257444" y="930220"/>
                  <a:pt x="337625" y="829994"/>
                </a:cubicBezTo>
                <a:cubicBezTo>
                  <a:pt x="371689" y="787414"/>
                  <a:pt x="378248" y="746378"/>
                  <a:pt x="436099" y="717452"/>
                </a:cubicBezTo>
                <a:cubicBezTo>
                  <a:pt x="454856" y="708074"/>
                  <a:pt x="474920" y="700949"/>
                  <a:pt x="492369" y="689317"/>
                </a:cubicBezTo>
                <a:cubicBezTo>
                  <a:pt x="503405" y="681960"/>
                  <a:pt x="509894" y="669139"/>
                  <a:pt x="520505" y="661181"/>
                </a:cubicBezTo>
                <a:cubicBezTo>
                  <a:pt x="547557" y="640892"/>
                  <a:pt x="574667" y="620033"/>
                  <a:pt x="604911" y="604911"/>
                </a:cubicBezTo>
                <a:cubicBezTo>
                  <a:pt x="642425" y="586154"/>
                  <a:pt x="682555" y="571905"/>
                  <a:pt x="717452" y="548640"/>
                </a:cubicBezTo>
                <a:cubicBezTo>
                  <a:pt x="731520" y="539261"/>
                  <a:pt x="744205" y="527371"/>
                  <a:pt x="759655" y="520504"/>
                </a:cubicBezTo>
                <a:cubicBezTo>
                  <a:pt x="786756" y="508459"/>
                  <a:pt x="815926" y="501747"/>
                  <a:pt x="844062" y="492369"/>
                </a:cubicBezTo>
                <a:cubicBezTo>
                  <a:pt x="864960" y="476695"/>
                  <a:pt x="916084" y="436726"/>
                  <a:pt x="942535" y="422031"/>
                </a:cubicBezTo>
                <a:cubicBezTo>
                  <a:pt x="970033" y="406754"/>
                  <a:pt x="998806" y="393896"/>
                  <a:pt x="1026942" y="379828"/>
                </a:cubicBezTo>
                <a:cubicBezTo>
                  <a:pt x="1036320" y="370449"/>
                  <a:pt x="1043704" y="358516"/>
                  <a:pt x="1055077" y="351692"/>
                </a:cubicBezTo>
                <a:cubicBezTo>
                  <a:pt x="1067792" y="344063"/>
                  <a:pt x="1085701" y="346887"/>
                  <a:pt x="1097280" y="337624"/>
                </a:cubicBezTo>
                <a:cubicBezTo>
                  <a:pt x="1110482" y="327062"/>
                  <a:pt x="1113460" y="307376"/>
                  <a:pt x="1125415" y="295421"/>
                </a:cubicBezTo>
                <a:cubicBezTo>
                  <a:pt x="1137370" y="283466"/>
                  <a:pt x="1152939" y="275674"/>
                  <a:pt x="1167619" y="267286"/>
                </a:cubicBezTo>
                <a:cubicBezTo>
                  <a:pt x="1218166" y="238402"/>
                  <a:pt x="1223247" y="245291"/>
                  <a:pt x="1266092" y="211015"/>
                </a:cubicBezTo>
                <a:cubicBezTo>
                  <a:pt x="1276449" y="202730"/>
                  <a:pt x="1283617" y="190838"/>
                  <a:pt x="1294228" y="182880"/>
                </a:cubicBezTo>
                <a:cubicBezTo>
                  <a:pt x="1321280" y="162591"/>
                  <a:pt x="1378634" y="126609"/>
                  <a:pt x="1378634" y="126609"/>
                </a:cubicBezTo>
                <a:cubicBezTo>
                  <a:pt x="1409328" y="34529"/>
                  <a:pt x="1366698" y="124904"/>
                  <a:pt x="1434905" y="70338"/>
                </a:cubicBezTo>
                <a:cubicBezTo>
                  <a:pt x="1448107" y="59776"/>
                  <a:pt x="1452478" y="41337"/>
                  <a:pt x="1463040" y="28135"/>
                </a:cubicBezTo>
                <a:cubicBezTo>
                  <a:pt x="1471325" y="17778"/>
                  <a:pt x="1481797" y="9378"/>
                  <a:pt x="1491175" y="0"/>
                </a:cubicBezTo>
              </a:path>
            </a:pathLst>
          </a:custGeom>
          <a:ln w="63500">
            <a:solidFill>
              <a:schemeClr val="accent3">
                <a:lumMod val="20000"/>
                <a:lumOff val="8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56902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ne.bmp"/>
          <p:cNvPicPr>
            <a:picLocks noChangeAspect="1"/>
          </p:cNvPicPr>
          <p:nvPr/>
        </p:nvPicPr>
        <p:blipFill>
          <a:blip r:embed="rId3" cstate="print"/>
          <a:stretch>
            <a:fillRect/>
          </a:stretch>
        </p:blipFill>
        <p:spPr>
          <a:xfrm rot="16200000">
            <a:off x="4021427" y="245774"/>
            <a:ext cx="6892347" cy="6400800"/>
          </a:xfrm>
          <a:prstGeom prst="rect">
            <a:avLst/>
          </a:prstGeom>
        </p:spPr>
      </p:pic>
      <p:sp>
        <p:nvSpPr>
          <p:cNvPr id="3" name="Oval 2"/>
          <p:cNvSpPr/>
          <p:nvPr/>
        </p:nvSpPr>
        <p:spPr>
          <a:xfrm>
            <a:off x="8305800" y="51054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8534401" y="5029200"/>
            <a:ext cx="992131" cy="369332"/>
          </a:xfrm>
          <a:prstGeom prst="rect">
            <a:avLst/>
          </a:prstGeom>
          <a:noFill/>
        </p:spPr>
        <p:txBody>
          <a:bodyPr wrap="none" rtlCol="0">
            <a:spAutoFit/>
          </a:bodyPr>
          <a:lstStyle/>
          <a:p>
            <a:r>
              <a:rPr lang="en-US" b="1" dirty="0">
                <a:solidFill>
                  <a:srgbClr val="FF0000"/>
                </a:solidFill>
              </a:rPr>
              <a:t>BOSTON</a:t>
            </a:r>
          </a:p>
        </p:txBody>
      </p:sp>
      <p:sp>
        <p:nvSpPr>
          <p:cNvPr id="10" name="TextBox 9"/>
          <p:cNvSpPr txBox="1"/>
          <p:nvPr/>
        </p:nvSpPr>
        <p:spPr>
          <a:xfrm>
            <a:off x="8686801" y="1219200"/>
            <a:ext cx="833883" cy="369332"/>
          </a:xfrm>
          <a:prstGeom prst="rect">
            <a:avLst/>
          </a:prstGeom>
          <a:noFill/>
        </p:spPr>
        <p:txBody>
          <a:bodyPr wrap="none" rtlCol="0">
            <a:spAutoFit/>
          </a:bodyPr>
          <a:lstStyle/>
          <a:p>
            <a:r>
              <a:rPr lang="en-US" dirty="0">
                <a:solidFill>
                  <a:srgbClr val="FFFF00"/>
                </a:solidFill>
              </a:rPr>
              <a:t>MAINE</a:t>
            </a:r>
          </a:p>
        </p:txBody>
      </p:sp>
      <p:sp>
        <p:nvSpPr>
          <p:cNvPr id="11" name="TextBox 10"/>
          <p:cNvSpPr txBox="1"/>
          <p:nvPr/>
        </p:nvSpPr>
        <p:spPr>
          <a:xfrm>
            <a:off x="6781800" y="3276601"/>
            <a:ext cx="1322798" cy="646331"/>
          </a:xfrm>
          <a:prstGeom prst="rect">
            <a:avLst/>
          </a:prstGeom>
          <a:noFill/>
        </p:spPr>
        <p:txBody>
          <a:bodyPr wrap="none" rtlCol="0">
            <a:spAutoFit/>
          </a:bodyPr>
          <a:lstStyle/>
          <a:p>
            <a:pPr algn="ctr"/>
            <a:r>
              <a:rPr lang="en-US" dirty="0">
                <a:solidFill>
                  <a:srgbClr val="FFFF00"/>
                </a:solidFill>
              </a:rPr>
              <a:t>NEW</a:t>
            </a:r>
          </a:p>
          <a:p>
            <a:pPr algn="ctr"/>
            <a:r>
              <a:rPr lang="en-US" dirty="0">
                <a:solidFill>
                  <a:srgbClr val="FFFF00"/>
                </a:solidFill>
              </a:rPr>
              <a:t>HAMPSHIRE</a:t>
            </a:r>
          </a:p>
        </p:txBody>
      </p:sp>
      <p:sp>
        <p:nvSpPr>
          <p:cNvPr id="12" name="TextBox 11"/>
          <p:cNvSpPr txBox="1"/>
          <p:nvPr/>
        </p:nvSpPr>
        <p:spPr>
          <a:xfrm>
            <a:off x="6096001" y="4800600"/>
            <a:ext cx="1821589" cy="369332"/>
          </a:xfrm>
          <a:prstGeom prst="rect">
            <a:avLst/>
          </a:prstGeom>
          <a:noFill/>
        </p:spPr>
        <p:txBody>
          <a:bodyPr wrap="none" rtlCol="0">
            <a:spAutoFit/>
          </a:bodyPr>
          <a:lstStyle/>
          <a:p>
            <a:r>
              <a:rPr lang="en-US" dirty="0">
                <a:solidFill>
                  <a:srgbClr val="FFFF00"/>
                </a:solidFill>
              </a:rPr>
              <a:t>MASSACHUSETTS</a:t>
            </a:r>
          </a:p>
        </p:txBody>
      </p:sp>
      <p:sp>
        <p:nvSpPr>
          <p:cNvPr id="13" name="TextBox 12"/>
          <p:cNvSpPr txBox="1"/>
          <p:nvPr/>
        </p:nvSpPr>
        <p:spPr>
          <a:xfrm>
            <a:off x="5715000" y="6248400"/>
            <a:ext cx="1543628" cy="369332"/>
          </a:xfrm>
          <a:prstGeom prst="rect">
            <a:avLst/>
          </a:prstGeom>
          <a:noFill/>
        </p:spPr>
        <p:txBody>
          <a:bodyPr wrap="none" rtlCol="0">
            <a:spAutoFit/>
          </a:bodyPr>
          <a:lstStyle/>
          <a:p>
            <a:r>
              <a:rPr lang="en-US" dirty="0">
                <a:solidFill>
                  <a:srgbClr val="FFFF00"/>
                </a:solidFill>
              </a:rPr>
              <a:t>CONNECTICUT</a:t>
            </a:r>
          </a:p>
        </p:txBody>
      </p:sp>
      <p:sp>
        <p:nvSpPr>
          <p:cNvPr id="14" name="TextBox 13"/>
          <p:cNvSpPr txBox="1"/>
          <p:nvPr/>
        </p:nvSpPr>
        <p:spPr>
          <a:xfrm>
            <a:off x="7620000" y="6096000"/>
            <a:ext cx="367408" cy="369332"/>
          </a:xfrm>
          <a:prstGeom prst="rect">
            <a:avLst/>
          </a:prstGeom>
          <a:noFill/>
        </p:spPr>
        <p:txBody>
          <a:bodyPr wrap="none" rtlCol="0">
            <a:spAutoFit/>
          </a:bodyPr>
          <a:lstStyle/>
          <a:p>
            <a:r>
              <a:rPr lang="en-US" dirty="0">
                <a:solidFill>
                  <a:srgbClr val="FFFF00"/>
                </a:solidFill>
              </a:rPr>
              <a:t>RI</a:t>
            </a:r>
          </a:p>
        </p:txBody>
      </p:sp>
      <p:sp>
        <p:nvSpPr>
          <p:cNvPr id="15" name="TextBox 14"/>
          <p:cNvSpPr txBox="1"/>
          <p:nvPr/>
        </p:nvSpPr>
        <p:spPr>
          <a:xfrm>
            <a:off x="4419601" y="3886201"/>
            <a:ext cx="686983" cy="646331"/>
          </a:xfrm>
          <a:prstGeom prst="rect">
            <a:avLst/>
          </a:prstGeom>
          <a:noFill/>
        </p:spPr>
        <p:txBody>
          <a:bodyPr wrap="none" rtlCol="0">
            <a:spAutoFit/>
          </a:bodyPr>
          <a:lstStyle/>
          <a:p>
            <a:r>
              <a:rPr lang="en-US" dirty="0">
                <a:solidFill>
                  <a:srgbClr val="FFFF00"/>
                </a:solidFill>
              </a:rPr>
              <a:t>NEW</a:t>
            </a:r>
            <a:br>
              <a:rPr lang="en-US" dirty="0">
                <a:solidFill>
                  <a:srgbClr val="FFFF00"/>
                </a:solidFill>
              </a:rPr>
            </a:br>
            <a:r>
              <a:rPr lang="en-US" dirty="0">
                <a:solidFill>
                  <a:srgbClr val="FFFF00"/>
                </a:solidFill>
              </a:rPr>
              <a:t>YORK</a:t>
            </a:r>
          </a:p>
        </p:txBody>
      </p:sp>
      <p:sp>
        <p:nvSpPr>
          <p:cNvPr id="19" name="Oval 18"/>
          <p:cNvSpPr/>
          <p:nvPr/>
        </p:nvSpPr>
        <p:spPr>
          <a:xfrm>
            <a:off x="4876800" y="25146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9148" y="184666"/>
            <a:ext cx="3760480" cy="2246769"/>
          </a:xfrm>
          <a:prstGeom prst="rect">
            <a:avLst/>
          </a:prstGeom>
          <a:noFill/>
        </p:spPr>
        <p:txBody>
          <a:bodyPr wrap="square" rtlCol="0">
            <a:spAutoFit/>
          </a:bodyPr>
          <a:lstStyle/>
          <a:p>
            <a:r>
              <a:rPr lang="en-US" sz="2800" dirty="0">
                <a:latin typeface="Book Antiqua" pitchFamily="18" charset="0"/>
              </a:rPr>
              <a:t>Henry Knox:</a:t>
            </a:r>
          </a:p>
          <a:p>
            <a:r>
              <a:rPr lang="en-US" sz="2800" dirty="0">
                <a:latin typeface="Book Antiqua" pitchFamily="18" charset="0"/>
              </a:rPr>
              <a:t>US general who brings cannons from Fort Ticonderoga to Boston</a:t>
            </a:r>
          </a:p>
        </p:txBody>
      </p:sp>
      <p:sp>
        <p:nvSpPr>
          <p:cNvPr id="17" name="TextBox 16"/>
          <p:cNvSpPr txBox="1"/>
          <p:nvPr/>
        </p:nvSpPr>
        <p:spPr>
          <a:xfrm>
            <a:off x="5269002" y="0"/>
            <a:ext cx="995594" cy="369332"/>
          </a:xfrm>
          <a:prstGeom prst="rect">
            <a:avLst/>
          </a:prstGeom>
          <a:noFill/>
        </p:spPr>
        <p:txBody>
          <a:bodyPr wrap="none" rtlCol="0">
            <a:spAutoFit/>
          </a:bodyPr>
          <a:lstStyle/>
          <a:p>
            <a:pPr algn="ctr"/>
            <a:r>
              <a:rPr lang="en-US" dirty="0">
                <a:solidFill>
                  <a:srgbClr val="FFFF00"/>
                </a:solidFill>
              </a:rPr>
              <a:t>CANADA</a:t>
            </a:r>
          </a:p>
        </p:txBody>
      </p:sp>
      <p:sp>
        <p:nvSpPr>
          <p:cNvPr id="21" name="TextBox 20"/>
          <p:cNvSpPr txBox="1"/>
          <p:nvPr/>
        </p:nvSpPr>
        <p:spPr>
          <a:xfrm rot="18241078">
            <a:off x="5647122" y="2239333"/>
            <a:ext cx="1003031" cy="369332"/>
          </a:xfrm>
          <a:prstGeom prst="rect">
            <a:avLst/>
          </a:prstGeom>
          <a:noFill/>
        </p:spPr>
        <p:txBody>
          <a:bodyPr wrap="none" rtlCol="0">
            <a:spAutoFit/>
          </a:bodyPr>
          <a:lstStyle/>
          <a:p>
            <a:pPr algn="ctr"/>
            <a:r>
              <a:rPr lang="en-US" dirty="0">
                <a:solidFill>
                  <a:srgbClr val="FFFF00"/>
                </a:solidFill>
              </a:rPr>
              <a:t>Vermont</a:t>
            </a:r>
          </a:p>
        </p:txBody>
      </p:sp>
      <p:pic>
        <p:nvPicPr>
          <p:cNvPr id="23" name="Picture 22" descr="KNOX_exb.jpg"/>
          <p:cNvPicPr>
            <a:picLocks noChangeAspect="1"/>
          </p:cNvPicPr>
          <p:nvPr/>
        </p:nvPicPr>
        <p:blipFill>
          <a:blip r:embed="rId4" cstate="print"/>
          <a:stretch>
            <a:fillRect/>
          </a:stretch>
        </p:blipFill>
        <p:spPr>
          <a:xfrm>
            <a:off x="8492923" y="0"/>
            <a:ext cx="3475670" cy="4400848"/>
          </a:xfrm>
          <a:prstGeom prst="rect">
            <a:avLst/>
          </a:prstGeom>
        </p:spPr>
      </p:pic>
      <p:pic>
        <p:nvPicPr>
          <p:cNvPr id="24" name="Picture 23" descr="lovell11.jpg"/>
          <p:cNvPicPr>
            <a:picLocks noChangeAspect="1"/>
          </p:cNvPicPr>
          <p:nvPr/>
        </p:nvPicPr>
        <p:blipFill>
          <a:blip r:embed="rId5" cstate="print"/>
          <a:stretch>
            <a:fillRect/>
          </a:stretch>
        </p:blipFill>
        <p:spPr>
          <a:xfrm>
            <a:off x="170081" y="2505766"/>
            <a:ext cx="3794486" cy="4140808"/>
          </a:xfrm>
          <a:prstGeom prst="rect">
            <a:avLst/>
          </a:prstGeom>
        </p:spPr>
      </p:pic>
      <p:sp>
        <p:nvSpPr>
          <p:cNvPr id="25" name="Freeform 24"/>
          <p:cNvSpPr/>
          <p:nvPr/>
        </p:nvSpPr>
        <p:spPr>
          <a:xfrm>
            <a:off x="4871152" y="2771336"/>
            <a:ext cx="3349071" cy="2647903"/>
          </a:xfrm>
          <a:custGeom>
            <a:avLst/>
            <a:gdLst>
              <a:gd name="connsiteX0" fmla="*/ 127569 w 3349071"/>
              <a:gd name="connsiteY0" fmla="*/ 0 h 2647903"/>
              <a:gd name="connsiteX1" fmla="*/ 211975 w 3349071"/>
              <a:gd name="connsiteY1" fmla="*/ 42203 h 2647903"/>
              <a:gd name="connsiteX2" fmla="*/ 240111 w 3349071"/>
              <a:gd name="connsiteY2" fmla="*/ 126610 h 2647903"/>
              <a:gd name="connsiteX3" fmla="*/ 226043 w 3349071"/>
              <a:gd name="connsiteY3" fmla="*/ 464234 h 2647903"/>
              <a:gd name="connsiteX4" fmla="*/ 197907 w 3349071"/>
              <a:gd name="connsiteY4" fmla="*/ 548640 h 2647903"/>
              <a:gd name="connsiteX5" fmla="*/ 183840 w 3349071"/>
              <a:gd name="connsiteY5" fmla="*/ 590843 h 2647903"/>
              <a:gd name="connsiteX6" fmla="*/ 169772 w 3349071"/>
              <a:gd name="connsiteY6" fmla="*/ 633047 h 2647903"/>
              <a:gd name="connsiteX7" fmla="*/ 183840 w 3349071"/>
              <a:gd name="connsiteY7" fmla="*/ 844062 h 2647903"/>
              <a:gd name="connsiteX8" fmla="*/ 197907 w 3349071"/>
              <a:gd name="connsiteY8" fmla="*/ 942536 h 2647903"/>
              <a:gd name="connsiteX9" fmla="*/ 211975 w 3349071"/>
              <a:gd name="connsiteY9" fmla="*/ 1097280 h 2647903"/>
              <a:gd name="connsiteX10" fmla="*/ 240111 w 3349071"/>
              <a:gd name="connsiteY10" fmla="*/ 1181687 h 2647903"/>
              <a:gd name="connsiteX11" fmla="*/ 254178 w 3349071"/>
              <a:gd name="connsiteY11" fmla="*/ 1237957 h 2647903"/>
              <a:gd name="connsiteX12" fmla="*/ 240111 w 3349071"/>
              <a:gd name="connsiteY12" fmla="*/ 1786597 h 2647903"/>
              <a:gd name="connsiteX13" fmla="*/ 211975 w 3349071"/>
              <a:gd name="connsiteY13" fmla="*/ 1814733 h 2647903"/>
              <a:gd name="connsiteX14" fmla="*/ 169772 w 3349071"/>
              <a:gd name="connsiteY14" fmla="*/ 1871003 h 2647903"/>
              <a:gd name="connsiteX15" fmla="*/ 155704 w 3349071"/>
              <a:gd name="connsiteY15" fmla="*/ 1927274 h 2647903"/>
              <a:gd name="connsiteX16" fmla="*/ 141637 w 3349071"/>
              <a:gd name="connsiteY16" fmla="*/ 1969477 h 2647903"/>
              <a:gd name="connsiteX17" fmla="*/ 127569 w 3349071"/>
              <a:gd name="connsiteY17" fmla="*/ 2180493 h 2647903"/>
              <a:gd name="connsiteX18" fmla="*/ 85366 w 3349071"/>
              <a:gd name="connsiteY18" fmla="*/ 2278967 h 2647903"/>
              <a:gd name="connsiteX19" fmla="*/ 29095 w 3349071"/>
              <a:gd name="connsiteY19" fmla="*/ 2363373 h 2647903"/>
              <a:gd name="connsiteX20" fmla="*/ 29095 w 3349071"/>
              <a:gd name="connsiteY20" fmla="*/ 2461847 h 2647903"/>
              <a:gd name="connsiteX21" fmla="*/ 71298 w 3349071"/>
              <a:gd name="connsiteY21" fmla="*/ 2475914 h 2647903"/>
              <a:gd name="connsiteX22" fmla="*/ 113501 w 3349071"/>
              <a:gd name="connsiteY22" fmla="*/ 2518117 h 2647903"/>
              <a:gd name="connsiteX23" fmla="*/ 155704 w 3349071"/>
              <a:gd name="connsiteY23" fmla="*/ 2532185 h 2647903"/>
              <a:gd name="connsiteX24" fmla="*/ 408923 w 3349071"/>
              <a:gd name="connsiteY24" fmla="*/ 2546253 h 2647903"/>
              <a:gd name="connsiteX25" fmla="*/ 887224 w 3349071"/>
              <a:gd name="connsiteY25" fmla="*/ 2560320 h 2647903"/>
              <a:gd name="connsiteX26" fmla="*/ 1309255 w 3349071"/>
              <a:gd name="connsiteY26" fmla="*/ 2574388 h 2647903"/>
              <a:gd name="connsiteX27" fmla="*/ 1379594 w 3349071"/>
              <a:gd name="connsiteY27" fmla="*/ 2588456 h 2647903"/>
              <a:gd name="connsiteX28" fmla="*/ 1421797 w 3349071"/>
              <a:gd name="connsiteY28" fmla="*/ 2602523 h 2647903"/>
              <a:gd name="connsiteX29" fmla="*/ 1773489 w 3349071"/>
              <a:gd name="connsiteY29" fmla="*/ 2616591 h 2647903"/>
              <a:gd name="connsiteX30" fmla="*/ 2082978 w 3349071"/>
              <a:gd name="connsiteY30" fmla="*/ 2616591 h 2647903"/>
              <a:gd name="connsiteX31" fmla="*/ 2139249 w 3349071"/>
              <a:gd name="connsiteY31" fmla="*/ 2588456 h 2647903"/>
              <a:gd name="connsiteX32" fmla="*/ 2167384 w 3349071"/>
              <a:gd name="connsiteY32" fmla="*/ 2560320 h 2647903"/>
              <a:gd name="connsiteX33" fmla="*/ 2209587 w 3349071"/>
              <a:gd name="connsiteY33" fmla="*/ 2532185 h 2647903"/>
              <a:gd name="connsiteX34" fmla="*/ 2645686 w 3349071"/>
              <a:gd name="connsiteY34" fmla="*/ 2489982 h 2647903"/>
              <a:gd name="connsiteX35" fmla="*/ 3349071 w 3349071"/>
              <a:gd name="connsiteY35" fmla="*/ 2461847 h 264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49071" h="2647903">
                <a:moveTo>
                  <a:pt x="127569" y="0"/>
                </a:moveTo>
                <a:cubicBezTo>
                  <a:pt x="150563" y="7665"/>
                  <a:pt x="197623" y="19239"/>
                  <a:pt x="211975" y="42203"/>
                </a:cubicBezTo>
                <a:cubicBezTo>
                  <a:pt x="227694" y="67353"/>
                  <a:pt x="240111" y="126610"/>
                  <a:pt x="240111" y="126610"/>
                </a:cubicBezTo>
                <a:cubicBezTo>
                  <a:pt x="235422" y="239151"/>
                  <a:pt x="237251" y="352154"/>
                  <a:pt x="226043" y="464234"/>
                </a:cubicBezTo>
                <a:cubicBezTo>
                  <a:pt x="223092" y="493744"/>
                  <a:pt x="207285" y="520505"/>
                  <a:pt x="197907" y="548640"/>
                </a:cubicBezTo>
                <a:lnTo>
                  <a:pt x="183840" y="590843"/>
                </a:lnTo>
                <a:lnTo>
                  <a:pt x="169772" y="633047"/>
                </a:lnTo>
                <a:cubicBezTo>
                  <a:pt x="174461" y="703385"/>
                  <a:pt x="177458" y="773857"/>
                  <a:pt x="183840" y="844062"/>
                </a:cubicBezTo>
                <a:cubicBezTo>
                  <a:pt x="186842" y="877084"/>
                  <a:pt x="194245" y="909581"/>
                  <a:pt x="197907" y="942536"/>
                </a:cubicBezTo>
                <a:cubicBezTo>
                  <a:pt x="203627" y="994013"/>
                  <a:pt x="202974" y="1046274"/>
                  <a:pt x="211975" y="1097280"/>
                </a:cubicBezTo>
                <a:cubicBezTo>
                  <a:pt x="217129" y="1126486"/>
                  <a:pt x="232918" y="1152915"/>
                  <a:pt x="240111" y="1181687"/>
                </a:cubicBezTo>
                <a:lnTo>
                  <a:pt x="254178" y="1237957"/>
                </a:lnTo>
                <a:cubicBezTo>
                  <a:pt x="249489" y="1420837"/>
                  <a:pt x="253461" y="1604145"/>
                  <a:pt x="240111" y="1786597"/>
                </a:cubicBezTo>
                <a:cubicBezTo>
                  <a:pt x="239143" y="1799825"/>
                  <a:pt x="220466" y="1804544"/>
                  <a:pt x="211975" y="1814733"/>
                </a:cubicBezTo>
                <a:cubicBezTo>
                  <a:pt x="196965" y="1832745"/>
                  <a:pt x="183840" y="1852246"/>
                  <a:pt x="169772" y="1871003"/>
                </a:cubicBezTo>
                <a:cubicBezTo>
                  <a:pt x="165083" y="1889760"/>
                  <a:pt x="161015" y="1908684"/>
                  <a:pt x="155704" y="1927274"/>
                </a:cubicBezTo>
                <a:cubicBezTo>
                  <a:pt x="151630" y="1941532"/>
                  <a:pt x="143275" y="1954739"/>
                  <a:pt x="141637" y="1969477"/>
                </a:cubicBezTo>
                <a:cubicBezTo>
                  <a:pt x="133852" y="2039541"/>
                  <a:pt x="134949" y="2110386"/>
                  <a:pt x="127569" y="2180493"/>
                </a:cubicBezTo>
                <a:cubicBezTo>
                  <a:pt x="120861" y="2244217"/>
                  <a:pt x="114203" y="2228502"/>
                  <a:pt x="85366" y="2278967"/>
                </a:cubicBezTo>
                <a:cubicBezTo>
                  <a:pt x="39945" y="2358454"/>
                  <a:pt x="79241" y="2313227"/>
                  <a:pt x="29095" y="2363373"/>
                </a:cubicBezTo>
                <a:cubicBezTo>
                  <a:pt x="17679" y="2397620"/>
                  <a:pt x="0" y="2425479"/>
                  <a:pt x="29095" y="2461847"/>
                </a:cubicBezTo>
                <a:cubicBezTo>
                  <a:pt x="38358" y="2473426"/>
                  <a:pt x="57230" y="2471225"/>
                  <a:pt x="71298" y="2475914"/>
                </a:cubicBezTo>
                <a:cubicBezTo>
                  <a:pt x="85366" y="2489982"/>
                  <a:pt x="96948" y="2507081"/>
                  <a:pt x="113501" y="2518117"/>
                </a:cubicBezTo>
                <a:cubicBezTo>
                  <a:pt x="125839" y="2526342"/>
                  <a:pt x="140942" y="2530779"/>
                  <a:pt x="155704" y="2532185"/>
                </a:cubicBezTo>
                <a:cubicBezTo>
                  <a:pt x="239860" y="2540200"/>
                  <a:pt x="324449" y="2543004"/>
                  <a:pt x="408923" y="2546253"/>
                </a:cubicBezTo>
                <a:lnTo>
                  <a:pt x="887224" y="2560320"/>
                </a:lnTo>
                <a:lnTo>
                  <a:pt x="1309255" y="2574388"/>
                </a:lnTo>
                <a:cubicBezTo>
                  <a:pt x="1332701" y="2579077"/>
                  <a:pt x="1356397" y="2582657"/>
                  <a:pt x="1379594" y="2588456"/>
                </a:cubicBezTo>
                <a:cubicBezTo>
                  <a:pt x="1393980" y="2592052"/>
                  <a:pt x="1407006" y="2601467"/>
                  <a:pt x="1421797" y="2602523"/>
                </a:cubicBezTo>
                <a:cubicBezTo>
                  <a:pt x="1538823" y="2610882"/>
                  <a:pt x="1656258" y="2611902"/>
                  <a:pt x="1773489" y="2616591"/>
                </a:cubicBezTo>
                <a:cubicBezTo>
                  <a:pt x="1898736" y="2647903"/>
                  <a:pt x="1867452" y="2645981"/>
                  <a:pt x="2082978" y="2616591"/>
                </a:cubicBezTo>
                <a:cubicBezTo>
                  <a:pt x="2103757" y="2613758"/>
                  <a:pt x="2120492" y="2597834"/>
                  <a:pt x="2139249" y="2588456"/>
                </a:cubicBezTo>
                <a:cubicBezTo>
                  <a:pt x="2148627" y="2579077"/>
                  <a:pt x="2157027" y="2568606"/>
                  <a:pt x="2167384" y="2560320"/>
                </a:cubicBezTo>
                <a:cubicBezTo>
                  <a:pt x="2180586" y="2549758"/>
                  <a:pt x="2194465" y="2539746"/>
                  <a:pt x="2209587" y="2532185"/>
                </a:cubicBezTo>
                <a:cubicBezTo>
                  <a:pt x="2353424" y="2460268"/>
                  <a:pt x="2446922" y="2497627"/>
                  <a:pt x="2645686" y="2489982"/>
                </a:cubicBezTo>
                <a:cubicBezTo>
                  <a:pt x="2925831" y="2396602"/>
                  <a:pt x="2700435" y="2461847"/>
                  <a:pt x="3349071" y="2461847"/>
                </a:cubicBezTo>
              </a:path>
            </a:pathLst>
          </a:cu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77374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england-map.jpg"/>
          <p:cNvPicPr>
            <a:picLocks noChangeAspect="1"/>
          </p:cNvPicPr>
          <p:nvPr/>
        </p:nvPicPr>
        <p:blipFill>
          <a:blip r:embed="rId3" cstate="print"/>
          <a:stretch>
            <a:fillRect/>
          </a:stretch>
        </p:blipFill>
        <p:spPr>
          <a:xfrm>
            <a:off x="151137" y="-2393561"/>
            <a:ext cx="12040863" cy="13044268"/>
          </a:xfrm>
          <a:prstGeom prst="rect">
            <a:avLst/>
          </a:prstGeom>
        </p:spPr>
      </p:pic>
      <p:sp>
        <p:nvSpPr>
          <p:cNvPr id="3" name="TextBox 2"/>
          <p:cNvSpPr txBox="1"/>
          <p:nvPr/>
        </p:nvSpPr>
        <p:spPr>
          <a:xfrm>
            <a:off x="921488" y="48786"/>
            <a:ext cx="5126497" cy="3539430"/>
          </a:xfrm>
          <a:prstGeom prst="rect">
            <a:avLst/>
          </a:prstGeom>
          <a:solidFill>
            <a:schemeClr val="bg1"/>
          </a:solidFill>
          <a:ln>
            <a:solidFill>
              <a:schemeClr val="bg2">
                <a:lumMod val="25000"/>
              </a:schemeClr>
            </a:solidFill>
          </a:ln>
        </p:spPr>
        <p:txBody>
          <a:bodyPr wrap="square" rtlCol="0">
            <a:spAutoFit/>
          </a:bodyPr>
          <a:lstStyle/>
          <a:p>
            <a:r>
              <a:rPr lang="en-US" sz="3200" dirty="0" smtClean="0"/>
              <a:t>After seizing (or attempting to) gunpowder across New England, British general Thomas Gage plans to seize military supplies (and a few rebel leaders) in Concord, Mass.</a:t>
            </a:r>
            <a:endParaRPr lang="en-US" sz="3200" dirty="0"/>
          </a:p>
        </p:txBody>
      </p:sp>
      <p:pic>
        <p:nvPicPr>
          <p:cNvPr id="4" name="Picture 3" descr="thomas-gage.jpg"/>
          <p:cNvPicPr>
            <a:picLocks noChangeAspect="1"/>
          </p:cNvPicPr>
          <p:nvPr/>
        </p:nvPicPr>
        <p:blipFill>
          <a:blip r:embed="rId4" cstate="print"/>
          <a:stretch>
            <a:fillRect/>
          </a:stretch>
        </p:blipFill>
        <p:spPr>
          <a:xfrm>
            <a:off x="1708971" y="3588216"/>
            <a:ext cx="3402088" cy="3484397"/>
          </a:xfrm>
          <a:prstGeom prst="rect">
            <a:avLst/>
          </a:prstGeom>
        </p:spPr>
      </p:pic>
      <p:sp>
        <p:nvSpPr>
          <p:cNvPr id="6" name="Explosion 1 5"/>
          <p:cNvSpPr/>
          <p:nvPr/>
        </p:nvSpPr>
        <p:spPr>
          <a:xfrm>
            <a:off x="7253724" y="4306500"/>
            <a:ext cx="609600" cy="533400"/>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6"/>
          <p:cNvSpPr/>
          <p:nvPr/>
        </p:nvSpPr>
        <p:spPr>
          <a:xfrm>
            <a:off x="8020705" y="3698438"/>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1 7"/>
          <p:cNvSpPr/>
          <p:nvPr/>
        </p:nvSpPr>
        <p:spPr>
          <a:xfrm>
            <a:off x="7863324" y="1556266"/>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6668892" y="3759241"/>
            <a:ext cx="609600" cy="533400"/>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72924" y="1633835"/>
            <a:ext cx="1294137" cy="369332"/>
          </a:xfrm>
          <a:prstGeom prst="rect">
            <a:avLst/>
          </a:prstGeom>
          <a:noFill/>
        </p:spPr>
        <p:txBody>
          <a:bodyPr wrap="none" rtlCol="0">
            <a:spAutoFit/>
          </a:bodyPr>
          <a:lstStyle/>
          <a:p>
            <a:r>
              <a:rPr lang="en-US" dirty="0" smtClean="0"/>
              <a:t>Portsmouth</a:t>
            </a:r>
            <a:endParaRPr lang="en-US" dirty="0"/>
          </a:p>
        </p:txBody>
      </p:sp>
      <p:sp>
        <p:nvSpPr>
          <p:cNvPr id="11" name="TextBox 10"/>
          <p:cNvSpPr txBox="1"/>
          <p:nvPr/>
        </p:nvSpPr>
        <p:spPr>
          <a:xfrm>
            <a:off x="8630305" y="3759241"/>
            <a:ext cx="753732" cy="369332"/>
          </a:xfrm>
          <a:prstGeom prst="rect">
            <a:avLst/>
          </a:prstGeom>
          <a:noFill/>
        </p:spPr>
        <p:txBody>
          <a:bodyPr wrap="none" rtlCol="0">
            <a:spAutoFit/>
          </a:bodyPr>
          <a:lstStyle/>
          <a:p>
            <a:r>
              <a:rPr lang="en-US" dirty="0" smtClean="0"/>
              <a:t>Salem</a:t>
            </a:r>
            <a:endParaRPr lang="en-US" dirty="0"/>
          </a:p>
        </p:txBody>
      </p:sp>
      <p:sp>
        <p:nvSpPr>
          <p:cNvPr id="12" name="TextBox 11"/>
          <p:cNvSpPr txBox="1"/>
          <p:nvPr/>
        </p:nvSpPr>
        <p:spPr>
          <a:xfrm>
            <a:off x="7996143" y="4470568"/>
            <a:ext cx="1172629" cy="369332"/>
          </a:xfrm>
          <a:prstGeom prst="rect">
            <a:avLst/>
          </a:prstGeom>
          <a:noFill/>
        </p:spPr>
        <p:txBody>
          <a:bodyPr wrap="none" rtlCol="0">
            <a:spAutoFit/>
          </a:bodyPr>
          <a:lstStyle/>
          <a:p>
            <a:r>
              <a:rPr lang="en-US" dirty="0" smtClean="0"/>
              <a:t>Somerville</a:t>
            </a:r>
            <a:endParaRPr lang="en-US" dirty="0"/>
          </a:p>
        </p:txBody>
      </p:sp>
    </p:spTree>
    <p:extLst>
      <p:ext uri="{BB962C8B-B14F-4D97-AF65-F5344CB8AC3E}">
        <p14:creationId xmlns:p14="http://schemas.microsoft.com/office/powerpoint/2010/main" val="104629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igeBoston.jpg"/>
          <p:cNvPicPr>
            <a:picLocks noChangeAspect="1"/>
          </p:cNvPicPr>
          <p:nvPr/>
        </p:nvPicPr>
        <p:blipFill>
          <a:blip r:embed="rId3" cstate="print"/>
          <a:stretch>
            <a:fillRect/>
          </a:stretch>
        </p:blipFill>
        <p:spPr>
          <a:xfrm>
            <a:off x="76200" y="-1521248"/>
            <a:ext cx="11811000" cy="8379248"/>
          </a:xfrm>
          <a:prstGeom prst="rect">
            <a:avLst/>
          </a:prstGeom>
        </p:spPr>
      </p:pic>
      <p:cxnSp>
        <p:nvCxnSpPr>
          <p:cNvPr id="9" name="Straight Connector 8"/>
          <p:cNvCxnSpPr/>
          <p:nvPr/>
        </p:nvCxnSpPr>
        <p:spPr>
          <a:xfrm rot="5400000" flipH="1" flipV="1">
            <a:off x="4914900" y="17907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10" name="Picture 9" descr="800px-Union_flag_1606_(Kings_Colors).svg.png"/>
          <p:cNvPicPr>
            <a:picLocks noChangeAspect="1"/>
          </p:cNvPicPr>
          <p:nvPr/>
        </p:nvPicPr>
        <p:blipFill>
          <a:blip r:embed="rId4" cstate="print"/>
          <a:stretch>
            <a:fillRect/>
          </a:stretch>
        </p:blipFill>
        <p:spPr>
          <a:xfrm>
            <a:off x="5867400" y="990600"/>
            <a:ext cx="1270000" cy="762000"/>
          </a:xfrm>
          <a:prstGeom prst="rect">
            <a:avLst/>
          </a:prstGeom>
        </p:spPr>
      </p:pic>
      <p:sp>
        <p:nvSpPr>
          <p:cNvPr id="11" name="Rectangle 10"/>
          <p:cNvSpPr/>
          <p:nvPr/>
        </p:nvSpPr>
        <p:spPr>
          <a:xfrm>
            <a:off x="5867400" y="990600"/>
            <a:ext cx="1295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5400000" flipH="1" flipV="1">
            <a:off x="1333500" y="8763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8267700" y="8763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8039100" y="45339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16" name="Picture 15" descr="us-gu.gif"/>
          <p:cNvPicPr>
            <a:picLocks noChangeAspect="1"/>
          </p:cNvPicPr>
          <p:nvPr/>
        </p:nvPicPr>
        <p:blipFill>
          <a:blip r:embed="rId5" cstate="print"/>
          <a:stretch>
            <a:fillRect/>
          </a:stretch>
        </p:blipFill>
        <p:spPr>
          <a:xfrm>
            <a:off x="2286001" y="1"/>
            <a:ext cx="1118175" cy="671513"/>
          </a:xfrm>
          <a:prstGeom prst="rect">
            <a:avLst/>
          </a:prstGeom>
        </p:spPr>
      </p:pic>
      <p:pic>
        <p:nvPicPr>
          <p:cNvPr id="17" name="Picture 16" descr="us-gu.gif"/>
          <p:cNvPicPr>
            <a:picLocks noChangeAspect="1"/>
          </p:cNvPicPr>
          <p:nvPr/>
        </p:nvPicPr>
        <p:blipFill>
          <a:blip r:embed="rId5" cstate="print"/>
          <a:stretch>
            <a:fillRect/>
          </a:stretch>
        </p:blipFill>
        <p:spPr>
          <a:xfrm>
            <a:off x="9220201" y="1"/>
            <a:ext cx="1118175" cy="671513"/>
          </a:xfrm>
          <a:prstGeom prst="rect">
            <a:avLst/>
          </a:prstGeom>
        </p:spPr>
      </p:pic>
      <p:pic>
        <p:nvPicPr>
          <p:cNvPr id="18" name="Picture 17" descr="us-gu.gif"/>
          <p:cNvPicPr>
            <a:picLocks noChangeAspect="1"/>
          </p:cNvPicPr>
          <p:nvPr/>
        </p:nvPicPr>
        <p:blipFill>
          <a:blip r:embed="rId5" cstate="print"/>
          <a:stretch>
            <a:fillRect/>
          </a:stretch>
        </p:blipFill>
        <p:spPr>
          <a:xfrm>
            <a:off x="8991601" y="3733801"/>
            <a:ext cx="1118175" cy="671513"/>
          </a:xfrm>
          <a:prstGeom prst="rect">
            <a:avLst/>
          </a:prstGeom>
        </p:spPr>
      </p:pic>
      <p:cxnSp>
        <p:nvCxnSpPr>
          <p:cNvPr id="19" name="Straight Connector 18"/>
          <p:cNvCxnSpPr/>
          <p:nvPr/>
        </p:nvCxnSpPr>
        <p:spPr>
          <a:xfrm rot="5400000" flipH="1" flipV="1">
            <a:off x="1104900" y="53721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20" name="Picture 19" descr="us-gu.gif"/>
          <p:cNvPicPr>
            <a:picLocks noChangeAspect="1"/>
          </p:cNvPicPr>
          <p:nvPr/>
        </p:nvPicPr>
        <p:blipFill>
          <a:blip r:embed="rId5" cstate="print"/>
          <a:stretch>
            <a:fillRect/>
          </a:stretch>
        </p:blipFill>
        <p:spPr>
          <a:xfrm>
            <a:off x="2057401" y="4572001"/>
            <a:ext cx="1118175" cy="671513"/>
          </a:xfrm>
          <a:prstGeom prst="rect">
            <a:avLst/>
          </a:prstGeom>
        </p:spPr>
      </p:pic>
      <p:pic>
        <p:nvPicPr>
          <p:cNvPr id="3" name="Picture 2" descr="george-washington-at-dorchester-heights-massachusetts.jpg"/>
          <p:cNvPicPr>
            <a:picLocks noChangeAspect="1"/>
          </p:cNvPicPr>
          <p:nvPr/>
        </p:nvPicPr>
        <p:blipFill>
          <a:blip r:embed="rId6" cstate="print"/>
          <a:stretch>
            <a:fillRect/>
          </a:stretch>
        </p:blipFill>
        <p:spPr>
          <a:xfrm flipH="1">
            <a:off x="1524001" y="3048000"/>
            <a:ext cx="2847975" cy="3810000"/>
          </a:xfrm>
          <a:prstGeom prst="rect">
            <a:avLst/>
          </a:prstGeom>
        </p:spPr>
      </p:pic>
      <p:sp>
        <p:nvSpPr>
          <p:cNvPr id="21" name="Rectangle 20"/>
          <p:cNvSpPr/>
          <p:nvPr/>
        </p:nvSpPr>
        <p:spPr>
          <a:xfrm>
            <a:off x="4572000" y="5562600"/>
            <a:ext cx="7620000" cy="129540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24388" y="5577551"/>
            <a:ext cx="7515224" cy="1384995"/>
          </a:xfrm>
          <a:prstGeom prst="rect">
            <a:avLst/>
          </a:prstGeom>
          <a:noFill/>
        </p:spPr>
        <p:txBody>
          <a:bodyPr wrap="square" rtlCol="0">
            <a:spAutoFit/>
          </a:bodyPr>
          <a:lstStyle/>
          <a:p>
            <a:pPr algn="ctr"/>
            <a:r>
              <a:rPr lang="en-US" sz="2800" dirty="0">
                <a:latin typeface="Baskerville Old Face" pitchFamily="18" charset="0"/>
              </a:rPr>
              <a:t>Dorchester Heights: Washington uses cannons to force the British to evacuate Boston </a:t>
            </a:r>
            <a:r>
              <a:rPr lang="en-US" sz="2800" dirty="0" smtClean="0">
                <a:latin typeface="Baskerville Old Face" pitchFamily="18" charset="0"/>
              </a:rPr>
              <a:t>3/17/1776, they sail to Halifax NS.</a:t>
            </a:r>
            <a:endParaRPr lang="en-US" sz="2800" dirty="0">
              <a:latin typeface="Baskerville Old Face" pitchFamily="18" charset="0"/>
            </a:endParaRPr>
          </a:p>
        </p:txBody>
      </p:sp>
      <p:pic>
        <p:nvPicPr>
          <p:cNvPr id="24" name="Picture 23" descr="sailing_ship.gif"/>
          <p:cNvPicPr>
            <a:picLocks noChangeAspect="1"/>
          </p:cNvPicPr>
          <p:nvPr/>
        </p:nvPicPr>
        <p:blipFill>
          <a:blip r:embed="rId7" cstate="print"/>
          <a:stretch>
            <a:fillRect/>
          </a:stretch>
        </p:blipFill>
        <p:spPr>
          <a:xfrm>
            <a:off x="6400800" y="2133601"/>
            <a:ext cx="1257822" cy="108024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2025" y="4018952"/>
            <a:ext cx="1814513" cy="1388497"/>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22183" y="4069557"/>
            <a:ext cx="1814513" cy="1388497"/>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86587" y="3733801"/>
            <a:ext cx="1814513" cy="1388497"/>
          </a:xfrm>
          <a:prstGeom prst="rect">
            <a:avLst/>
          </a:prstGeom>
        </p:spPr>
      </p:pic>
    </p:spTree>
    <p:extLst>
      <p:ext uri="{BB962C8B-B14F-4D97-AF65-F5344CB8AC3E}">
        <p14:creationId xmlns:p14="http://schemas.microsoft.com/office/powerpoint/2010/main" val="11604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heckerboard(across)">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nodeType="clickEffect">
                                  <p:stCondLst>
                                    <p:cond delay="0"/>
                                  </p:stCondLst>
                                  <p:childTnLst>
                                    <p:animEffect transition="out" filter="checkerboard(across)">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72222E-6 1.44311E-6 C 0.00885 0.00255 0.0151 0.00463 0.02465 0.00602 C 0.03316 0.00972 0.03923 0.0185 0.04774 0.02244 C 0.04878 0.02452 0.04948 0.02706 0.05087 0.02868 C 0.05208 0.03007 0.05434 0.02937 0.05538 0.03076 C 0.05798 0.03423 0.05955 0.03886 0.06163 0.04302 C 0.0625 0.04487 0.06215 0.04764 0.06319 0.04903 C 0.06493 0.05134 0.0743 0.05551 0.07691 0.05736 C 0.08212 0.06129 0.08715 0.06568 0.09236 0.06961 C 0.09583 0.07239 0.09809 0.07725 0.10156 0.07979 C 0.10434 0.08187 0.10764 0.08257 0.11076 0.08395 C 0.11233 0.08465 0.11545 0.08603 0.11545 0.08603 C 0.1191 0.09297 0.12031 0.0969 0.12778 0.10037 C 0.1309 0.10176 0.13698 0.10454 0.13698 0.10454 C 0.13906 0.10847 0.14531 0.11656 0.1493 0.11679 C 0.20104 0.11887 0.25295 0.11818 0.30469 0.11887 C 0.31163 0.12165 0.31701 0.12974 0.32309 0.13506 C 0.32465 0.13645 0.32778 0.13923 0.32778 0.13923 C 0.33194 0.15565 0.32587 0.13691 0.33385 0.14755 C 0.3368 0.15148 0.33715 0.16258 0.33854 0.1679 C 0.33906 0.18224 0.33889 0.19658 0.3401 0.21092 C 0.34132 0.22479 0.3493 0.2396 0.35538 0.25 C 0.36267 0.26249 0.36771 0.27845 0.37691 0.28886 C 0.39045 0.30412 0.40625 0.30528 0.42309 0.30944 C 0.43559 0.31244 0.43941 0.31545 0.45243 0.31545 " pathEditMode="relative" ptsTypes="ffffffffffffffffffffffffA">
                                      <p:cBhvr>
                                        <p:cTn id="48"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76447" y="327646"/>
            <a:ext cx="11717079" cy="954107"/>
          </a:xfrm>
          <a:prstGeom prst="rect">
            <a:avLst/>
          </a:prstGeom>
          <a:noFill/>
        </p:spPr>
        <p:txBody>
          <a:bodyPr wrap="square" rtlCol="0">
            <a:spAutoFit/>
          </a:bodyPr>
          <a:lstStyle/>
          <a:p>
            <a:pPr algn="ctr"/>
            <a:r>
              <a:rPr lang="en-US" sz="2800" dirty="0">
                <a:solidFill>
                  <a:schemeClr val="bg1"/>
                </a:solidFill>
                <a:latin typeface="Cooper Black" pitchFamily="18" charset="0"/>
              </a:rPr>
              <a:t>“Common Sense”: Popular pamphlet by Thomas Paine, encouraging American </a:t>
            </a:r>
            <a:r>
              <a:rPr lang="en-US" sz="2800" dirty="0">
                <a:solidFill>
                  <a:schemeClr val="bg1"/>
                </a:solidFill>
                <a:latin typeface="Cooper Black" pitchFamily="18" charset="0"/>
                <a:hlinkClick r:id="rId3"/>
              </a:rPr>
              <a:t>independence</a:t>
            </a:r>
            <a:endParaRPr lang="en-US" sz="2800" dirty="0">
              <a:solidFill>
                <a:schemeClr val="bg1"/>
              </a:solidFill>
              <a:latin typeface="Cooper Black" pitchFamily="18" charset="0"/>
            </a:endParaRPr>
          </a:p>
        </p:txBody>
      </p:sp>
      <p:pic>
        <p:nvPicPr>
          <p:cNvPr id="3" name="Picture 2" descr="461px-Thomas_Paine.jpg"/>
          <p:cNvPicPr>
            <a:picLocks noChangeAspect="1"/>
          </p:cNvPicPr>
          <p:nvPr/>
        </p:nvPicPr>
        <p:blipFill>
          <a:blip r:embed="rId4" cstate="print"/>
          <a:stretch>
            <a:fillRect/>
          </a:stretch>
        </p:blipFill>
        <p:spPr>
          <a:xfrm>
            <a:off x="7825563" y="1295400"/>
            <a:ext cx="4014527" cy="5224981"/>
          </a:xfrm>
          <a:prstGeom prst="rect">
            <a:avLst/>
          </a:prstGeom>
        </p:spPr>
      </p:pic>
      <p:sp>
        <p:nvSpPr>
          <p:cNvPr id="4" name="Rectangle 3"/>
          <p:cNvSpPr/>
          <p:nvPr/>
        </p:nvSpPr>
        <p:spPr>
          <a:xfrm>
            <a:off x="276447" y="1295401"/>
            <a:ext cx="7400260" cy="5355312"/>
          </a:xfrm>
          <a:prstGeom prst="rect">
            <a:avLst/>
          </a:prstGeom>
        </p:spPr>
        <p:txBody>
          <a:bodyPr wrap="square">
            <a:spAutoFit/>
          </a:bodyPr>
          <a:lstStyle/>
          <a:p>
            <a:r>
              <a:rPr lang="en-US" i="1" dirty="0">
                <a:solidFill>
                  <a:schemeClr val="bg1"/>
                </a:solidFill>
                <a:latin typeface="Cambria" pitchFamily="18" charset="0"/>
              </a:rPr>
              <a:t>Of more worth is one honest man to society and in the sight of God, than all the crowned ruffians that ever lived.</a:t>
            </a:r>
          </a:p>
          <a:p>
            <a:endParaRPr lang="en-US" i="1" dirty="0">
              <a:solidFill>
                <a:schemeClr val="bg1"/>
              </a:solidFill>
              <a:latin typeface="Cambria" pitchFamily="18" charset="0"/>
            </a:endParaRPr>
          </a:p>
          <a:p>
            <a:r>
              <a:rPr lang="en-US" i="1" dirty="0">
                <a:solidFill>
                  <a:schemeClr val="bg1"/>
                </a:solidFill>
                <a:latin typeface="Cambria" pitchFamily="18" charset="0"/>
              </a:rPr>
              <a:t>In England a king hath little more to do than to make war and give away places; which in plain terms, is to impoverish the nation…</a:t>
            </a:r>
          </a:p>
          <a:p>
            <a:endParaRPr lang="en-US" i="1" dirty="0">
              <a:solidFill>
                <a:schemeClr val="bg1"/>
              </a:solidFill>
              <a:latin typeface="Cambria" pitchFamily="18" charset="0"/>
            </a:endParaRPr>
          </a:p>
          <a:p>
            <a:r>
              <a:rPr lang="en-US" i="1" dirty="0">
                <a:solidFill>
                  <a:schemeClr val="bg1"/>
                </a:solidFill>
                <a:latin typeface="Cambria" pitchFamily="18" charset="0"/>
              </a:rPr>
              <a:t>But where, say some, is the King of America? I'll tell you, friend, he reigns above, and doth not make havoc of mankind like the Royal Brute of Great Britain... so far as we approve of monarchy, that in America the law is king.</a:t>
            </a:r>
          </a:p>
          <a:p>
            <a:endParaRPr lang="en-US" i="1" dirty="0">
              <a:solidFill>
                <a:schemeClr val="bg1"/>
              </a:solidFill>
              <a:latin typeface="Cambria" pitchFamily="18" charset="0"/>
            </a:endParaRPr>
          </a:p>
          <a:p>
            <a:r>
              <a:rPr lang="en-US" i="1" dirty="0">
                <a:solidFill>
                  <a:schemeClr val="bg1"/>
                </a:solidFill>
                <a:latin typeface="Cambria" pitchFamily="18" charset="0"/>
              </a:rPr>
              <a:t>Small islands not capable of protecting themselves are the proper objects for kingdoms to take under their care; but there is something very absurd in supposing a continent to be perpetually governed by an island.</a:t>
            </a:r>
          </a:p>
          <a:p>
            <a:endParaRPr lang="en-US" i="1" dirty="0">
              <a:solidFill>
                <a:schemeClr val="bg1"/>
              </a:solidFill>
              <a:latin typeface="Cambria" pitchFamily="18" charset="0"/>
            </a:endParaRPr>
          </a:p>
          <a:p>
            <a:r>
              <a:rPr lang="en-US" i="1" dirty="0">
                <a:solidFill>
                  <a:schemeClr val="bg1"/>
                </a:solidFill>
                <a:latin typeface="Cambria" pitchFamily="18" charset="0"/>
              </a:rPr>
              <a:t>Every thing that is right or natural pleads for separation. The blood of the slain, the weeping voice of nature cries, 'tis time to part.</a:t>
            </a:r>
          </a:p>
          <a:p>
            <a:endParaRPr lang="en-US" i="1" dirty="0">
              <a:solidFill>
                <a:schemeClr val="bg1"/>
              </a:solidFill>
              <a:latin typeface="Cambria" pitchFamily="18" charset="0"/>
            </a:endParaRPr>
          </a:p>
          <a:p>
            <a:r>
              <a:rPr lang="en-US" i="1" dirty="0">
                <a:solidFill>
                  <a:schemeClr val="bg1"/>
                </a:solidFill>
                <a:latin typeface="Cambria" pitchFamily="18" charset="0"/>
              </a:rPr>
              <a:t>O ye that love mankind! Ye that dare oppose, not only the tyranny, but the tyrant, stand forth! </a:t>
            </a:r>
          </a:p>
        </p:txBody>
      </p:sp>
    </p:spTree>
    <p:extLst>
      <p:ext uri="{BB962C8B-B14F-4D97-AF65-F5344CB8AC3E}">
        <p14:creationId xmlns:p14="http://schemas.microsoft.com/office/powerpoint/2010/main" val="1602918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900"/>
            <a:ext cx="11468100" cy="3046988"/>
          </a:xfrm>
          <a:prstGeom prst="rect">
            <a:avLst/>
          </a:prstGeom>
          <a:noFill/>
        </p:spPr>
        <p:txBody>
          <a:bodyPr wrap="square" rtlCol="0">
            <a:spAutoFit/>
          </a:bodyPr>
          <a:lstStyle/>
          <a:p>
            <a:r>
              <a:rPr lang="en-US" sz="2400" b="1" dirty="0" smtClean="0"/>
              <a:t>Age of Enlightenment: </a:t>
            </a:r>
            <a:r>
              <a:rPr lang="en-US" sz="2400" dirty="0" smtClean="0"/>
              <a:t>18</a:t>
            </a:r>
            <a:r>
              <a:rPr lang="en-US" sz="2400" baseline="30000" dirty="0" smtClean="0"/>
              <a:t>th</a:t>
            </a:r>
            <a:r>
              <a:rPr lang="en-US" sz="2400" dirty="0" smtClean="0"/>
              <a:t> century European era, based on ideas of rationalism, knowledge, and the concepts of liberty and brotherhood.</a:t>
            </a:r>
          </a:p>
          <a:p>
            <a:endParaRPr lang="en-US" sz="2400" dirty="0"/>
          </a:p>
          <a:p>
            <a:r>
              <a:rPr lang="en-US" sz="2400" b="1" dirty="0" smtClean="0"/>
              <a:t>Rationalism: </a:t>
            </a:r>
            <a:r>
              <a:rPr lang="en-US" sz="2400" dirty="0"/>
              <a:t>a belief or theory that opinions and actions should be based on reason and knowledge rather than on religious belief or emotional response</a:t>
            </a:r>
            <a:r>
              <a:rPr lang="en-US" sz="2400" dirty="0" smtClean="0"/>
              <a:t>.</a:t>
            </a:r>
          </a:p>
          <a:p>
            <a:endParaRPr lang="en-US" sz="2400" dirty="0"/>
          </a:p>
          <a:p>
            <a:r>
              <a:rPr lang="en-US" sz="2400" b="1" dirty="0" smtClean="0"/>
              <a:t>Deism: </a:t>
            </a:r>
            <a:r>
              <a:rPr lang="en-US" sz="2400" dirty="0" smtClean="0"/>
              <a:t>Religious belief in a Supreme Being or Creator who does not get involved in the universe.</a:t>
            </a:r>
            <a:endParaRPr lang="en-US" sz="2400" dirty="0"/>
          </a:p>
        </p:txBody>
      </p:sp>
      <p:pic>
        <p:nvPicPr>
          <p:cNvPr id="1026" name="Picture 2" descr="https://media.spiked-online.com/website/images/2018/09/26074235/the-enlightenment-according-to-gray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299" y="2920702"/>
            <a:ext cx="6403975" cy="380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5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Loc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2100"/>
            <a:ext cx="3438525" cy="3969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 y="4584700"/>
            <a:ext cx="3545449" cy="1323439"/>
          </a:xfrm>
          <a:prstGeom prst="rect">
            <a:avLst/>
          </a:prstGeom>
          <a:noFill/>
        </p:spPr>
        <p:txBody>
          <a:bodyPr wrap="square" rtlCol="0">
            <a:spAutoFit/>
          </a:bodyPr>
          <a:lstStyle/>
          <a:p>
            <a:r>
              <a:rPr lang="en-US" sz="2000" dirty="0" smtClean="0"/>
              <a:t>John Locke: English philosopher. His belief was that people give power to governments in return for protection of their rights.</a:t>
            </a:r>
            <a:endParaRPr lang="en-US" sz="2000" dirty="0"/>
          </a:p>
        </p:txBody>
      </p:sp>
      <p:pic>
        <p:nvPicPr>
          <p:cNvPr id="2052" name="Picture 4" descr="Premium poster Jean-Jacques Rouss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525" y="78886"/>
            <a:ext cx="3604651" cy="45058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92100"/>
            <a:ext cx="381000" cy="415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26449" y="4584700"/>
            <a:ext cx="3810000" cy="1938992"/>
          </a:xfrm>
          <a:prstGeom prst="rect">
            <a:avLst/>
          </a:prstGeom>
          <a:noFill/>
        </p:spPr>
        <p:txBody>
          <a:bodyPr wrap="square" rtlCol="0">
            <a:spAutoFit/>
          </a:bodyPr>
          <a:lstStyle/>
          <a:p>
            <a:r>
              <a:rPr lang="en-US" sz="2000" dirty="0" smtClean="0"/>
              <a:t>Jean Jacques Rousseau: Swiss philosopher. His belief was </a:t>
            </a:r>
            <a:r>
              <a:rPr lang="en-US" sz="2000" dirty="0"/>
              <a:t>that laws are binding only when they are supported by </a:t>
            </a:r>
            <a:r>
              <a:rPr lang="en-US" sz="2000" dirty="0" smtClean="0"/>
              <a:t>the will </a:t>
            </a:r>
            <a:r>
              <a:rPr lang="en-US" sz="2000" dirty="0"/>
              <a:t>of the people. </a:t>
            </a:r>
            <a:r>
              <a:rPr lang="en-US" sz="2000" dirty="0" smtClean="0"/>
              <a:t> “Man </a:t>
            </a:r>
            <a:r>
              <a:rPr lang="en-US" sz="2000" dirty="0"/>
              <a:t>is born free, but he is everywhere in </a:t>
            </a:r>
            <a:r>
              <a:rPr lang="en-US" sz="2000" dirty="0" smtClean="0"/>
              <a:t>chains.”</a:t>
            </a:r>
            <a:endParaRPr lang="en-US" sz="2000" dirty="0"/>
          </a:p>
        </p:txBody>
      </p:sp>
      <p:pic>
        <p:nvPicPr>
          <p:cNvPr id="2054" name="Picture 6" descr="Image result for voltair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4936" y="219371"/>
            <a:ext cx="3422258" cy="42983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94258" y="4584699"/>
            <a:ext cx="3545449" cy="1323439"/>
          </a:xfrm>
          <a:prstGeom prst="rect">
            <a:avLst/>
          </a:prstGeom>
          <a:noFill/>
        </p:spPr>
        <p:txBody>
          <a:bodyPr wrap="square" rtlCol="0">
            <a:spAutoFit/>
          </a:bodyPr>
          <a:lstStyle/>
          <a:p>
            <a:r>
              <a:rPr lang="en-US" sz="2000" dirty="0" smtClean="0"/>
              <a:t>Voltaire: French philosopher. A strong proponent of freedom of speech, religion, and the separation of church and state.</a:t>
            </a:r>
            <a:endParaRPr lang="en-US" sz="2000" dirty="0"/>
          </a:p>
        </p:txBody>
      </p:sp>
    </p:spTree>
    <p:extLst>
      <p:ext uri="{BB962C8B-B14F-4D97-AF65-F5344CB8AC3E}">
        <p14:creationId xmlns:p14="http://schemas.microsoft.com/office/powerpoint/2010/main" val="25037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ependence1.jpg"/>
          <p:cNvPicPr>
            <a:picLocks noChangeAspect="1"/>
          </p:cNvPicPr>
          <p:nvPr/>
        </p:nvPicPr>
        <p:blipFill>
          <a:blip r:embed="rId3" cstate="print"/>
          <a:stretch>
            <a:fillRect/>
          </a:stretch>
        </p:blipFill>
        <p:spPr>
          <a:xfrm>
            <a:off x="2057400" y="381000"/>
            <a:ext cx="4648200" cy="6197600"/>
          </a:xfrm>
          <a:prstGeom prst="rect">
            <a:avLst/>
          </a:prstGeom>
        </p:spPr>
      </p:pic>
      <p:pic>
        <p:nvPicPr>
          <p:cNvPr id="4" name="Picture 3" descr="richardHenryLee.jpg"/>
          <p:cNvPicPr>
            <a:picLocks noChangeAspect="1"/>
          </p:cNvPicPr>
          <p:nvPr/>
        </p:nvPicPr>
        <p:blipFill>
          <a:blip r:embed="rId4" cstate="print"/>
          <a:stretch>
            <a:fillRect/>
          </a:stretch>
        </p:blipFill>
        <p:spPr>
          <a:xfrm>
            <a:off x="7391400" y="1905001"/>
            <a:ext cx="2571750" cy="3057525"/>
          </a:xfrm>
          <a:prstGeom prst="rect">
            <a:avLst/>
          </a:prstGeom>
        </p:spPr>
      </p:pic>
      <p:sp>
        <p:nvSpPr>
          <p:cNvPr id="5" name="TextBox 4"/>
          <p:cNvSpPr txBox="1"/>
          <p:nvPr/>
        </p:nvSpPr>
        <p:spPr>
          <a:xfrm>
            <a:off x="7162800" y="533400"/>
            <a:ext cx="3200400" cy="523220"/>
          </a:xfrm>
          <a:prstGeom prst="rect">
            <a:avLst/>
          </a:prstGeom>
          <a:noFill/>
        </p:spPr>
        <p:txBody>
          <a:bodyPr wrap="square" rtlCol="0">
            <a:spAutoFit/>
          </a:bodyPr>
          <a:lstStyle/>
          <a:p>
            <a:endParaRPr lang="en-US" sz="2800" dirty="0">
              <a:latin typeface="Caslon Antique" pitchFamily="18" charset="0"/>
            </a:endParaRPr>
          </a:p>
        </p:txBody>
      </p:sp>
      <p:pic>
        <p:nvPicPr>
          <p:cNvPr id="6" name="Picture 5" descr="a0564f65fe.gif"/>
          <p:cNvPicPr>
            <a:picLocks noChangeAspect="1"/>
          </p:cNvPicPr>
          <p:nvPr/>
        </p:nvPicPr>
        <p:blipFill>
          <a:blip r:embed="rId5" cstate="print"/>
          <a:stretch>
            <a:fillRect/>
          </a:stretch>
        </p:blipFill>
        <p:spPr>
          <a:xfrm>
            <a:off x="2352675" y="381000"/>
            <a:ext cx="7610475" cy="6076950"/>
          </a:xfrm>
          <a:prstGeom prst="rect">
            <a:avLst/>
          </a:prstGeom>
        </p:spPr>
      </p:pic>
    </p:spTree>
    <p:extLst>
      <p:ext uri="{BB962C8B-B14F-4D97-AF65-F5344CB8AC3E}">
        <p14:creationId xmlns:p14="http://schemas.microsoft.com/office/powerpoint/2010/main" val="12220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laration-of-independence2-art.jpg">
            <a:hlinkClick r:id="rId3"/>
          </p:cNvPr>
          <p:cNvPicPr>
            <a:picLocks noChangeAspect="1"/>
          </p:cNvPicPr>
          <p:nvPr/>
        </p:nvPicPr>
        <p:blipFill>
          <a:blip r:embed="rId4" cstate="print"/>
          <a:stretch>
            <a:fillRect/>
          </a:stretch>
        </p:blipFill>
        <p:spPr>
          <a:xfrm>
            <a:off x="5029200" y="246484"/>
            <a:ext cx="5092995" cy="6317372"/>
          </a:xfrm>
          <a:prstGeom prst="rect">
            <a:avLst/>
          </a:prstGeom>
        </p:spPr>
      </p:pic>
      <p:sp>
        <p:nvSpPr>
          <p:cNvPr id="3" name="TextBox 2"/>
          <p:cNvSpPr txBox="1"/>
          <p:nvPr/>
        </p:nvSpPr>
        <p:spPr>
          <a:xfrm>
            <a:off x="276447" y="533400"/>
            <a:ext cx="4752753" cy="2677656"/>
          </a:xfrm>
          <a:prstGeom prst="rect">
            <a:avLst/>
          </a:prstGeom>
          <a:noFill/>
        </p:spPr>
        <p:txBody>
          <a:bodyPr wrap="square" rtlCol="0">
            <a:spAutoFit/>
          </a:bodyPr>
          <a:lstStyle/>
          <a:p>
            <a:r>
              <a:rPr lang="en-US" sz="2400" dirty="0" smtClean="0">
                <a:latin typeface="Cambria" pitchFamily="18" charset="0"/>
              </a:rPr>
              <a:t>Independence was proposed by Richard Henry Lee of VA in June 1776. The </a:t>
            </a:r>
            <a:r>
              <a:rPr lang="en-US" sz="2400" dirty="0">
                <a:latin typeface="Cambria" pitchFamily="18" charset="0"/>
              </a:rPr>
              <a:t>Declaration of </a:t>
            </a:r>
            <a:r>
              <a:rPr lang="en-US" sz="2400" dirty="0" smtClean="0">
                <a:latin typeface="Cambria" pitchFamily="18" charset="0"/>
              </a:rPr>
              <a:t>Independence was written </a:t>
            </a:r>
            <a:r>
              <a:rPr lang="en-US" sz="2400" dirty="0">
                <a:latin typeface="Cambria" pitchFamily="18" charset="0"/>
              </a:rPr>
              <a:t>by Thomas Jefferson, and edited by John Adams and Benjamin Franklin.</a:t>
            </a:r>
          </a:p>
        </p:txBody>
      </p:sp>
      <p:pic>
        <p:nvPicPr>
          <p:cNvPr id="4" name="Picture 3" descr="thomas_jefferson.jpg"/>
          <p:cNvPicPr>
            <a:picLocks noChangeAspect="1"/>
          </p:cNvPicPr>
          <p:nvPr/>
        </p:nvPicPr>
        <p:blipFill>
          <a:blip r:embed="rId5" cstate="print"/>
          <a:stretch>
            <a:fillRect/>
          </a:stretch>
        </p:blipFill>
        <p:spPr>
          <a:xfrm>
            <a:off x="1054396" y="3211056"/>
            <a:ext cx="2814955" cy="3352800"/>
          </a:xfrm>
          <a:prstGeom prst="rect">
            <a:avLst/>
          </a:prstGeom>
        </p:spPr>
      </p:pic>
    </p:spTree>
    <p:extLst>
      <p:ext uri="{BB962C8B-B14F-4D97-AF65-F5344CB8AC3E}">
        <p14:creationId xmlns:p14="http://schemas.microsoft.com/office/powerpoint/2010/main" val="1258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upload.wikimedia.org/wikipedia/commons/f/f9/Declaration_of_Independence_%281819%29%2C_by_John_Trumbul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012" y="0"/>
            <a:ext cx="10721975" cy="7093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228600"/>
            <a:ext cx="9144000" cy="1384995"/>
          </a:xfrm>
          <a:prstGeom prst="rect">
            <a:avLst/>
          </a:prstGeom>
          <a:solidFill>
            <a:schemeClr val="bg1"/>
          </a:solidFill>
        </p:spPr>
        <p:txBody>
          <a:bodyPr wrap="square" rtlCol="0">
            <a:spAutoFit/>
          </a:bodyPr>
          <a:lstStyle/>
          <a:p>
            <a:pPr algn="ctr"/>
            <a:r>
              <a:rPr lang="en-US" sz="2800" dirty="0" smtClean="0">
                <a:latin typeface="Bodoni MT Black" pitchFamily="18" charset="0"/>
              </a:rPr>
              <a:t>Independence was declared July 2, 1776, and the Declaration of Independence adopted July 4. </a:t>
            </a:r>
          </a:p>
          <a:p>
            <a:pPr algn="ctr"/>
            <a:r>
              <a:rPr lang="en-US" sz="2800" dirty="0" smtClean="0">
                <a:latin typeface="Bodoni MT Black" pitchFamily="18" charset="0"/>
              </a:rPr>
              <a:t>It was signed between August 2, 1776 and 1780.</a:t>
            </a:r>
            <a:endParaRPr lang="en-US" sz="2800" dirty="0">
              <a:latin typeface="Bodoni MT Black" pitchFamily="18" charset="0"/>
            </a:endParaRPr>
          </a:p>
        </p:txBody>
      </p:sp>
    </p:spTree>
    <p:extLst>
      <p:ext uri="{BB962C8B-B14F-4D97-AF65-F5344CB8AC3E}">
        <p14:creationId xmlns:p14="http://schemas.microsoft.com/office/powerpoint/2010/main" val="279639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3581400"/>
            <a:ext cx="8382000" cy="2677656"/>
          </a:xfrm>
          <a:prstGeom prst="rect">
            <a:avLst/>
          </a:prstGeom>
          <a:noFill/>
        </p:spPr>
        <p:txBody>
          <a:bodyPr wrap="square" rtlCol="0">
            <a:spAutoFit/>
          </a:bodyPr>
          <a:lstStyle/>
          <a:p>
            <a:r>
              <a:rPr lang="en-US" sz="2400" dirty="0">
                <a:latin typeface="Cambria" pitchFamily="18" charset="0"/>
              </a:rPr>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p:txBody>
      </p:sp>
      <p:sp>
        <p:nvSpPr>
          <p:cNvPr id="5" name="Rectangle 4"/>
          <p:cNvSpPr/>
          <p:nvPr/>
        </p:nvSpPr>
        <p:spPr>
          <a:xfrm>
            <a:off x="1524000" y="2286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C00000"/>
                </a:solidFill>
                <a:effectLst>
                  <a:outerShdw blurRad="76200" dist="50800" dir="5400000" algn="tl" rotWithShape="0">
                    <a:srgbClr val="000000">
                      <a:alpha val="65000"/>
                    </a:srgbClr>
                  </a:outerShdw>
                </a:effectLst>
                <a:latin typeface="Blackadder ITC" pitchFamily="82" charset="0"/>
              </a:rPr>
              <a:t>The Declaration of Independence</a:t>
            </a:r>
          </a:p>
        </p:txBody>
      </p:sp>
      <p:pic>
        <p:nvPicPr>
          <p:cNvPr id="8" name="Picture 7" descr="declarationofindependence.jpg">
            <a:hlinkClick r:id="rId3"/>
          </p:cNvPr>
          <p:cNvPicPr>
            <a:picLocks noChangeAspect="1"/>
          </p:cNvPicPr>
          <p:nvPr/>
        </p:nvPicPr>
        <p:blipFill>
          <a:blip r:embed="rId4" cstate="print"/>
          <a:stretch>
            <a:fillRect/>
          </a:stretch>
        </p:blipFill>
        <p:spPr>
          <a:xfrm>
            <a:off x="4114800" y="1066801"/>
            <a:ext cx="3505200" cy="2325803"/>
          </a:xfrm>
          <a:prstGeom prst="rect">
            <a:avLst/>
          </a:prstGeom>
        </p:spPr>
      </p:pic>
    </p:spTree>
    <p:extLst>
      <p:ext uri="{BB962C8B-B14F-4D97-AF65-F5344CB8AC3E}">
        <p14:creationId xmlns:p14="http://schemas.microsoft.com/office/powerpoint/2010/main" val="523546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8763000" cy="1815882"/>
          </a:xfrm>
          <a:prstGeom prst="rect">
            <a:avLst/>
          </a:prstGeom>
          <a:noFill/>
        </p:spPr>
        <p:txBody>
          <a:bodyPr wrap="square" rtlCol="0">
            <a:spAutoFit/>
          </a:bodyPr>
          <a:lstStyle/>
          <a:p>
            <a:r>
              <a:rPr lang="en-US" sz="2800" dirty="0">
                <a:latin typeface="Cambria" pitchFamily="18" charset="0"/>
              </a:rPr>
              <a:t>We hold these truths to be self-evident, that all men are created equal, that they are endowed by their Creator with certain unalienable rights, that among these are life, liberty and the pursuit of happiness. </a:t>
            </a:r>
          </a:p>
        </p:txBody>
      </p:sp>
      <p:pic>
        <p:nvPicPr>
          <p:cNvPr id="3" name="Picture 2" descr="liberty-bell-stamp.bmp"/>
          <p:cNvPicPr>
            <a:picLocks noChangeAspect="1"/>
          </p:cNvPicPr>
          <p:nvPr/>
        </p:nvPicPr>
        <p:blipFill>
          <a:blip r:embed="rId3" cstate="print"/>
          <a:stretch>
            <a:fillRect/>
          </a:stretch>
        </p:blipFill>
        <p:spPr>
          <a:xfrm>
            <a:off x="4038600" y="2438400"/>
            <a:ext cx="3733800" cy="4119626"/>
          </a:xfrm>
          <a:prstGeom prst="rect">
            <a:avLst/>
          </a:prstGeom>
        </p:spPr>
      </p:pic>
    </p:spTree>
    <p:extLst>
      <p:ext uri="{BB962C8B-B14F-4D97-AF65-F5344CB8AC3E}">
        <p14:creationId xmlns:p14="http://schemas.microsoft.com/office/powerpoint/2010/main" val="959442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3581400"/>
            <a:ext cx="8763000" cy="2677656"/>
          </a:xfrm>
          <a:prstGeom prst="rect">
            <a:avLst/>
          </a:prstGeom>
        </p:spPr>
        <p:txBody>
          <a:bodyPr wrap="square">
            <a:spAutoFit/>
          </a:bodyPr>
          <a:lstStyle/>
          <a:p>
            <a:r>
              <a:rPr lang="en-US" sz="2400" dirty="0">
                <a:latin typeface="Cambria" pitchFamily="18" charset="0"/>
              </a:rPr>
              <a:t>That to secure these rights, governments are instituted among men, deriving their just powers from the consent of the governed. That whenever any form of government becomes destructive to these ends, it is the right of the people to alter or to abolish it, and to institute new government, laying its foundation on such principles and organizing its powers in such form, as to them shall seem most likely to effect their safety and happiness. </a:t>
            </a:r>
          </a:p>
        </p:txBody>
      </p:sp>
      <p:pic>
        <p:nvPicPr>
          <p:cNvPr id="4" name="Picture 3" descr="capitol-building-picture.jpg"/>
          <p:cNvPicPr>
            <a:picLocks noChangeAspect="1"/>
          </p:cNvPicPr>
          <p:nvPr/>
        </p:nvPicPr>
        <p:blipFill>
          <a:blip r:embed="rId3" cstate="print"/>
          <a:stretch>
            <a:fillRect/>
          </a:stretch>
        </p:blipFill>
        <p:spPr>
          <a:xfrm>
            <a:off x="2362200" y="228600"/>
            <a:ext cx="7429500" cy="3295650"/>
          </a:xfrm>
          <a:prstGeom prst="rect">
            <a:avLst/>
          </a:prstGeom>
        </p:spPr>
      </p:pic>
    </p:spTree>
    <p:extLst>
      <p:ext uri="{BB962C8B-B14F-4D97-AF65-F5344CB8AC3E}">
        <p14:creationId xmlns:p14="http://schemas.microsoft.com/office/powerpoint/2010/main" val="1164649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3724135.jpg"/>
          <p:cNvPicPr>
            <a:picLocks noChangeAspect="1"/>
          </p:cNvPicPr>
          <p:nvPr/>
        </p:nvPicPr>
        <p:blipFill>
          <a:blip r:embed="rId3" cstate="print"/>
          <a:stretch>
            <a:fillRect/>
          </a:stretch>
        </p:blipFill>
        <p:spPr>
          <a:xfrm>
            <a:off x="0" y="-609600"/>
            <a:ext cx="4943871" cy="7467600"/>
          </a:xfrm>
          <a:prstGeom prst="rect">
            <a:avLst/>
          </a:prstGeom>
        </p:spPr>
      </p:pic>
      <p:sp>
        <p:nvSpPr>
          <p:cNvPr id="3" name="Rectangle 2"/>
          <p:cNvSpPr/>
          <p:nvPr/>
        </p:nvSpPr>
        <p:spPr>
          <a:xfrm>
            <a:off x="5029200" y="0"/>
            <a:ext cx="2057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ul revere.gif">
            <a:hlinkClick r:id="rId4"/>
          </p:cNvPr>
          <p:cNvPicPr>
            <a:picLocks noChangeAspect="1"/>
          </p:cNvPicPr>
          <p:nvPr/>
        </p:nvPicPr>
        <p:blipFill>
          <a:blip r:embed="rId5" cstate="print"/>
          <a:stretch>
            <a:fillRect/>
          </a:stretch>
        </p:blipFill>
        <p:spPr>
          <a:xfrm>
            <a:off x="5489944" y="1163638"/>
            <a:ext cx="3869587" cy="4530723"/>
          </a:xfrm>
          <a:prstGeom prst="rect">
            <a:avLst/>
          </a:prstGeom>
        </p:spPr>
      </p:pic>
    </p:spTree>
    <p:extLst>
      <p:ext uri="{BB962C8B-B14F-4D97-AF65-F5344CB8AC3E}">
        <p14:creationId xmlns:p14="http://schemas.microsoft.com/office/powerpoint/2010/main" val="2463440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0" y="1"/>
            <a:ext cx="5181600" cy="6370975"/>
          </a:xfrm>
          <a:prstGeom prst="rect">
            <a:avLst/>
          </a:prstGeom>
        </p:spPr>
        <p:txBody>
          <a:bodyPr wrap="square">
            <a:spAutoFit/>
          </a:bodyPr>
          <a:lstStyle/>
          <a:p>
            <a:r>
              <a:rPr lang="en-US" sz="2400" dirty="0">
                <a:latin typeface="Cambria" pitchFamily="18" charset="0"/>
              </a:rPr>
              <a:t>Prudence, indeed, will dictate that governments long established should not be changed for light and transient causes; and accordingly all experience hath shown that mankind are more disposed to suffer, while evils are sufferable, than to right themselves by abolishing the forms to which they are accustomed. </a:t>
            </a:r>
          </a:p>
          <a:p>
            <a:r>
              <a:rPr lang="en-US" sz="2400" dirty="0">
                <a:latin typeface="Cambria" pitchFamily="18" charset="0"/>
              </a:rPr>
              <a:t>But when a long train of abuses and usurpations, pursuing invariably the same object evinces a design to reduce them under absolute despotism, it is their right, it is their duty, to throw off such government, and to provide new guards for their future security.</a:t>
            </a:r>
          </a:p>
        </p:txBody>
      </p:sp>
      <p:pic>
        <p:nvPicPr>
          <p:cNvPr id="5" name="Picture 4" descr="content_berlin_wall.jpg"/>
          <p:cNvPicPr>
            <a:picLocks noChangeAspect="1"/>
          </p:cNvPicPr>
          <p:nvPr/>
        </p:nvPicPr>
        <p:blipFill>
          <a:blip r:embed="rId3" cstate="print"/>
          <a:stretch>
            <a:fillRect/>
          </a:stretch>
        </p:blipFill>
        <p:spPr>
          <a:xfrm>
            <a:off x="1752600" y="457200"/>
            <a:ext cx="3657600" cy="2770632"/>
          </a:xfrm>
          <a:prstGeom prst="rect">
            <a:avLst/>
          </a:prstGeom>
        </p:spPr>
      </p:pic>
      <p:pic>
        <p:nvPicPr>
          <p:cNvPr id="6" name="Picture 5" descr="Jan11_TunisiaProtest_452.jpg"/>
          <p:cNvPicPr>
            <a:picLocks noChangeAspect="1"/>
          </p:cNvPicPr>
          <p:nvPr/>
        </p:nvPicPr>
        <p:blipFill>
          <a:blip r:embed="rId4" cstate="print"/>
          <a:stretch>
            <a:fillRect/>
          </a:stretch>
        </p:blipFill>
        <p:spPr>
          <a:xfrm>
            <a:off x="1752600" y="3733800"/>
            <a:ext cx="3731260" cy="2476500"/>
          </a:xfrm>
          <a:prstGeom prst="rect">
            <a:avLst/>
          </a:prstGeom>
        </p:spPr>
      </p:pic>
    </p:spTree>
    <p:extLst>
      <p:ext uri="{BB962C8B-B14F-4D97-AF65-F5344CB8AC3E}">
        <p14:creationId xmlns:p14="http://schemas.microsoft.com/office/powerpoint/2010/main" val="159838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5EZD00Z.jpg"/>
          <p:cNvPicPr>
            <a:picLocks noChangeAspect="1"/>
          </p:cNvPicPr>
          <p:nvPr/>
        </p:nvPicPr>
        <p:blipFill>
          <a:blip r:embed="rId3" cstate="print"/>
          <a:stretch>
            <a:fillRect/>
          </a:stretch>
        </p:blipFill>
        <p:spPr>
          <a:xfrm>
            <a:off x="1524001" y="1295400"/>
            <a:ext cx="3720253" cy="4953000"/>
          </a:xfrm>
          <a:prstGeom prst="rect">
            <a:avLst/>
          </a:prstGeom>
        </p:spPr>
      </p:pic>
      <p:sp>
        <p:nvSpPr>
          <p:cNvPr id="2" name="TextBox 1"/>
          <p:cNvSpPr txBox="1"/>
          <p:nvPr/>
        </p:nvSpPr>
        <p:spPr>
          <a:xfrm>
            <a:off x="5105400" y="152400"/>
            <a:ext cx="5334000" cy="5693866"/>
          </a:xfrm>
          <a:prstGeom prst="rect">
            <a:avLst/>
          </a:prstGeom>
          <a:noFill/>
        </p:spPr>
        <p:txBody>
          <a:bodyPr wrap="square" rtlCol="0">
            <a:spAutoFit/>
          </a:bodyPr>
          <a:lstStyle/>
          <a:p>
            <a:r>
              <a:rPr lang="en-US" sz="2800" dirty="0">
                <a:latin typeface="Cambria" pitchFamily="18" charset="0"/>
              </a:rPr>
              <a:t>Such has been the patient sufferance of these colonies; and such is now the necessity which constrains them to alter their former systems of government. The history of the present King of Great Britain is a history of repeated injuries and usurpations, all having in direct object the establishment of an absolute tyranny over these states. To prove this, let facts be submitted to a candid world:</a:t>
            </a:r>
          </a:p>
        </p:txBody>
      </p:sp>
    </p:spTree>
    <p:extLst>
      <p:ext uri="{BB962C8B-B14F-4D97-AF65-F5344CB8AC3E}">
        <p14:creationId xmlns:p14="http://schemas.microsoft.com/office/powerpoint/2010/main" val="1625930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media.fastclick.net/w/get.media?sid=7651&amp;m=6&amp;tp=8&amp;d=s&amp;c=1">
            <a:hlinkClick r:id="rId3"/>
          </p:cNvPr>
          <p:cNvSpPr>
            <a:spLocks noChangeAspect="1" noChangeArrowheads="1"/>
          </p:cNvSpPr>
          <p:nvPr/>
        </p:nvSpPr>
        <p:spPr bwMode="auto">
          <a:xfrm>
            <a:off x="12398375" y="-457200"/>
            <a:ext cx="285750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524000" y="1"/>
            <a:ext cx="9144000" cy="6001643"/>
          </a:xfrm>
          <a:prstGeom prst="rect">
            <a:avLst/>
          </a:prstGeom>
          <a:noFill/>
        </p:spPr>
        <p:txBody>
          <a:bodyPr wrap="square" rtlCol="0">
            <a:spAutoFit/>
          </a:bodyPr>
          <a:lstStyle/>
          <a:p>
            <a:r>
              <a:rPr lang="en-US" sz="2400" dirty="0">
                <a:latin typeface="Cambria" pitchFamily="18" charset="0"/>
              </a:rPr>
              <a:t>He has refused his assent to laws, the most wholesome and necessary for the public good.</a:t>
            </a:r>
          </a:p>
          <a:p>
            <a:r>
              <a:rPr lang="en-US" sz="2400" dirty="0">
                <a:latin typeface="Cambria" pitchFamily="18" charset="0"/>
              </a:rPr>
              <a:t> </a:t>
            </a:r>
          </a:p>
          <a:p>
            <a:r>
              <a:rPr lang="en-US" sz="2400" dirty="0">
                <a:latin typeface="Cambria" pitchFamily="18" charset="0"/>
              </a:rPr>
              <a:t>He has forbidden his governors to pass laws of immediate and pressing importance, unless suspended in </a:t>
            </a:r>
          </a:p>
          <a:p>
            <a:r>
              <a:rPr lang="en-US" sz="2400" dirty="0">
                <a:latin typeface="Cambria" pitchFamily="18" charset="0"/>
              </a:rPr>
              <a:t>their operation till his assent should be </a:t>
            </a:r>
          </a:p>
          <a:p>
            <a:r>
              <a:rPr lang="en-US" sz="2400" dirty="0">
                <a:latin typeface="Cambria" pitchFamily="18" charset="0"/>
              </a:rPr>
              <a:t>obtained; and when so suspended, he has </a:t>
            </a:r>
          </a:p>
          <a:p>
            <a:r>
              <a:rPr lang="en-US" sz="2400" dirty="0">
                <a:latin typeface="Cambria" pitchFamily="18" charset="0"/>
              </a:rPr>
              <a:t>utterly neglected to attend to them. </a:t>
            </a:r>
          </a:p>
          <a:p>
            <a:endParaRPr lang="en-US" sz="2400" dirty="0">
              <a:latin typeface="Cambria" pitchFamily="18" charset="0"/>
            </a:endParaRPr>
          </a:p>
          <a:p>
            <a:r>
              <a:rPr lang="en-US" sz="2400" dirty="0">
                <a:latin typeface="Cambria" pitchFamily="18" charset="0"/>
              </a:rPr>
              <a:t>He has refused to pass other laws for </a:t>
            </a:r>
          </a:p>
          <a:p>
            <a:r>
              <a:rPr lang="en-US" sz="2400" dirty="0">
                <a:latin typeface="Cambria" pitchFamily="18" charset="0"/>
              </a:rPr>
              <a:t>the accommodation of large districts </a:t>
            </a:r>
          </a:p>
          <a:p>
            <a:r>
              <a:rPr lang="en-US" sz="2400" dirty="0">
                <a:latin typeface="Cambria" pitchFamily="18" charset="0"/>
              </a:rPr>
              <a:t>of people, unless those people would </a:t>
            </a:r>
          </a:p>
          <a:p>
            <a:r>
              <a:rPr lang="en-US" sz="2400" dirty="0">
                <a:latin typeface="Cambria" pitchFamily="18" charset="0"/>
              </a:rPr>
              <a:t>relinquish the right of representation </a:t>
            </a:r>
          </a:p>
          <a:p>
            <a:r>
              <a:rPr lang="en-US" sz="2400" dirty="0">
                <a:latin typeface="Cambria" pitchFamily="18" charset="0"/>
              </a:rPr>
              <a:t>in the legislature, a right inestimable </a:t>
            </a:r>
          </a:p>
          <a:p>
            <a:r>
              <a:rPr lang="en-US" sz="2400" dirty="0">
                <a:latin typeface="Cambria" pitchFamily="18" charset="0"/>
              </a:rPr>
              <a:t>to them and formidable to tyrants only. </a:t>
            </a:r>
          </a:p>
          <a:p>
            <a:endParaRPr lang="en-US" sz="2400" dirty="0">
              <a:latin typeface="Cambria" pitchFamily="18" charset="0"/>
            </a:endParaRPr>
          </a:p>
        </p:txBody>
      </p:sp>
      <p:pic>
        <p:nvPicPr>
          <p:cNvPr id="5" name="Picture 4" descr="George_III_Robes_Best.jpg"/>
          <p:cNvPicPr>
            <a:picLocks noChangeAspect="1"/>
          </p:cNvPicPr>
          <p:nvPr/>
        </p:nvPicPr>
        <p:blipFill>
          <a:blip r:embed="rId4" cstate="print"/>
          <a:stretch>
            <a:fillRect/>
          </a:stretch>
        </p:blipFill>
        <p:spPr>
          <a:xfrm>
            <a:off x="7162800" y="1828800"/>
            <a:ext cx="3257550" cy="4891216"/>
          </a:xfrm>
          <a:prstGeom prst="rect">
            <a:avLst/>
          </a:prstGeom>
        </p:spPr>
      </p:pic>
    </p:spTree>
    <p:extLst>
      <p:ext uri="{BB962C8B-B14F-4D97-AF65-F5344CB8AC3E}">
        <p14:creationId xmlns:p14="http://schemas.microsoft.com/office/powerpoint/2010/main" val="1339811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1"/>
            <a:ext cx="8915400" cy="6001643"/>
          </a:xfrm>
          <a:prstGeom prst="rect">
            <a:avLst/>
          </a:prstGeom>
          <a:noFill/>
        </p:spPr>
        <p:txBody>
          <a:bodyPr wrap="square" rtlCol="0">
            <a:spAutoFit/>
          </a:bodyPr>
          <a:lstStyle/>
          <a:p>
            <a:r>
              <a:rPr lang="en-US" sz="2400" dirty="0">
                <a:latin typeface="Cambria" pitchFamily="18" charset="0"/>
              </a:rPr>
              <a:t>He has called together legislative bodies at places unusual, uncomfortable, and distant from the depository of their public records, for the sole purpose of fatiguing them into compliance with his measures. </a:t>
            </a:r>
          </a:p>
          <a:p>
            <a:endParaRPr lang="en-US" sz="2400" dirty="0">
              <a:latin typeface="Cambria" pitchFamily="18" charset="0"/>
            </a:endParaRPr>
          </a:p>
          <a:p>
            <a:r>
              <a:rPr lang="en-US" sz="2400" dirty="0">
                <a:latin typeface="Cambria" pitchFamily="18" charset="0"/>
              </a:rPr>
              <a:t>He has dissolved representative houses repeatedly, for opposing</a:t>
            </a:r>
          </a:p>
          <a:p>
            <a:r>
              <a:rPr lang="en-US" sz="2400" dirty="0">
                <a:latin typeface="Cambria" pitchFamily="18" charset="0"/>
              </a:rPr>
              <a:t>			 with manly firmness his invasions on the</a:t>
            </a:r>
          </a:p>
          <a:p>
            <a:r>
              <a:rPr lang="en-US" sz="2400" dirty="0">
                <a:latin typeface="Cambria" pitchFamily="18" charset="0"/>
              </a:rPr>
              <a:t>			 rights of the people. </a:t>
            </a:r>
          </a:p>
          <a:p>
            <a:endParaRPr lang="en-US" sz="2400" dirty="0">
              <a:latin typeface="Cambria" pitchFamily="18" charset="0"/>
            </a:endParaRPr>
          </a:p>
          <a:p>
            <a:r>
              <a:rPr lang="en-US" sz="2400" dirty="0">
                <a:latin typeface="Cambria" pitchFamily="18" charset="0"/>
              </a:rPr>
              <a:t>			He has refused for a long time, after such</a:t>
            </a:r>
          </a:p>
          <a:p>
            <a:r>
              <a:rPr lang="en-US" sz="2400" dirty="0">
                <a:latin typeface="Cambria" pitchFamily="18" charset="0"/>
              </a:rPr>
              <a:t>			dissolutions, to cause others to be elected; 			whereby the legislative powers, incapable of</a:t>
            </a:r>
          </a:p>
          <a:p>
            <a:r>
              <a:rPr lang="en-US" sz="2400" dirty="0">
                <a:latin typeface="Cambria" pitchFamily="18" charset="0"/>
              </a:rPr>
              <a:t>			annihilation, have returned to the people at</a:t>
            </a:r>
          </a:p>
          <a:p>
            <a:r>
              <a:rPr lang="en-US" sz="2400" dirty="0">
                <a:latin typeface="Cambria" pitchFamily="18" charset="0"/>
              </a:rPr>
              <a:t>			large for their exercise; the state remaining in 	the meantime exposed to all the dangers of invasion from			without, and convulsions within. </a:t>
            </a:r>
          </a:p>
        </p:txBody>
      </p:sp>
      <p:pic>
        <p:nvPicPr>
          <p:cNvPr id="5" name="Picture 4" descr="100_0498.jpg"/>
          <p:cNvPicPr>
            <a:picLocks noChangeAspect="1"/>
          </p:cNvPicPr>
          <p:nvPr/>
        </p:nvPicPr>
        <p:blipFill>
          <a:blip r:embed="rId3" cstate="print"/>
          <a:stretch>
            <a:fillRect/>
          </a:stretch>
        </p:blipFill>
        <p:spPr>
          <a:xfrm>
            <a:off x="1524001" y="2590800"/>
            <a:ext cx="2714625" cy="4076700"/>
          </a:xfrm>
          <a:prstGeom prst="rect">
            <a:avLst/>
          </a:prstGeom>
        </p:spPr>
      </p:pic>
    </p:spTree>
    <p:extLst>
      <p:ext uri="{BB962C8B-B14F-4D97-AF65-F5344CB8AC3E}">
        <p14:creationId xmlns:p14="http://schemas.microsoft.com/office/powerpoint/2010/main" val="4219283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0" y="1"/>
            <a:ext cx="5181600" cy="6001643"/>
          </a:xfrm>
          <a:prstGeom prst="rect">
            <a:avLst/>
          </a:prstGeom>
        </p:spPr>
        <p:txBody>
          <a:bodyPr wrap="square">
            <a:spAutoFit/>
          </a:bodyPr>
          <a:lstStyle/>
          <a:p>
            <a:r>
              <a:rPr lang="en-US" sz="2400" dirty="0">
                <a:latin typeface="Cambria" pitchFamily="18" charset="0"/>
              </a:rPr>
              <a:t>He has endeavored to prevent the population of these states; for that purpose obstructing the laws for naturalization of foreigners; refusing to pass others to encourage their migration hither, and raising the conditions of new appropriations of lands.</a:t>
            </a:r>
          </a:p>
          <a:p>
            <a:r>
              <a:rPr lang="en-US" sz="2400" dirty="0">
                <a:latin typeface="Cambria" pitchFamily="18" charset="0"/>
              </a:rPr>
              <a:t> </a:t>
            </a:r>
          </a:p>
          <a:p>
            <a:r>
              <a:rPr lang="en-US" sz="2400" dirty="0">
                <a:latin typeface="Cambria" pitchFamily="18" charset="0"/>
              </a:rPr>
              <a:t>He has obstructed the administration of justice, by refusing his assent to laws for establishing judiciary powers. </a:t>
            </a:r>
          </a:p>
          <a:p>
            <a:r>
              <a:rPr lang="en-US" sz="2400" dirty="0">
                <a:latin typeface="Cambria" pitchFamily="18" charset="0"/>
              </a:rPr>
              <a:t>He has made judges dependent on his will alone, for the tenure of their offices, and the amount and payment of their salaries. </a:t>
            </a:r>
          </a:p>
        </p:txBody>
      </p:sp>
      <p:pic>
        <p:nvPicPr>
          <p:cNvPr id="7" name="Picture 6" descr="ship.gif"/>
          <p:cNvPicPr>
            <a:picLocks noChangeAspect="1"/>
          </p:cNvPicPr>
          <p:nvPr/>
        </p:nvPicPr>
        <p:blipFill>
          <a:blip r:embed="rId3" cstate="print"/>
          <a:stretch>
            <a:fillRect/>
          </a:stretch>
        </p:blipFill>
        <p:spPr>
          <a:xfrm flipH="1">
            <a:off x="2209800" y="228600"/>
            <a:ext cx="2590800" cy="3369680"/>
          </a:xfrm>
          <a:prstGeom prst="rect">
            <a:avLst/>
          </a:prstGeom>
        </p:spPr>
      </p:pic>
      <p:pic>
        <p:nvPicPr>
          <p:cNvPr id="8" name="Picture 7" descr="British-Judge-Wig2-199x300.jpg"/>
          <p:cNvPicPr>
            <a:picLocks noChangeAspect="1"/>
          </p:cNvPicPr>
          <p:nvPr/>
        </p:nvPicPr>
        <p:blipFill>
          <a:blip r:embed="rId4" cstate="print"/>
          <a:stretch>
            <a:fillRect/>
          </a:stretch>
        </p:blipFill>
        <p:spPr>
          <a:xfrm>
            <a:off x="2590801" y="3733800"/>
            <a:ext cx="1895475" cy="2857500"/>
          </a:xfrm>
          <a:prstGeom prst="rect">
            <a:avLst/>
          </a:prstGeom>
        </p:spPr>
      </p:pic>
    </p:spTree>
    <p:extLst>
      <p:ext uri="{BB962C8B-B14F-4D97-AF65-F5344CB8AC3E}">
        <p14:creationId xmlns:p14="http://schemas.microsoft.com/office/powerpoint/2010/main" val="3636339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oodyback.jpg"/>
          <p:cNvPicPr>
            <a:picLocks noChangeAspect="1"/>
          </p:cNvPicPr>
          <p:nvPr/>
        </p:nvPicPr>
        <p:blipFill>
          <a:blip r:embed="rId3" cstate="print"/>
          <a:stretch>
            <a:fillRect/>
          </a:stretch>
        </p:blipFill>
        <p:spPr>
          <a:xfrm flipH="1">
            <a:off x="5257800" y="-492221"/>
            <a:ext cx="5410200" cy="7350221"/>
          </a:xfrm>
          <a:prstGeom prst="rect">
            <a:avLst/>
          </a:prstGeom>
        </p:spPr>
      </p:pic>
      <p:sp>
        <p:nvSpPr>
          <p:cNvPr id="3" name="Rectangle 2"/>
          <p:cNvSpPr/>
          <p:nvPr/>
        </p:nvSpPr>
        <p:spPr>
          <a:xfrm>
            <a:off x="1752600" y="685801"/>
            <a:ext cx="5181600" cy="5109091"/>
          </a:xfrm>
          <a:prstGeom prst="rect">
            <a:avLst/>
          </a:prstGeom>
        </p:spPr>
        <p:txBody>
          <a:bodyPr wrap="square">
            <a:spAutoFit/>
          </a:bodyPr>
          <a:lstStyle/>
          <a:p>
            <a:r>
              <a:rPr lang="en-US" sz="2400" dirty="0">
                <a:latin typeface="Cambria" pitchFamily="18" charset="0"/>
              </a:rPr>
              <a:t>He has erected a multitude of new offices, and sent hither swarms of officers to harass our </a:t>
            </a:r>
          </a:p>
          <a:p>
            <a:r>
              <a:rPr lang="en-US" sz="2400" dirty="0">
                <a:latin typeface="Cambria" pitchFamily="18" charset="0"/>
              </a:rPr>
              <a:t>people, and eat out their</a:t>
            </a:r>
          </a:p>
          <a:p>
            <a:r>
              <a:rPr lang="en-US" sz="2400" dirty="0">
                <a:latin typeface="Cambria" pitchFamily="18" charset="0"/>
              </a:rPr>
              <a:t> substance. </a:t>
            </a:r>
          </a:p>
          <a:p>
            <a:endParaRPr lang="en-US" sz="2400" dirty="0">
              <a:latin typeface="Cambria" pitchFamily="18" charset="0"/>
            </a:endParaRPr>
          </a:p>
          <a:p>
            <a:r>
              <a:rPr lang="en-US" sz="2400" dirty="0">
                <a:latin typeface="Cambria" pitchFamily="18" charset="0"/>
              </a:rPr>
              <a:t>He has kept among us, in times of peace, standing armies without the consent of our legislature.</a:t>
            </a:r>
          </a:p>
          <a:p>
            <a:r>
              <a:rPr lang="en-US" sz="2400" dirty="0">
                <a:latin typeface="Cambria" pitchFamily="18" charset="0"/>
              </a:rPr>
              <a:t> </a:t>
            </a:r>
          </a:p>
          <a:p>
            <a:r>
              <a:rPr lang="en-US" sz="2400" dirty="0">
                <a:latin typeface="Cambria" pitchFamily="18" charset="0"/>
              </a:rPr>
              <a:t>He has affected to render the military independent of and superior to civil power</a:t>
            </a:r>
            <a:r>
              <a:rPr lang="en-US" sz="2800" dirty="0">
                <a:latin typeface="Caslon Antique" pitchFamily="18" charset="0"/>
              </a:rPr>
              <a:t>. </a:t>
            </a:r>
          </a:p>
          <a:p>
            <a:r>
              <a:rPr lang="en-US" sz="1000" dirty="0">
                <a:latin typeface="Caslon Antique" pitchFamily="18" charset="0"/>
              </a:rPr>
              <a:t> </a:t>
            </a:r>
            <a:endParaRPr lang="en-US" sz="2800" dirty="0">
              <a:latin typeface="Caslon Antique" pitchFamily="18" charset="0"/>
            </a:endParaRPr>
          </a:p>
        </p:txBody>
      </p:sp>
    </p:spTree>
    <p:extLst>
      <p:ext uri="{BB962C8B-B14F-4D97-AF65-F5344CB8AC3E}">
        <p14:creationId xmlns:p14="http://schemas.microsoft.com/office/powerpoint/2010/main" val="3413342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5257800" cy="6370975"/>
          </a:xfrm>
          <a:prstGeom prst="rect">
            <a:avLst/>
          </a:prstGeom>
        </p:spPr>
        <p:txBody>
          <a:bodyPr wrap="square">
            <a:spAutoFit/>
          </a:bodyPr>
          <a:lstStyle/>
          <a:p>
            <a:r>
              <a:rPr lang="en-US" sz="2400" dirty="0">
                <a:latin typeface="Cambria" pitchFamily="18" charset="0"/>
              </a:rPr>
              <a:t>He has combined with others to subject us to a jurisdiction foreign to our constitution, and unacknowledged by our laws; giving his assent to their acts of pretended legislation: </a:t>
            </a:r>
          </a:p>
          <a:p>
            <a:endParaRPr lang="en-US" sz="2400" dirty="0">
              <a:latin typeface="Cambria" pitchFamily="18" charset="0"/>
            </a:endParaRPr>
          </a:p>
          <a:p>
            <a:r>
              <a:rPr lang="en-US" sz="2400" dirty="0">
                <a:latin typeface="Cambria" pitchFamily="18" charset="0"/>
              </a:rPr>
              <a:t>For quartering large bodies of armed troops among us: </a:t>
            </a:r>
          </a:p>
          <a:p>
            <a:endParaRPr lang="en-US" sz="2400" dirty="0">
              <a:latin typeface="Cambria" pitchFamily="18" charset="0"/>
            </a:endParaRPr>
          </a:p>
          <a:p>
            <a:r>
              <a:rPr lang="en-US" sz="2400" dirty="0">
                <a:latin typeface="Cambria" pitchFamily="18" charset="0"/>
              </a:rPr>
              <a:t>For protecting them, by mock trial, from punishment for any murders which they should commit on the inhabitants of these states: </a:t>
            </a:r>
          </a:p>
          <a:p>
            <a:endParaRPr lang="en-US" sz="2400" dirty="0">
              <a:latin typeface="Cambria" pitchFamily="18" charset="0"/>
            </a:endParaRPr>
          </a:p>
          <a:p>
            <a:r>
              <a:rPr lang="en-US" sz="2400" dirty="0">
                <a:latin typeface="Cambria" pitchFamily="18" charset="0"/>
              </a:rPr>
              <a:t>For cutting off our trade with all parts of the world: </a:t>
            </a:r>
          </a:p>
          <a:p>
            <a:endParaRPr lang="en-US" sz="2400" dirty="0">
              <a:latin typeface="Cambria" pitchFamily="18" charset="0"/>
            </a:endParaRPr>
          </a:p>
        </p:txBody>
      </p:sp>
      <p:pic>
        <p:nvPicPr>
          <p:cNvPr id="4" name="Picture 3" descr="Boston-Massacre-redcoats_l.jpg"/>
          <p:cNvPicPr>
            <a:picLocks noChangeAspect="1"/>
          </p:cNvPicPr>
          <p:nvPr/>
        </p:nvPicPr>
        <p:blipFill>
          <a:blip r:embed="rId3" cstate="print"/>
          <a:stretch>
            <a:fillRect/>
          </a:stretch>
        </p:blipFill>
        <p:spPr>
          <a:xfrm>
            <a:off x="6705600" y="152400"/>
            <a:ext cx="3810000" cy="2857500"/>
          </a:xfrm>
          <a:prstGeom prst="rect">
            <a:avLst/>
          </a:prstGeom>
        </p:spPr>
      </p:pic>
      <p:pic>
        <p:nvPicPr>
          <p:cNvPr id="5" name="Picture 4" descr="new_pic1_med.jpg"/>
          <p:cNvPicPr>
            <a:picLocks noChangeAspect="1"/>
          </p:cNvPicPr>
          <p:nvPr/>
        </p:nvPicPr>
        <p:blipFill>
          <a:blip r:embed="rId4" cstate="print"/>
          <a:stretch>
            <a:fillRect/>
          </a:stretch>
        </p:blipFill>
        <p:spPr>
          <a:xfrm flipH="1">
            <a:off x="7239000" y="3124200"/>
            <a:ext cx="2904662" cy="3276600"/>
          </a:xfrm>
          <a:prstGeom prst="rect">
            <a:avLst/>
          </a:prstGeom>
        </p:spPr>
      </p:pic>
    </p:spTree>
    <p:extLst>
      <p:ext uri="{BB962C8B-B14F-4D97-AF65-F5344CB8AC3E}">
        <p14:creationId xmlns:p14="http://schemas.microsoft.com/office/powerpoint/2010/main" val="3996927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5257800" cy="6740307"/>
          </a:xfrm>
          <a:prstGeom prst="rect">
            <a:avLst/>
          </a:prstGeom>
        </p:spPr>
        <p:txBody>
          <a:bodyPr wrap="square">
            <a:spAutoFit/>
          </a:bodyPr>
          <a:lstStyle/>
          <a:p>
            <a:r>
              <a:rPr lang="en-US" sz="2400" dirty="0">
                <a:latin typeface="Cambria" pitchFamily="18" charset="0"/>
              </a:rPr>
              <a:t>For imposing taxes on us without our consent: </a:t>
            </a:r>
          </a:p>
          <a:p>
            <a:endParaRPr lang="en-US" sz="2400" dirty="0">
              <a:latin typeface="Cambria" pitchFamily="18" charset="0"/>
            </a:endParaRPr>
          </a:p>
          <a:p>
            <a:r>
              <a:rPr lang="en-US" sz="2400" dirty="0">
                <a:latin typeface="Cambria" pitchFamily="18" charset="0"/>
              </a:rPr>
              <a:t>For depriving us in many cases, of the benefits of trial by jury: </a:t>
            </a:r>
          </a:p>
          <a:p>
            <a:endParaRPr lang="en-US" sz="2400" dirty="0">
              <a:latin typeface="Cambria" pitchFamily="18" charset="0"/>
            </a:endParaRPr>
          </a:p>
          <a:p>
            <a:r>
              <a:rPr lang="en-US" sz="2400" dirty="0">
                <a:latin typeface="Cambria" pitchFamily="18" charset="0"/>
              </a:rPr>
              <a:t>For transporting us beyond seas to be tried for pretended offenses:</a:t>
            </a:r>
          </a:p>
          <a:p>
            <a:r>
              <a:rPr lang="en-US" sz="2400" dirty="0">
                <a:latin typeface="Cambria" pitchFamily="18" charset="0"/>
              </a:rPr>
              <a:t> </a:t>
            </a:r>
          </a:p>
          <a:p>
            <a:r>
              <a:rPr lang="en-US" sz="2400" dirty="0">
                <a:latin typeface="Cambria" pitchFamily="18" charset="0"/>
              </a:rPr>
              <a:t>For abolishing the free system of English laws in a neighboring province, establishing therein an arbitrary government, and enlarging its boundaries so as to render it at once an example and fit instrument for introducing the same absolute rule in these colonies: </a:t>
            </a:r>
          </a:p>
          <a:p>
            <a:endParaRPr lang="en-US" sz="2400" dirty="0">
              <a:latin typeface="Cambria" pitchFamily="18" charset="0"/>
            </a:endParaRPr>
          </a:p>
        </p:txBody>
      </p:sp>
      <p:pic>
        <p:nvPicPr>
          <p:cNvPr id="6" name="Picture 5" descr="7-wonders---Quebec-City-744675.jpg"/>
          <p:cNvPicPr>
            <a:picLocks noChangeAspect="1"/>
          </p:cNvPicPr>
          <p:nvPr/>
        </p:nvPicPr>
        <p:blipFill>
          <a:blip r:embed="rId3" cstate="print"/>
          <a:stretch>
            <a:fillRect/>
          </a:stretch>
        </p:blipFill>
        <p:spPr>
          <a:xfrm>
            <a:off x="6934200" y="1981200"/>
            <a:ext cx="3429000" cy="4572000"/>
          </a:xfrm>
          <a:prstGeom prst="rect">
            <a:avLst/>
          </a:prstGeom>
        </p:spPr>
      </p:pic>
      <p:pic>
        <p:nvPicPr>
          <p:cNvPr id="7" name="Picture 6" descr="No Stamp Act Teapot.jpg"/>
          <p:cNvPicPr>
            <a:picLocks noChangeAspect="1"/>
          </p:cNvPicPr>
          <p:nvPr/>
        </p:nvPicPr>
        <p:blipFill>
          <a:blip r:embed="rId4" cstate="print"/>
          <a:stretch>
            <a:fillRect/>
          </a:stretch>
        </p:blipFill>
        <p:spPr>
          <a:xfrm>
            <a:off x="7543800" y="228600"/>
            <a:ext cx="2133600" cy="1595750"/>
          </a:xfrm>
          <a:prstGeom prst="rect">
            <a:avLst/>
          </a:prstGeom>
        </p:spPr>
      </p:pic>
    </p:spTree>
    <p:extLst>
      <p:ext uri="{BB962C8B-B14F-4D97-AF65-F5344CB8AC3E}">
        <p14:creationId xmlns:p14="http://schemas.microsoft.com/office/powerpoint/2010/main" val="411367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1"/>
            <a:ext cx="5257800" cy="6740307"/>
          </a:xfrm>
          <a:prstGeom prst="rect">
            <a:avLst/>
          </a:prstGeom>
        </p:spPr>
        <p:txBody>
          <a:bodyPr wrap="square">
            <a:spAutoFit/>
          </a:bodyPr>
          <a:lstStyle/>
          <a:p>
            <a:r>
              <a:rPr lang="en-US" sz="2400" dirty="0">
                <a:latin typeface="Cambria" pitchFamily="18" charset="0"/>
              </a:rPr>
              <a:t>For taking away our charters, abolishing our most valuable laws, and altering fundamentally the forms of our governments: </a:t>
            </a:r>
          </a:p>
          <a:p>
            <a:endParaRPr lang="en-US" sz="2400" dirty="0">
              <a:latin typeface="Cambria" pitchFamily="18" charset="0"/>
            </a:endParaRPr>
          </a:p>
          <a:p>
            <a:r>
              <a:rPr lang="en-US" sz="2400" dirty="0">
                <a:latin typeface="Cambria" pitchFamily="18" charset="0"/>
              </a:rPr>
              <a:t>For suspending our own legislatures, and declaring themselves invested with power to legislate for us in all cases whatsoever.</a:t>
            </a:r>
          </a:p>
          <a:p>
            <a:r>
              <a:rPr lang="en-US" sz="2400" dirty="0">
                <a:latin typeface="Cambria" pitchFamily="18" charset="0"/>
              </a:rPr>
              <a:t> </a:t>
            </a:r>
          </a:p>
          <a:p>
            <a:r>
              <a:rPr lang="en-US" sz="2400" dirty="0">
                <a:latin typeface="Cambria" pitchFamily="18" charset="0"/>
              </a:rPr>
              <a:t>He has abdicated government here, by declaring us out of his protection and waging war against us. </a:t>
            </a:r>
          </a:p>
          <a:p>
            <a:endParaRPr lang="en-US" sz="2400" dirty="0">
              <a:latin typeface="Cambria" pitchFamily="18" charset="0"/>
            </a:endParaRPr>
          </a:p>
          <a:p>
            <a:r>
              <a:rPr lang="en-US" sz="2400" dirty="0">
                <a:latin typeface="Cambria" pitchFamily="18" charset="0"/>
              </a:rPr>
              <a:t>He has plundered our seas, ravaged our coasts, burned our towns, and destroyed the lives of our people. </a:t>
            </a:r>
          </a:p>
          <a:p>
            <a:endParaRPr lang="en-US" sz="2400" dirty="0">
              <a:latin typeface="Cambria" pitchFamily="18" charset="0"/>
            </a:endParaRPr>
          </a:p>
        </p:txBody>
      </p:sp>
      <p:pic>
        <p:nvPicPr>
          <p:cNvPr id="5" name="Picture 4" descr="HU2ZD00Z.jpg"/>
          <p:cNvPicPr>
            <a:picLocks noChangeAspect="1"/>
          </p:cNvPicPr>
          <p:nvPr/>
        </p:nvPicPr>
        <p:blipFill>
          <a:blip r:embed="rId3" cstate="print"/>
          <a:stretch>
            <a:fillRect/>
          </a:stretch>
        </p:blipFill>
        <p:spPr>
          <a:xfrm>
            <a:off x="1524000" y="0"/>
            <a:ext cx="3810000" cy="2857500"/>
          </a:xfrm>
          <a:prstGeom prst="rect">
            <a:avLst/>
          </a:prstGeom>
        </p:spPr>
      </p:pic>
      <p:pic>
        <p:nvPicPr>
          <p:cNvPr id="8" name="Picture 7" descr="vprint56.JPG"/>
          <p:cNvPicPr>
            <a:picLocks noChangeAspect="1"/>
          </p:cNvPicPr>
          <p:nvPr/>
        </p:nvPicPr>
        <p:blipFill>
          <a:blip r:embed="rId4" cstate="print"/>
          <a:stretch>
            <a:fillRect/>
          </a:stretch>
        </p:blipFill>
        <p:spPr>
          <a:xfrm>
            <a:off x="1524000" y="3352800"/>
            <a:ext cx="3771900" cy="3086100"/>
          </a:xfrm>
          <a:prstGeom prst="rect">
            <a:avLst/>
          </a:prstGeom>
        </p:spPr>
      </p:pic>
    </p:spTree>
    <p:extLst>
      <p:ext uri="{BB962C8B-B14F-4D97-AF65-F5344CB8AC3E}">
        <p14:creationId xmlns:p14="http://schemas.microsoft.com/office/powerpoint/2010/main" val="1466353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318570"/>
            <a:ext cx="8763000" cy="3539430"/>
          </a:xfrm>
          <a:prstGeom prst="rect">
            <a:avLst/>
          </a:prstGeom>
        </p:spPr>
        <p:txBody>
          <a:bodyPr wrap="square">
            <a:spAutoFit/>
          </a:bodyPr>
          <a:lstStyle/>
          <a:p>
            <a:r>
              <a:rPr lang="en-US" sz="2400" dirty="0">
                <a:latin typeface="Cambria" pitchFamily="18" charset="0"/>
              </a:rPr>
              <a:t>He is at this time transporting large armies of foreign mercenaries to complete the works of death, desolation and tyranny, already begun with circumstances of cruelty and perfidy scarcely paralleled in the most barbarous ages, and totally unworthy the head of a civilized nation. </a:t>
            </a:r>
          </a:p>
          <a:p>
            <a:r>
              <a:rPr lang="en-US" sz="2400" dirty="0">
                <a:latin typeface="Cambria" pitchFamily="18" charset="0"/>
              </a:rPr>
              <a:t>He has constrained our fellow citizens taken captive on the high seas to bear arms against their country, to become the executioners of their friends and brethren, or to fall themselves by their hands. </a:t>
            </a:r>
          </a:p>
        </p:txBody>
      </p:sp>
      <p:pic>
        <p:nvPicPr>
          <p:cNvPr id="5" name="Picture 4" descr="354.jpg"/>
          <p:cNvPicPr>
            <a:picLocks noChangeAspect="1"/>
          </p:cNvPicPr>
          <p:nvPr/>
        </p:nvPicPr>
        <p:blipFill>
          <a:blip r:embed="rId3" cstate="print"/>
          <a:stretch>
            <a:fillRect/>
          </a:stretch>
        </p:blipFill>
        <p:spPr>
          <a:xfrm>
            <a:off x="1905000" y="152401"/>
            <a:ext cx="3962400" cy="3185771"/>
          </a:xfrm>
          <a:prstGeom prst="rect">
            <a:avLst/>
          </a:prstGeom>
        </p:spPr>
      </p:pic>
      <p:pic>
        <p:nvPicPr>
          <p:cNvPr id="6" name="Picture 5" descr="hessians_2.jpg"/>
          <p:cNvPicPr>
            <a:picLocks noChangeAspect="1"/>
          </p:cNvPicPr>
          <p:nvPr/>
        </p:nvPicPr>
        <p:blipFill>
          <a:blip r:embed="rId4" cstate="print"/>
          <a:stretch>
            <a:fillRect/>
          </a:stretch>
        </p:blipFill>
        <p:spPr>
          <a:xfrm>
            <a:off x="6172200" y="457200"/>
            <a:ext cx="3810000" cy="2533650"/>
          </a:xfrm>
          <a:prstGeom prst="rect">
            <a:avLst/>
          </a:prstGeom>
        </p:spPr>
      </p:pic>
    </p:spTree>
    <p:extLst>
      <p:ext uri="{BB962C8B-B14F-4D97-AF65-F5344CB8AC3E}">
        <p14:creationId xmlns:p14="http://schemas.microsoft.com/office/powerpoint/2010/main" val="431062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blank.jpg"/>
          <p:cNvPicPr>
            <a:picLocks noChangeAspect="1"/>
          </p:cNvPicPr>
          <p:nvPr/>
        </p:nvPicPr>
        <p:blipFill>
          <a:blip r:embed="rId3" cstate="print"/>
          <a:stretch>
            <a:fillRect/>
          </a:stretch>
        </p:blipFill>
        <p:spPr>
          <a:xfrm>
            <a:off x="1524001" y="1066800"/>
            <a:ext cx="9223435" cy="5105400"/>
          </a:xfrm>
          <a:prstGeom prst="rect">
            <a:avLst/>
          </a:prstGeom>
        </p:spPr>
      </p:pic>
      <p:sp>
        <p:nvSpPr>
          <p:cNvPr id="9" name="Freeform 8"/>
          <p:cNvSpPr/>
          <p:nvPr/>
        </p:nvSpPr>
        <p:spPr>
          <a:xfrm>
            <a:off x="4953001" y="1858147"/>
            <a:ext cx="4468091" cy="2697229"/>
          </a:xfrm>
          <a:custGeom>
            <a:avLst/>
            <a:gdLst>
              <a:gd name="connsiteX0" fmla="*/ 4472247 w 4472247"/>
              <a:gd name="connsiteY0" fmla="*/ 2697229 h 2697229"/>
              <a:gd name="connsiteX1" fmla="*/ 4455621 w 4472247"/>
              <a:gd name="connsiteY1" fmla="*/ 2614101 h 2697229"/>
              <a:gd name="connsiteX2" fmla="*/ 4389120 w 4472247"/>
              <a:gd name="connsiteY2" fmla="*/ 2514349 h 2697229"/>
              <a:gd name="connsiteX3" fmla="*/ 4305992 w 4472247"/>
              <a:gd name="connsiteY3" fmla="*/ 2431221 h 2697229"/>
              <a:gd name="connsiteX4" fmla="*/ 4272741 w 4472247"/>
              <a:gd name="connsiteY4" fmla="*/ 2381345 h 2697229"/>
              <a:gd name="connsiteX5" fmla="*/ 4256116 w 4472247"/>
              <a:gd name="connsiteY5" fmla="*/ 2314843 h 2697229"/>
              <a:gd name="connsiteX6" fmla="*/ 4189614 w 4472247"/>
              <a:gd name="connsiteY6" fmla="*/ 2165214 h 2697229"/>
              <a:gd name="connsiteX7" fmla="*/ 4139738 w 4472247"/>
              <a:gd name="connsiteY7" fmla="*/ 2131963 h 2697229"/>
              <a:gd name="connsiteX8" fmla="*/ 4056611 w 4472247"/>
              <a:gd name="connsiteY8" fmla="*/ 2048836 h 2697229"/>
              <a:gd name="connsiteX9" fmla="*/ 4023360 w 4472247"/>
              <a:gd name="connsiteY9" fmla="*/ 1998959 h 2697229"/>
              <a:gd name="connsiteX10" fmla="*/ 3923607 w 4472247"/>
              <a:gd name="connsiteY10" fmla="*/ 1932458 h 2697229"/>
              <a:gd name="connsiteX11" fmla="*/ 3873731 w 4472247"/>
              <a:gd name="connsiteY11" fmla="*/ 1899207 h 2697229"/>
              <a:gd name="connsiteX12" fmla="*/ 3773978 w 4472247"/>
              <a:gd name="connsiteY12" fmla="*/ 1865956 h 2697229"/>
              <a:gd name="connsiteX13" fmla="*/ 3724101 w 4472247"/>
              <a:gd name="connsiteY13" fmla="*/ 1849330 h 2697229"/>
              <a:gd name="connsiteX14" fmla="*/ 3524596 w 4472247"/>
              <a:gd name="connsiteY14" fmla="*/ 1716327 h 2697229"/>
              <a:gd name="connsiteX15" fmla="*/ 3474720 w 4472247"/>
              <a:gd name="connsiteY15" fmla="*/ 1683076 h 2697229"/>
              <a:gd name="connsiteX16" fmla="*/ 3424843 w 4472247"/>
              <a:gd name="connsiteY16" fmla="*/ 1649825 h 2697229"/>
              <a:gd name="connsiteX17" fmla="*/ 3308465 w 4472247"/>
              <a:gd name="connsiteY17" fmla="*/ 1566698 h 2697229"/>
              <a:gd name="connsiteX18" fmla="*/ 3291840 w 4472247"/>
              <a:gd name="connsiteY18" fmla="*/ 1516821 h 2697229"/>
              <a:gd name="connsiteX19" fmla="*/ 3225338 w 4472247"/>
              <a:gd name="connsiteY19" fmla="*/ 1417069 h 2697229"/>
              <a:gd name="connsiteX20" fmla="*/ 3175461 w 4472247"/>
              <a:gd name="connsiteY20" fmla="*/ 1317316 h 2697229"/>
              <a:gd name="connsiteX21" fmla="*/ 3125585 w 4472247"/>
              <a:gd name="connsiteY21" fmla="*/ 1151061 h 2697229"/>
              <a:gd name="connsiteX22" fmla="*/ 3108960 w 4472247"/>
              <a:gd name="connsiteY22" fmla="*/ 1101185 h 2697229"/>
              <a:gd name="connsiteX23" fmla="*/ 3075709 w 4472247"/>
              <a:gd name="connsiteY23" fmla="*/ 984807 h 2697229"/>
              <a:gd name="connsiteX24" fmla="*/ 3042458 w 4472247"/>
              <a:gd name="connsiteY24" fmla="*/ 934930 h 2697229"/>
              <a:gd name="connsiteX25" fmla="*/ 2942705 w 4472247"/>
              <a:gd name="connsiteY25" fmla="*/ 868429 h 2697229"/>
              <a:gd name="connsiteX26" fmla="*/ 2892829 w 4472247"/>
              <a:gd name="connsiteY26" fmla="*/ 835178 h 2697229"/>
              <a:gd name="connsiteX27" fmla="*/ 2743200 w 4472247"/>
              <a:gd name="connsiteY27" fmla="*/ 851803 h 2697229"/>
              <a:gd name="connsiteX28" fmla="*/ 2460567 w 4472247"/>
              <a:gd name="connsiteY28" fmla="*/ 885054 h 2697229"/>
              <a:gd name="connsiteX29" fmla="*/ 2360814 w 4472247"/>
              <a:gd name="connsiteY29" fmla="*/ 951556 h 2697229"/>
              <a:gd name="connsiteX30" fmla="*/ 2310938 w 4472247"/>
              <a:gd name="connsiteY30" fmla="*/ 984807 h 2697229"/>
              <a:gd name="connsiteX31" fmla="*/ 2211185 w 4472247"/>
              <a:gd name="connsiteY31" fmla="*/ 1051309 h 2697229"/>
              <a:gd name="connsiteX32" fmla="*/ 2128058 w 4472247"/>
              <a:gd name="connsiteY32" fmla="*/ 1034683 h 2697229"/>
              <a:gd name="connsiteX33" fmla="*/ 2028305 w 4472247"/>
              <a:gd name="connsiteY33" fmla="*/ 951556 h 2697229"/>
              <a:gd name="connsiteX34" fmla="*/ 1928552 w 4472247"/>
              <a:gd name="connsiteY34" fmla="*/ 885054 h 2697229"/>
              <a:gd name="connsiteX35" fmla="*/ 1463040 w 4472247"/>
              <a:gd name="connsiteY35" fmla="*/ 835178 h 2697229"/>
              <a:gd name="connsiteX36" fmla="*/ 1363287 w 4472247"/>
              <a:gd name="connsiteY36" fmla="*/ 801927 h 2697229"/>
              <a:gd name="connsiteX37" fmla="*/ 1313411 w 4472247"/>
              <a:gd name="connsiteY37" fmla="*/ 785301 h 2697229"/>
              <a:gd name="connsiteX38" fmla="*/ 1213658 w 4472247"/>
              <a:gd name="connsiteY38" fmla="*/ 702174 h 2697229"/>
              <a:gd name="connsiteX39" fmla="*/ 1163781 w 4472247"/>
              <a:gd name="connsiteY39" fmla="*/ 685549 h 2697229"/>
              <a:gd name="connsiteX40" fmla="*/ 1080654 w 4472247"/>
              <a:gd name="connsiteY40" fmla="*/ 619047 h 2697229"/>
              <a:gd name="connsiteX41" fmla="*/ 997527 w 4472247"/>
              <a:gd name="connsiteY41" fmla="*/ 519294 h 2697229"/>
              <a:gd name="connsiteX42" fmla="*/ 947651 w 4472247"/>
              <a:gd name="connsiteY42" fmla="*/ 486043 h 2697229"/>
              <a:gd name="connsiteX43" fmla="*/ 864523 w 4472247"/>
              <a:gd name="connsiteY43" fmla="*/ 386290 h 2697229"/>
              <a:gd name="connsiteX44" fmla="*/ 798021 w 4472247"/>
              <a:gd name="connsiteY44" fmla="*/ 286538 h 2697229"/>
              <a:gd name="connsiteX45" fmla="*/ 764771 w 4472247"/>
              <a:gd name="connsiteY45" fmla="*/ 236661 h 2697229"/>
              <a:gd name="connsiteX46" fmla="*/ 665018 w 4472247"/>
              <a:gd name="connsiteY46" fmla="*/ 153534 h 2697229"/>
              <a:gd name="connsiteX47" fmla="*/ 615141 w 4472247"/>
              <a:gd name="connsiteY47" fmla="*/ 136909 h 2697229"/>
              <a:gd name="connsiteX48" fmla="*/ 465512 w 4472247"/>
              <a:gd name="connsiteY48" fmla="*/ 53781 h 2697229"/>
              <a:gd name="connsiteX49" fmla="*/ 332509 w 4472247"/>
              <a:gd name="connsiteY49" fmla="*/ 37156 h 2697229"/>
              <a:gd name="connsiteX50" fmla="*/ 199505 w 4472247"/>
              <a:gd name="connsiteY50" fmla="*/ 3905 h 2697229"/>
              <a:gd name="connsiteX51" fmla="*/ 0 w 4472247"/>
              <a:gd name="connsiteY51" fmla="*/ 3905 h 269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72247" h="2697229">
                <a:moveTo>
                  <a:pt x="4472247" y="2697229"/>
                </a:moveTo>
                <a:cubicBezTo>
                  <a:pt x="4466705" y="2669520"/>
                  <a:pt x="4467314" y="2639826"/>
                  <a:pt x="4455621" y="2614101"/>
                </a:cubicBezTo>
                <a:cubicBezTo>
                  <a:pt x="4439085" y="2577721"/>
                  <a:pt x="4411287" y="2547600"/>
                  <a:pt x="4389120" y="2514349"/>
                </a:cubicBezTo>
                <a:cubicBezTo>
                  <a:pt x="4344785" y="2447846"/>
                  <a:pt x="4372495" y="2475556"/>
                  <a:pt x="4305992" y="2431221"/>
                </a:cubicBezTo>
                <a:cubicBezTo>
                  <a:pt x="4294908" y="2414596"/>
                  <a:pt x="4280612" y="2399711"/>
                  <a:pt x="4272741" y="2381345"/>
                </a:cubicBezTo>
                <a:cubicBezTo>
                  <a:pt x="4263740" y="2360343"/>
                  <a:pt x="4262682" y="2336729"/>
                  <a:pt x="4256116" y="2314843"/>
                </a:cubicBezTo>
                <a:cubicBezTo>
                  <a:pt x="4242005" y="2267807"/>
                  <a:pt x="4227793" y="2203393"/>
                  <a:pt x="4189614" y="2165214"/>
                </a:cubicBezTo>
                <a:cubicBezTo>
                  <a:pt x="4175485" y="2151085"/>
                  <a:pt x="4156363" y="2143047"/>
                  <a:pt x="4139738" y="2131963"/>
                </a:cubicBezTo>
                <a:cubicBezTo>
                  <a:pt x="4051066" y="1998956"/>
                  <a:pt x="4167450" y="2159676"/>
                  <a:pt x="4056611" y="2048836"/>
                </a:cubicBezTo>
                <a:cubicBezTo>
                  <a:pt x="4042482" y="2034707"/>
                  <a:pt x="4038398" y="2012117"/>
                  <a:pt x="4023360" y="1998959"/>
                </a:cubicBezTo>
                <a:cubicBezTo>
                  <a:pt x="3993285" y="1972644"/>
                  <a:pt x="3956858" y="1954625"/>
                  <a:pt x="3923607" y="1932458"/>
                </a:cubicBezTo>
                <a:cubicBezTo>
                  <a:pt x="3906982" y="1921374"/>
                  <a:pt x="3892687" y="1905526"/>
                  <a:pt x="3873731" y="1899207"/>
                </a:cubicBezTo>
                <a:lnTo>
                  <a:pt x="3773978" y="1865956"/>
                </a:lnTo>
                <a:cubicBezTo>
                  <a:pt x="3757352" y="1860414"/>
                  <a:pt x="3738683" y="1859051"/>
                  <a:pt x="3724101" y="1849330"/>
                </a:cubicBezTo>
                <a:lnTo>
                  <a:pt x="3524596" y="1716327"/>
                </a:lnTo>
                <a:lnTo>
                  <a:pt x="3474720" y="1683076"/>
                </a:lnTo>
                <a:cubicBezTo>
                  <a:pt x="3458094" y="1671992"/>
                  <a:pt x="3440828" y="1661814"/>
                  <a:pt x="3424843" y="1649825"/>
                </a:cubicBezTo>
                <a:cubicBezTo>
                  <a:pt x="3342356" y="1587960"/>
                  <a:pt x="3381396" y="1615319"/>
                  <a:pt x="3308465" y="1566698"/>
                </a:cubicBezTo>
                <a:cubicBezTo>
                  <a:pt x="3302923" y="1550072"/>
                  <a:pt x="3300351" y="1532141"/>
                  <a:pt x="3291840" y="1516821"/>
                </a:cubicBezTo>
                <a:cubicBezTo>
                  <a:pt x="3272433" y="1481888"/>
                  <a:pt x="3237975" y="1454981"/>
                  <a:pt x="3225338" y="1417069"/>
                </a:cubicBezTo>
                <a:cubicBezTo>
                  <a:pt x="3202393" y="1348236"/>
                  <a:pt x="3218433" y="1381774"/>
                  <a:pt x="3175461" y="1317316"/>
                </a:cubicBezTo>
                <a:cubicBezTo>
                  <a:pt x="3096443" y="1080254"/>
                  <a:pt x="3175839" y="1326949"/>
                  <a:pt x="3125585" y="1151061"/>
                </a:cubicBezTo>
                <a:cubicBezTo>
                  <a:pt x="3120771" y="1134211"/>
                  <a:pt x="3113774" y="1118035"/>
                  <a:pt x="3108960" y="1101185"/>
                </a:cubicBezTo>
                <a:cubicBezTo>
                  <a:pt x="3101859" y="1076332"/>
                  <a:pt x="3088994" y="1011378"/>
                  <a:pt x="3075709" y="984807"/>
                </a:cubicBezTo>
                <a:cubicBezTo>
                  <a:pt x="3066773" y="966935"/>
                  <a:pt x="3057496" y="948088"/>
                  <a:pt x="3042458" y="934930"/>
                </a:cubicBezTo>
                <a:cubicBezTo>
                  <a:pt x="3012383" y="908615"/>
                  <a:pt x="2975956" y="890596"/>
                  <a:pt x="2942705" y="868429"/>
                </a:cubicBezTo>
                <a:lnTo>
                  <a:pt x="2892829" y="835178"/>
                </a:lnTo>
                <a:cubicBezTo>
                  <a:pt x="2842953" y="840720"/>
                  <a:pt x="2793195" y="847456"/>
                  <a:pt x="2743200" y="851803"/>
                </a:cubicBezTo>
                <a:cubicBezTo>
                  <a:pt x="2477193" y="874934"/>
                  <a:pt x="2587788" y="842648"/>
                  <a:pt x="2460567" y="885054"/>
                </a:cubicBezTo>
                <a:lnTo>
                  <a:pt x="2360814" y="951556"/>
                </a:lnTo>
                <a:cubicBezTo>
                  <a:pt x="2344189" y="962640"/>
                  <a:pt x="2325067" y="970678"/>
                  <a:pt x="2310938" y="984807"/>
                </a:cubicBezTo>
                <a:cubicBezTo>
                  <a:pt x="2248669" y="1047075"/>
                  <a:pt x="2283366" y="1027248"/>
                  <a:pt x="2211185" y="1051309"/>
                </a:cubicBezTo>
                <a:cubicBezTo>
                  <a:pt x="2183476" y="1045767"/>
                  <a:pt x="2154517" y="1044605"/>
                  <a:pt x="2128058" y="1034683"/>
                </a:cubicBezTo>
                <a:cubicBezTo>
                  <a:pt x="2078890" y="1016245"/>
                  <a:pt x="2068457" y="982785"/>
                  <a:pt x="2028305" y="951556"/>
                </a:cubicBezTo>
                <a:cubicBezTo>
                  <a:pt x="1996760" y="927021"/>
                  <a:pt x="1966464" y="897691"/>
                  <a:pt x="1928552" y="885054"/>
                </a:cubicBezTo>
                <a:cubicBezTo>
                  <a:pt x="1713017" y="813208"/>
                  <a:pt x="1863813" y="853394"/>
                  <a:pt x="1463040" y="835178"/>
                </a:cubicBezTo>
                <a:lnTo>
                  <a:pt x="1363287" y="801927"/>
                </a:lnTo>
                <a:lnTo>
                  <a:pt x="1313411" y="785301"/>
                </a:lnTo>
                <a:cubicBezTo>
                  <a:pt x="1276644" y="748535"/>
                  <a:pt x="1259948" y="725319"/>
                  <a:pt x="1213658" y="702174"/>
                </a:cubicBezTo>
                <a:cubicBezTo>
                  <a:pt x="1197983" y="694337"/>
                  <a:pt x="1180407" y="691091"/>
                  <a:pt x="1163781" y="685549"/>
                </a:cubicBezTo>
                <a:cubicBezTo>
                  <a:pt x="1089419" y="574001"/>
                  <a:pt x="1177019" y="683291"/>
                  <a:pt x="1080654" y="619047"/>
                </a:cubicBezTo>
                <a:cubicBezTo>
                  <a:pt x="998950" y="564578"/>
                  <a:pt x="1058861" y="580628"/>
                  <a:pt x="997527" y="519294"/>
                </a:cubicBezTo>
                <a:cubicBezTo>
                  <a:pt x="983398" y="505165"/>
                  <a:pt x="964276" y="497127"/>
                  <a:pt x="947651" y="486043"/>
                </a:cubicBezTo>
                <a:cubicBezTo>
                  <a:pt x="828834" y="307819"/>
                  <a:pt x="1013869" y="578305"/>
                  <a:pt x="864523" y="386290"/>
                </a:cubicBezTo>
                <a:cubicBezTo>
                  <a:pt x="839988" y="354746"/>
                  <a:pt x="820188" y="319789"/>
                  <a:pt x="798021" y="286538"/>
                </a:cubicBezTo>
                <a:cubicBezTo>
                  <a:pt x="786937" y="269913"/>
                  <a:pt x="778900" y="250790"/>
                  <a:pt x="764771" y="236661"/>
                </a:cubicBezTo>
                <a:cubicBezTo>
                  <a:pt x="728004" y="199895"/>
                  <a:pt x="711308" y="176679"/>
                  <a:pt x="665018" y="153534"/>
                </a:cubicBezTo>
                <a:cubicBezTo>
                  <a:pt x="649343" y="145697"/>
                  <a:pt x="631767" y="142451"/>
                  <a:pt x="615141" y="136909"/>
                </a:cubicBezTo>
                <a:cubicBezTo>
                  <a:pt x="563367" y="102393"/>
                  <a:pt x="525866" y="64754"/>
                  <a:pt x="465512" y="53781"/>
                </a:cubicBezTo>
                <a:cubicBezTo>
                  <a:pt x="421553" y="45788"/>
                  <a:pt x="376843" y="42698"/>
                  <a:pt x="332509" y="37156"/>
                </a:cubicBezTo>
                <a:cubicBezTo>
                  <a:pt x="287817" y="22258"/>
                  <a:pt x="248231" y="6771"/>
                  <a:pt x="199505" y="3905"/>
                </a:cubicBezTo>
                <a:cubicBezTo>
                  <a:pt x="133118" y="0"/>
                  <a:pt x="66502" y="3905"/>
                  <a:pt x="0" y="3905"/>
                </a:cubicBezTo>
              </a:path>
            </a:pathLst>
          </a:custGeom>
          <a:ln w="47625">
            <a:solidFill>
              <a:srgbClr val="0070C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105401" y="2027408"/>
            <a:ext cx="4249189" cy="3758251"/>
          </a:xfrm>
          <a:custGeom>
            <a:avLst/>
            <a:gdLst>
              <a:gd name="connsiteX0" fmla="*/ 4206240 w 4206240"/>
              <a:gd name="connsiteY0" fmla="*/ 2727473 h 3758251"/>
              <a:gd name="connsiteX1" fmla="*/ 4156364 w 4206240"/>
              <a:gd name="connsiteY1" fmla="*/ 2760724 h 3758251"/>
              <a:gd name="connsiteX2" fmla="*/ 4139738 w 4206240"/>
              <a:gd name="connsiteY2" fmla="*/ 2810600 h 3758251"/>
              <a:gd name="connsiteX3" fmla="*/ 4106487 w 4206240"/>
              <a:gd name="connsiteY3" fmla="*/ 2860477 h 3758251"/>
              <a:gd name="connsiteX4" fmla="*/ 4089862 w 4206240"/>
              <a:gd name="connsiteY4" fmla="*/ 3259488 h 3758251"/>
              <a:gd name="connsiteX5" fmla="*/ 4039986 w 4206240"/>
              <a:gd name="connsiteY5" fmla="*/ 3292738 h 3758251"/>
              <a:gd name="connsiteX6" fmla="*/ 4006735 w 4206240"/>
              <a:gd name="connsiteY6" fmla="*/ 3342615 h 3758251"/>
              <a:gd name="connsiteX7" fmla="*/ 3906982 w 4206240"/>
              <a:gd name="connsiteY7" fmla="*/ 3375866 h 3758251"/>
              <a:gd name="connsiteX8" fmla="*/ 3890356 w 4206240"/>
              <a:gd name="connsiteY8" fmla="*/ 3425742 h 3758251"/>
              <a:gd name="connsiteX9" fmla="*/ 3840480 w 4206240"/>
              <a:gd name="connsiteY9" fmla="*/ 3458993 h 3758251"/>
              <a:gd name="connsiteX10" fmla="*/ 3740727 w 4206240"/>
              <a:gd name="connsiteY10" fmla="*/ 3542120 h 3758251"/>
              <a:gd name="connsiteX11" fmla="*/ 3690851 w 4206240"/>
              <a:gd name="connsiteY11" fmla="*/ 3641873 h 3758251"/>
              <a:gd name="connsiteX12" fmla="*/ 3591098 w 4206240"/>
              <a:gd name="connsiteY12" fmla="*/ 3708375 h 3758251"/>
              <a:gd name="connsiteX13" fmla="*/ 3491346 w 4206240"/>
              <a:gd name="connsiteY13" fmla="*/ 3758251 h 3758251"/>
              <a:gd name="connsiteX14" fmla="*/ 3142211 w 4206240"/>
              <a:gd name="connsiteY14" fmla="*/ 3741626 h 3758251"/>
              <a:gd name="connsiteX15" fmla="*/ 3092335 w 4206240"/>
              <a:gd name="connsiteY15" fmla="*/ 3725000 h 3758251"/>
              <a:gd name="connsiteX16" fmla="*/ 3042458 w 4206240"/>
              <a:gd name="connsiteY16" fmla="*/ 3691749 h 3758251"/>
              <a:gd name="connsiteX17" fmla="*/ 2909455 w 4206240"/>
              <a:gd name="connsiteY17" fmla="*/ 3575371 h 3758251"/>
              <a:gd name="connsiteX18" fmla="*/ 2859578 w 4206240"/>
              <a:gd name="connsiteY18" fmla="*/ 3542120 h 3758251"/>
              <a:gd name="connsiteX19" fmla="*/ 2776451 w 4206240"/>
              <a:gd name="connsiteY19" fmla="*/ 3458993 h 3758251"/>
              <a:gd name="connsiteX20" fmla="*/ 2743200 w 4206240"/>
              <a:gd name="connsiteY20" fmla="*/ 3409117 h 3758251"/>
              <a:gd name="connsiteX21" fmla="*/ 2693324 w 4206240"/>
              <a:gd name="connsiteY21" fmla="*/ 3359240 h 3758251"/>
              <a:gd name="connsiteX22" fmla="*/ 2610196 w 4206240"/>
              <a:gd name="connsiteY22" fmla="*/ 3209611 h 3758251"/>
              <a:gd name="connsiteX23" fmla="*/ 2560320 w 4206240"/>
              <a:gd name="connsiteY23" fmla="*/ 3109858 h 3758251"/>
              <a:gd name="connsiteX24" fmla="*/ 2576946 w 4206240"/>
              <a:gd name="connsiteY24" fmla="*/ 2843851 h 3758251"/>
              <a:gd name="connsiteX25" fmla="*/ 2610196 w 4206240"/>
              <a:gd name="connsiteY25" fmla="*/ 2727473 h 3758251"/>
              <a:gd name="connsiteX26" fmla="*/ 2626822 w 4206240"/>
              <a:gd name="connsiteY26" fmla="*/ 2428215 h 3758251"/>
              <a:gd name="connsiteX27" fmla="*/ 2643447 w 4206240"/>
              <a:gd name="connsiteY27" fmla="*/ 2361713 h 3758251"/>
              <a:gd name="connsiteX28" fmla="*/ 2660073 w 4206240"/>
              <a:gd name="connsiteY28" fmla="*/ 2261960 h 3758251"/>
              <a:gd name="connsiteX29" fmla="*/ 2643447 w 4206240"/>
              <a:gd name="connsiteY29" fmla="*/ 1713320 h 3758251"/>
              <a:gd name="connsiteX30" fmla="*/ 2610196 w 4206240"/>
              <a:gd name="connsiteY30" fmla="*/ 1663444 h 3758251"/>
              <a:gd name="connsiteX31" fmla="*/ 2510444 w 4206240"/>
              <a:gd name="connsiteY31" fmla="*/ 1563691 h 3758251"/>
              <a:gd name="connsiteX32" fmla="*/ 2394066 w 4206240"/>
              <a:gd name="connsiteY32" fmla="*/ 1447313 h 3758251"/>
              <a:gd name="connsiteX33" fmla="*/ 2327564 w 4206240"/>
              <a:gd name="connsiteY33" fmla="*/ 1380811 h 3758251"/>
              <a:gd name="connsiteX34" fmla="*/ 2294313 w 4206240"/>
              <a:gd name="connsiteY34" fmla="*/ 1330935 h 3758251"/>
              <a:gd name="connsiteX35" fmla="*/ 2227811 w 4206240"/>
              <a:gd name="connsiteY35" fmla="*/ 1281058 h 3758251"/>
              <a:gd name="connsiteX36" fmla="*/ 2194560 w 4206240"/>
              <a:gd name="connsiteY36" fmla="*/ 1231182 h 3758251"/>
              <a:gd name="connsiteX37" fmla="*/ 2144684 w 4206240"/>
              <a:gd name="connsiteY37" fmla="*/ 1197931 h 3758251"/>
              <a:gd name="connsiteX38" fmla="*/ 2061556 w 4206240"/>
              <a:gd name="connsiteY38" fmla="*/ 1098178 h 3758251"/>
              <a:gd name="connsiteX39" fmla="*/ 1961804 w 4206240"/>
              <a:gd name="connsiteY39" fmla="*/ 1015051 h 3758251"/>
              <a:gd name="connsiteX40" fmla="*/ 1878676 w 4206240"/>
              <a:gd name="connsiteY40" fmla="*/ 931924 h 3758251"/>
              <a:gd name="connsiteX41" fmla="*/ 1729047 w 4206240"/>
              <a:gd name="connsiteY41" fmla="*/ 798920 h 3758251"/>
              <a:gd name="connsiteX42" fmla="*/ 1679171 w 4206240"/>
              <a:gd name="connsiteY42" fmla="*/ 782295 h 3758251"/>
              <a:gd name="connsiteX43" fmla="*/ 1163782 w 4206240"/>
              <a:gd name="connsiteY43" fmla="*/ 765669 h 3758251"/>
              <a:gd name="connsiteX44" fmla="*/ 1064029 w 4206240"/>
              <a:gd name="connsiteY44" fmla="*/ 715793 h 3758251"/>
              <a:gd name="connsiteX45" fmla="*/ 1030778 w 4206240"/>
              <a:gd name="connsiteY45" fmla="*/ 665917 h 3758251"/>
              <a:gd name="connsiteX46" fmla="*/ 964276 w 4206240"/>
              <a:gd name="connsiteY46" fmla="*/ 616040 h 3758251"/>
              <a:gd name="connsiteX47" fmla="*/ 914400 w 4206240"/>
              <a:gd name="connsiteY47" fmla="*/ 566164 h 3758251"/>
              <a:gd name="connsiteX48" fmla="*/ 814647 w 4206240"/>
              <a:gd name="connsiteY48" fmla="*/ 483037 h 3758251"/>
              <a:gd name="connsiteX49" fmla="*/ 781396 w 4206240"/>
              <a:gd name="connsiteY49" fmla="*/ 433160 h 3758251"/>
              <a:gd name="connsiteX50" fmla="*/ 731520 w 4206240"/>
              <a:gd name="connsiteY50" fmla="*/ 383284 h 3758251"/>
              <a:gd name="connsiteX51" fmla="*/ 698269 w 4206240"/>
              <a:gd name="connsiteY51" fmla="*/ 333408 h 3758251"/>
              <a:gd name="connsiteX52" fmla="*/ 648393 w 4206240"/>
              <a:gd name="connsiteY52" fmla="*/ 300157 h 3758251"/>
              <a:gd name="connsiteX53" fmla="*/ 615142 w 4206240"/>
              <a:gd name="connsiteY53" fmla="*/ 250280 h 3758251"/>
              <a:gd name="connsiteX54" fmla="*/ 515389 w 4206240"/>
              <a:gd name="connsiteY54" fmla="*/ 167153 h 3758251"/>
              <a:gd name="connsiteX55" fmla="*/ 482138 w 4206240"/>
              <a:gd name="connsiteY55" fmla="*/ 117277 h 3758251"/>
              <a:gd name="connsiteX56" fmla="*/ 382386 w 4206240"/>
              <a:gd name="connsiteY56" fmla="*/ 50775 h 3758251"/>
              <a:gd name="connsiteX57" fmla="*/ 216131 w 4206240"/>
              <a:gd name="connsiteY57" fmla="*/ 34149 h 3758251"/>
              <a:gd name="connsiteX58" fmla="*/ 0 w 4206240"/>
              <a:gd name="connsiteY58" fmla="*/ 17524 h 375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06240" h="3758251">
                <a:moveTo>
                  <a:pt x="4206240" y="2727473"/>
                </a:moveTo>
                <a:cubicBezTo>
                  <a:pt x="4189615" y="2738557"/>
                  <a:pt x="4168846" y="2745121"/>
                  <a:pt x="4156364" y="2760724"/>
                </a:cubicBezTo>
                <a:cubicBezTo>
                  <a:pt x="4145416" y="2774408"/>
                  <a:pt x="4147575" y="2794925"/>
                  <a:pt x="4139738" y="2810600"/>
                </a:cubicBezTo>
                <a:cubicBezTo>
                  <a:pt x="4130802" y="2828472"/>
                  <a:pt x="4117571" y="2843851"/>
                  <a:pt x="4106487" y="2860477"/>
                </a:cubicBezTo>
                <a:cubicBezTo>
                  <a:pt x="4100945" y="2993481"/>
                  <a:pt x="4110104" y="3127917"/>
                  <a:pt x="4089862" y="3259488"/>
                </a:cubicBezTo>
                <a:cubicBezTo>
                  <a:pt x="4086824" y="3279237"/>
                  <a:pt x="4054115" y="3278609"/>
                  <a:pt x="4039986" y="3292738"/>
                </a:cubicBezTo>
                <a:cubicBezTo>
                  <a:pt x="4025857" y="3306867"/>
                  <a:pt x="4023679" y="3332025"/>
                  <a:pt x="4006735" y="3342615"/>
                </a:cubicBezTo>
                <a:cubicBezTo>
                  <a:pt x="3977013" y="3361191"/>
                  <a:pt x="3906982" y="3375866"/>
                  <a:pt x="3906982" y="3375866"/>
                </a:cubicBezTo>
                <a:cubicBezTo>
                  <a:pt x="3901440" y="3392491"/>
                  <a:pt x="3901304" y="3412058"/>
                  <a:pt x="3890356" y="3425742"/>
                </a:cubicBezTo>
                <a:cubicBezTo>
                  <a:pt x="3877874" y="3441345"/>
                  <a:pt x="3855830" y="3446201"/>
                  <a:pt x="3840480" y="3458993"/>
                </a:cubicBezTo>
                <a:cubicBezTo>
                  <a:pt x="3712475" y="3565664"/>
                  <a:pt x="3864557" y="3459567"/>
                  <a:pt x="3740727" y="3542120"/>
                </a:cubicBezTo>
                <a:cubicBezTo>
                  <a:pt x="3728868" y="3577699"/>
                  <a:pt x="3721185" y="3615331"/>
                  <a:pt x="3690851" y="3641873"/>
                </a:cubicBezTo>
                <a:cubicBezTo>
                  <a:pt x="3660776" y="3668189"/>
                  <a:pt x="3624349" y="3686208"/>
                  <a:pt x="3591098" y="3708375"/>
                </a:cubicBezTo>
                <a:cubicBezTo>
                  <a:pt x="3526640" y="3751347"/>
                  <a:pt x="3560179" y="3735307"/>
                  <a:pt x="3491346" y="3758251"/>
                </a:cubicBezTo>
                <a:cubicBezTo>
                  <a:pt x="3374968" y="3752709"/>
                  <a:pt x="3258319" y="3751302"/>
                  <a:pt x="3142211" y="3741626"/>
                </a:cubicBezTo>
                <a:cubicBezTo>
                  <a:pt x="3124747" y="3740171"/>
                  <a:pt x="3108010" y="3732837"/>
                  <a:pt x="3092335" y="3725000"/>
                </a:cubicBezTo>
                <a:cubicBezTo>
                  <a:pt x="3074463" y="3716064"/>
                  <a:pt x="3059084" y="3702833"/>
                  <a:pt x="3042458" y="3691749"/>
                </a:cubicBezTo>
                <a:cubicBezTo>
                  <a:pt x="2987040" y="3608623"/>
                  <a:pt x="3025832" y="3652956"/>
                  <a:pt x="2909455" y="3575371"/>
                </a:cubicBezTo>
                <a:lnTo>
                  <a:pt x="2859578" y="3542120"/>
                </a:lnTo>
                <a:cubicBezTo>
                  <a:pt x="2770909" y="3409117"/>
                  <a:pt x="2887287" y="3569829"/>
                  <a:pt x="2776451" y="3458993"/>
                </a:cubicBezTo>
                <a:cubicBezTo>
                  <a:pt x="2762322" y="3444864"/>
                  <a:pt x="2755992" y="3424467"/>
                  <a:pt x="2743200" y="3409117"/>
                </a:cubicBezTo>
                <a:cubicBezTo>
                  <a:pt x="2728148" y="3391055"/>
                  <a:pt x="2707759" y="3377799"/>
                  <a:pt x="2693324" y="3359240"/>
                </a:cubicBezTo>
                <a:cubicBezTo>
                  <a:pt x="2546554" y="3170535"/>
                  <a:pt x="2670397" y="3330014"/>
                  <a:pt x="2610196" y="3209611"/>
                </a:cubicBezTo>
                <a:cubicBezTo>
                  <a:pt x="2545738" y="3080694"/>
                  <a:pt x="2602110" y="3235227"/>
                  <a:pt x="2560320" y="3109858"/>
                </a:cubicBezTo>
                <a:cubicBezTo>
                  <a:pt x="2565862" y="3021189"/>
                  <a:pt x="2568106" y="2932252"/>
                  <a:pt x="2576946" y="2843851"/>
                </a:cubicBezTo>
                <a:cubicBezTo>
                  <a:pt x="2579928" y="2814027"/>
                  <a:pt x="2600069" y="2757856"/>
                  <a:pt x="2610196" y="2727473"/>
                </a:cubicBezTo>
                <a:cubicBezTo>
                  <a:pt x="2615738" y="2627720"/>
                  <a:pt x="2617777" y="2527711"/>
                  <a:pt x="2626822" y="2428215"/>
                </a:cubicBezTo>
                <a:cubicBezTo>
                  <a:pt x="2628891" y="2405459"/>
                  <a:pt x="2638966" y="2384119"/>
                  <a:pt x="2643447" y="2361713"/>
                </a:cubicBezTo>
                <a:cubicBezTo>
                  <a:pt x="2650058" y="2328658"/>
                  <a:pt x="2654531" y="2295211"/>
                  <a:pt x="2660073" y="2261960"/>
                </a:cubicBezTo>
                <a:cubicBezTo>
                  <a:pt x="2654531" y="2079080"/>
                  <a:pt x="2658642" y="1895652"/>
                  <a:pt x="2643447" y="1713320"/>
                </a:cubicBezTo>
                <a:cubicBezTo>
                  <a:pt x="2641788" y="1693408"/>
                  <a:pt x="2621810" y="1679703"/>
                  <a:pt x="2610196" y="1663444"/>
                </a:cubicBezTo>
                <a:cubicBezTo>
                  <a:pt x="2509382" y="1522304"/>
                  <a:pt x="2611462" y="1654608"/>
                  <a:pt x="2510444" y="1563691"/>
                </a:cubicBezTo>
                <a:cubicBezTo>
                  <a:pt x="2469666" y="1526991"/>
                  <a:pt x="2432859" y="1486106"/>
                  <a:pt x="2394066" y="1447313"/>
                </a:cubicBezTo>
                <a:cubicBezTo>
                  <a:pt x="2371899" y="1425146"/>
                  <a:pt x="2344954" y="1406895"/>
                  <a:pt x="2327564" y="1380811"/>
                </a:cubicBezTo>
                <a:cubicBezTo>
                  <a:pt x="2316480" y="1364186"/>
                  <a:pt x="2308442" y="1345064"/>
                  <a:pt x="2294313" y="1330935"/>
                </a:cubicBezTo>
                <a:cubicBezTo>
                  <a:pt x="2274720" y="1311342"/>
                  <a:pt x="2247404" y="1300651"/>
                  <a:pt x="2227811" y="1281058"/>
                </a:cubicBezTo>
                <a:cubicBezTo>
                  <a:pt x="2213682" y="1266929"/>
                  <a:pt x="2208689" y="1245311"/>
                  <a:pt x="2194560" y="1231182"/>
                </a:cubicBezTo>
                <a:cubicBezTo>
                  <a:pt x="2180431" y="1217053"/>
                  <a:pt x="2160034" y="1210723"/>
                  <a:pt x="2144684" y="1197931"/>
                </a:cubicBezTo>
                <a:cubicBezTo>
                  <a:pt x="2065200" y="1131695"/>
                  <a:pt x="2121003" y="1169515"/>
                  <a:pt x="2061556" y="1098178"/>
                </a:cubicBezTo>
                <a:cubicBezTo>
                  <a:pt x="2021554" y="1050175"/>
                  <a:pt x="2010845" y="1047745"/>
                  <a:pt x="1961804" y="1015051"/>
                </a:cubicBezTo>
                <a:cubicBezTo>
                  <a:pt x="1893285" y="912274"/>
                  <a:pt x="1969363" y="1012535"/>
                  <a:pt x="1878676" y="931924"/>
                </a:cubicBezTo>
                <a:cubicBezTo>
                  <a:pt x="1822021" y="881564"/>
                  <a:pt x="1793734" y="831263"/>
                  <a:pt x="1729047" y="798920"/>
                </a:cubicBezTo>
                <a:cubicBezTo>
                  <a:pt x="1713372" y="791083"/>
                  <a:pt x="1696665" y="783324"/>
                  <a:pt x="1679171" y="782295"/>
                </a:cubicBezTo>
                <a:cubicBezTo>
                  <a:pt x="1507582" y="772201"/>
                  <a:pt x="1335578" y="771211"/>
                  <a:pt x="1163782" y="765669"/>
                </a:cubicBezTo>
                <a:cubicBezTo>
                  <a:pt x="1123216" y="752147"/>
                  <a:pt x="1096258" y="748022"/>
                  <a:pt x="1064029" y="715793"/>
                </a:cubicBezTo>
                <a:cubicBezTo>
                  <a:pt x="1049900" y="701664"/>
                  <a:pt x="1044907" y="680046"/>
                  <a:pt x="1030778" y="665917"/>
                </a:cubicBezTo>
                <a:cubicBezTo>
                  <a:pt x="1011185" y="646324"/>
                  <a:pt x="985314" y="634073"/>
                  <a:pt x="964276" y="616040"/>
                </a:cubicBezTo>
                <a:cubicBezTo>
                  <a:pt x="946425" y="600739"/>
                  <a:pt x="932462" y="581216"/>
                  <a:pt x="914400" y="566164"/>
                </a:cubicBezTo>
                <a:cubicBezTo>
                  <a:pt x="843070" y="506722"/>
                  <a:pt x="880878" y="562514"/>
                  <a:pt x="814647" y="483037"/>
                </a:cubicBezTo>
                <a:cubicBezTo>
                  <a:pt x="801855" y="467687"/>
                  <a:pt x="794188" y="448510"/>
                  <a:pt x="781396" y="433160"/>
                </a:cubicBezTo>
                <a:cubicBezTo>
                  <a:pt x="766344" y="415098"/>
                  <a:pt x="746572" y="401346"/>
                  <a:pt x="731520" y="383284"/>
                </a:cubicBezTo>
                <a:cubicBezTo>
                  <a:pt x="718728" y="367934"/>
                  <a:pt x="712398" y="347537"/>
                  <a:pt x="698269" y="333408"/>
                </a:cubicBezTo>
                <a:cubicBezTo>
                  <a:pt x="684140" y="319279"/>
                  <a:pt x="665018" y="311241"/>
                  <a:pt x="648393" y="300157"/>
                </a:cubicBezTo>
                <a:cubicBezTo>
                  <a:pt x="637309" y="283531"/>
                  <a:pt x="629271" y="264409"/>
                  <a:pt x="615142" y="250280"/>
                </a:cubicBezTo>
                <a:cubicBezTo>
                  <a:pt x="484354" y="119490"/>
                  <a:pt x="651584" y="330585"/>
                  <a:pt x="515389" y="167153"/>
                </a:cubicBezTo>
                <a:cubicBezTo>
                  <a:pt x="502597" y="151803"/>
                  <a:pt x="497175" y="130435"/>
                  <a:pt x="482138" y="117277"/>
                </a:cubicBezTo>
                <a:cubicBezTo>
                  <a:pt x="452063" y="90961"/>
                  <a:pt x="422150" y="54752"/>
                  <a:pt x="382386" y="50775"/>
                </a:cubicBezTo>
                <a:lnTo>
                  <a:pt x="216131" y="34149"/>
                </a:lnTo>
                <a:cubicBezTo>
                  <a:pt x="113680" y="0"/>
                  <a:pt x="183780" y="17524"/>
                  <a:pt x="0" y="17524"/>
                </a:cubicBezTo>
              </a:path>
            </a:pathLst>
          </a:custGeom>
          <a:ln w="476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Arrow 5"/>
          <p:cNvSpPr/>
          <p:nvPr/>
        </p:nvSpPr>
        <p:spPr>
          <a:xfrm>
            <a:off x="1905000" y="228600"/>
            <a:ext cx="1143000" cy="152400"/>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00400" y="152400"/>
            <a:ext cx="1307474" cy="369332"/>
          </a:xfrm>
          <a:prstGeom prst="rect">
            <a:avLst/>
          </a:prstGeom>
          <a:noFill/>
        </p:spPr>
        <p:txBody>
          <a:bodyPr wrap="none" rtlCol="0">
            <a:spAutoFit/>
          </a:bodyPr>
          <a:lstStyle/>
          <a:p>
            <a:r>
              <a:rPr lang="en-US" b="1" dirty="0"/>
              <a:t>Paul Revere</a:t>
            </a:r>
          </a:p>
        </p:txBody>
      </p:sp>
      <p:sp>
        <p:nvSpPr>
          <p:cNvPr id="8" name="Left Arrow 7"/>
          <p:cNvSpPr/>
          <p:nvPr/>
        </p:nvSpPr>
        <p:spPr>
          <a:xfrm>
            <a:off x="1905000" y="609600"/>
            <a:ext cx="1143000" cy="152400"/>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533400"/>
            <a:ext cx="1607748" cy="369332"/>
          </a:xfrm>
          <a:prstGeom prst="rect">
            <a:avLst/>
          </a:prstGeom>
          <a:noFill/>
        </p:spPr>
        <p:txBody>
          <a:bodyPr wrap="none" rtlCol="0">
            <a:spAutoFit/>
          </a:bodyPr>
          <a:lstStyle/>
          <a:p>
            <a:r>
              <a:rPr lang="en-US" b="1" dirty="0"/>
              <a:t>William Dawes</a:t>
            </a:r>
          </a:p>
        </p:txBody>
      </p:sp>
      <p:sp>
        <p:nvSpPr>
          <p:cNvPr id="12" name="Freeform 11"/>
          <p:cNvSpPr/>
          <p:nvPr/>
        </p:nvSpPr>
        <p:spPr>
          <a:xfrm>
            <a:off x="7587175" y="3404382"/>
            <a:ext cx="1772530" cy="1237956"/>
          </a:xfrm>
          <a:custGeom>
            <a:avLst/>
            <a:gdLst>
              <a:gd name="connsiteX0" fmla="*/ 1772530 w 1772530"/>
              <a:gd name="connsiteY0" fmla="*/ 1237956 h 1237956"/>
              <a:gd name="connsiteX1" fmla="*/ 1730327 w 1772530"/>
              <a:gd name="connsiteY1" fmla="*/ 1223889 h 1237956"/>
              <a:gd name="connsiteX2" fmla="*/ 1702191 w 1772530"/>
              <a:gd name="connsiteY2" fmla="*/ 1195753 h 1237956"/>
              <a:gd name="connsiteX3" fmla="*/ 1659988 w 1772530"/>
              <a:gd name="connsiteY3" fmla="*/ 1167618 h 1237956"/>
              <a:gd name="connsiteX4" fmla="*/ 1617785 w 1772530"/>
              <a:gd name="connsiteY4" fmla="*/ 1153550 h 1237956"/>
              <a:gd name="connsiteX5" fmla="*/ 1491176 w 1772530"/>
              <a:gd name="connsiteY5" fmla="*/ 1069144 h 1237956"/>
              <a:gd name="connsiteX6" fmla="*/ 1448973 w 1772530"/>
              <a:gd name="connsiteY6" fmla="*/ 1041009 h 1237956"/>
              <a:gd name="connsiteX7" fmla="*/ 1406770 w 1772530"/>
              <a:gd name="connsiteY7" fmla="*/ 1026941 h 1237956"/>
              <a:gd name="connsiteX8" fmla="*/ 1294228 w 1772530"/>
              <a:gd name="connsiteY8" fmla="*/ 970670 h 1237956"/>
              <a:gd name="connsiteX9" fmla="*/ 1252025 w 1772530"/>
              <a:gd name="connsiteY9" fmla="*/ 956603 h 1237956"/>
              <a:gd name="connsiteX10" fmla="*/ 1209822 w 1772530"/>
              <a:gd name="connsiteY10" fmla="*/ 942535 h 1237956"/>
              <a:gd name="connsiteX11" fmla="*/ 1139483 w 1772530"/>
              <a:gd name="connsiteY11" fmla="*/ 928467 h 1237956"/>
              <a:gd name="connsiteX12" fmla="*/ 1055077 w 1772530"/>
              <a:gd name="connsiteY12" fmla="*/ 900332 h 1237956"/>
              <a:gd name="connsiteX13" fmla="*/ 1012874 w 1772530"/>
              <a:gd name="connsiteY13" fmla="*/ 872196 h 1237956"/>
              <a:gd name="connsiteX14" fmla="*/ 928468 w 1772530"/>
              <a:gd name="connsiteY14" fmla="*/ 844061 h 1237956"/>
              <a:gd name="connsiteX15" fmla="*/ 886265 w 1772530"/>
              <a:gd name="connsiteY15" fmla="*/ 829993 h 1237956"/>
              <a:gd name="connsiteX16" fmla="*/ 773723 w 1772530"/>
              <a:gd name="connsiteY16" fmla="*/ 731520 h 1237956"/>
              <a:gd name="connsiteX17" fmla="*/ 745588 w 1772530"/>
              <a:gd name="connsiteY17" fmla="*/ 703384 h 1237956"/>
              <a:gd name="connsiteX18" fmla="*/ 717453 w 1772530"/>
              <a:gd name="connsiteY18" fmla="*/ 604910 h 1237956"/>
              <a:gd name="connsiteX19" fmla="*/ 703385 w 1772530"/>
              <a:gd name="connsiteY19" fmla="*/ 562707 h 1237956"/>
              <a:gd name="connsiteX20" fmla="*/ 661182 w 1772530"/>
              <a:gd name="connsiteY20" fmla="*/ 534572 h 1237956"/>
              <a:gd name="connsiteX21" fmla="*/ 548640 w 1772530"/>
              <a:gd name="connsiteY21" fmla="*/ 450166 h 1237956"/>
              <a:gd name="connsiteX22" fmla="*/ 478302 w 1772530"/>
              <a:gd name="connsiteY22" fmla="*/ 393895 h 1237956"/>
              <a:gd name="connsiteX23" fmla="*/ 393896 w 1772530"/>
              <a:gd name="connsiteY23" fmla="*/ 365760 h 1237956"/>
              <a:gd name="connsiteX24" fmla="*/ 351693 w 1772530"/>
              <a:gd name="connsiteY24" fmla="*/ 351692 h 1237956"/>
              <a:gd name="connsiteX25" fmla="*/ 323557 w 1772530"/>
              <a:gd name="connsiteY25" fmla="*/ 323556 h 1237956"/>
              <a:gd name="connsiteX26" fmla="*/ 239151 w 1772530"/>
              <a:gd name="connsiteY26" fmla="*/ 267286 h 1237956"/>
              <a:gd name="connsiteX27" fmla="*/ 211016 w 1772530"/>
              <a:gd name="connsiteY27" fmla="*/ 239150 h 1237956"/>
              <a:gd name="connsiteX28" fmla="*/ 182880 w 1772530"/>
              <a:gd name="connsiteY28" fmla="*/ 196947 h 1237956"/>
              <a:gd name="connsiteX29" fmla="*/ 56271 w 1772530"/>
              <a:gd name="connsiteY29" fmla="*/ 84406 h 1237956"/>
              <a:gd name="connsiteX30" fmla="*/ 42203 w 1772530"/>
              <a:gd name="connsiteY30" fmla="*/ 42203 h 1237956"/>
              <a:gd name="connsiteX31" fmla="*/ 0 w 1772530"/>
              <a:gd name="connsiteY31" fmla="*/ 0 h 123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2530" h="1237956">
                <a:moveTo>
                  <a:pt x="1772530" y="1237956"/>
                </a:moveTo>
                <a:cubicBezTo>
                  <a:pt x="1758462" y="1233267"/>
                  <a:pt x="1743042" y="1231518"/>
                  <a:pt x="1730327" y="1223889"/>
                </a:cubicBezTo>
                <a:cubicBezTo>
                  <a:pt x="1718954" y="1217065"/>
                  <a:pt x="1712548" y="1204039"/>
                  <a:pt x="1702191" y="1195753"/>
                </a:cubicBezTo>
                <a:cubicBezTo>
                  <a:pt x="1688989" y="1185191"/>
                  <a:pt x="1675110" y="1175179"/>
                  <a:pt x="1659988" y="1167618"/>
                </a:cubicBezTo>
                <a:cubicBezTo>
                  <a:pt x="1646725" y="1160986"/>
                  <a:pt x="1630748" y="1160751"/>
                  <a:pt x="1617785" y="1153550"/>
                </a:cubicBezTo>
                <a:cubicBezTo>
                  <a:pt x="1617760" y="1153536"/>
                  <a:pt x="1512289" y="1083220"/>
                  <a:pt x="1491176" y="1069144"/>
                </a:cubicBezTo>
                <a:cubicBezTo>
                  <a:pt x="1477108" y="1059766"/>
                  <a:pt x="1465013" y="1046356"/>
                  <a:pt x="1448973" y="1041009"/>
                </a:cubicBezTo>
                <a:lnTo>
                  <a:pt x="1406770" y="1026941"/>
                </a:lnTo>
                <a:cubicBezTo>
                  <a:pt x="1357663" y="977836"/>
                  <a:pt x="1391215" y="1002999"/>
                  <a:pt x="1294228" y="970670"/>
                </a:cubicBezTo>
                <a:lnTo>
                  <a:pt x="1252025" y="956603"/>
                </a:lnTo>
                <a:cubicBezTo>
                  <a:pt x="1237957" y="951914"/>
                  <a:pt x="1224363" y="945443"/>
                  <a:pt x="1209822" y="942535"/>
                </a:cubicBezTo>
                <a:cubicBezTo>
                  <a:pt x="1186376" y="937846"/>
                  <a:pt x="1162551" y="934758"/>
                  <a:pt x="1139483" y="928467"/>
                </a:cubicBezTo>
                <a:cubicBezTo>
                  <a:pt x="1110871" y="920664"/>
                  <a:pt x="1079753" y="916783"/>
                  <a:pt x="1055077" y="900332"/>
                </a:cubicBezTo>
                <a:cubicBezTo>
                  <a:pt x="1041009" y="890953"/>
                  <a:pt x="1028324" y="879063"/>
                  <a:pt x="1012874" y="872196"/>
                </a:cubicBezTo>
                <a:cubicBezTo>
                  <a:pt x="985773" y="860151"/>
                  <a:pt x="956603" y="853439"/>
                  <a:pt x="928468" y="844061"/>
                </a:cubicBezTo>
                <a:cubicBezTo>
                  <a:pt x="914400" y="839372"/>
                  <a:pt x="898603" y="838218"/>
                  <a:pt x="886265" y="829993"/>
                </a:cubicBezTo>
                <a:cubicBezTo>
                  <a:pt x="816475" y="783467"/>
                  <a:pt x="856014" y="813811"/>
                  <a:pt x="773723" y="731520"/>
                </a:cubicBezTo>
                <a:lnTo>
                  <a:pt x="745588" y="703384"/>
                </a:lnTo>
                <a:cubicBezTo>
                  <a:pt x="711858" y="602196"/>
                  <a:pt x="752781" y="728559"/>
                  <a:pt x="717453" y="604910"/>
                </a:cubicBezTo>
                <a:cubicBezTo>
                  <a:pt x="713379" y="590652"/>
                  <a:pt x="712648" y="574286"/>
                  <a:pt x="703385" y="562707"/>
                </a:cubicBezTo>
                <a:cubicBezTo>
                  <a:pt x="692823" y="549505"/>
                  <a:pt x="673906" y="545705"/>
                  <a:pt x="661182" y="534572"/>
                </a:cubicBezTo>
                <a:cubicBezTo>
                  <a:pt x="561706" y="447531"/>
                  <a:pt x="630641" y="477498"/>
                  <a:pt x="548640" y="450166"/>
                </a:cubicBezTo>
                <a:cubicBezTo>
                  <a:pt x="525254" y="426779"/>
                  <a:pt x="510247" y="408093"/>
                  <a:pt x="478302" y="393895"/>
                </a:cubicBezTo>
                <a:cubicBezTo>
                  <a:pt x="451201" y="381850"/>
                  <a:pt x="422031" y="375138"/>
                  <a:pt x="393896" y="365760"/>
                </a:cubicBezTo>
                <a:lnTo>
                  <a:pt x="351693" y="351692"/>
                </a:lnTo>
                <a:cubicBezTo>
                  <a:pt x="342314" y="342313"/>
                  <a:pt x="334168" y="331514"/>
                  <a:pt x="323557" y="323556"/>
                </a:cubicBezTo>
                <a:cubicBezTo>
                  <a:pt x="296505" y="303267"/>
                  <a:pt x="263061" y="291197"/>
                  <a:pt x="239151" y="267286"/>
                </a:cubicBezTo>
                <a:cubicBezTo>
                  <a:pt x="229773" y="257907"/>
                  <a:pt x="219301" y="249507"/>
                  <a:pt x="211016" y="239150"/>
                </a:cubicBezTo>
                <a:cubicBezTo>
                  <a:pt x="200454" y="225948"/>
                  <a:pt x="194113" y="209584"/>
                  <a:pt x="182880" y="196947"/>
                </a:cubicBezTo>
                <a:cubicBezTo>
                  <a:pt x="112798" y="118105"/>
                  <a:pt x="120415" y="127168"/>
                  <a:pt x="56271" y="84406"/>
                </a:cubicBezTo>
                <a:cubicBezTo>
                  <a:pt x="51582" y="70338"/>
                  <a:pt x="49832" y="54919"/>
                  <a:pt x="42203" y="42203"/>
                </a:cubicBezTo>
                <a:cubicBezTo>
                  <a:pt x="42198" y="42194"/>
                  <a:pt x="7038" y="7037"/>
                  <a:pt x="0" y="0"/>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1945" y="1519312"/>
            <a:ext cx="548640" cy="379827"/>
          </a:xfrm>
          <a:custGeom>
            <a:avLst/>
            <a:gdLst>
              <a:gd name="connsiteX0" fmla="*/ 548640 w 548640"/>
              <a:gd name="connsiteY0" fmla="*/ 379827 h 379827"/>
              <a:gd name="connsiteX1" fmla="*/ 98473 w 548640"/>
              <a:gd name="connsiteY1" fmla="*/ 365760 h 379827"/>
              <a:gd name="connsiteX2" fmla="*/ 56270 w 548640"/>
              <a:gd name="connsiteY2" fmla="*/ 351692 h 379827"/>
              <a:gd name="connsiteX3" fmla="*/ 14067 w 548640"/>
              <a:gd name="connsiteY3" fmla="*/ 323557 h 379827"/>
              <a:gd name="connsiteX4" fmla="*/ 0 w 548640"/>
              <a:gd name="connsiteY4" fmla="*/ 281354 h 379827"/>
              <a:gd name="connsiteX5" fmla="*/ 42203 w 548640"/>
              <a:gd name="connsiteY5" fmla="*/ 126609 h 379827"/>
              <a:gd name="connsiteX6" fmla="*/ 98473 w 548640"/>
              <a:gd name="connsiteY6" fmla="*/ 42203 h 379827"/>
              <a:gd name="connsiteX7" fmla="*/ 126609 w 548640"/>
              <a:gd name="connsiteY7" fmla="*/ 0 h 37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40" h="379827">
                <a:moveTo>
                  <a:pt x="548640" y="379827"/>
                </a:moveTo>
                <a:cubicBezTo>
                  <a:pt x="398584" y="375138"/>
                  <a:pt x="248357" y="374325"/>
                  <a:pt x="98473" y="365760"/>
                </a:cubicBezTo>
                <a:cubicBezTo>
                  <a:pt x="83668" y="364914"/>
                  <a:pt x="69533" y="358324"/>
                  <a:pt x="56270" y="351692"/>
                </a:cubicBezTo>
                <a:cubicBezTo>
                  <a:pt x="41148" y="344131"/>
                  <a:pt x="28135" y="332935"/>
                  <a:pt x="14067" y="323557"/>
                </a:cubicBezTo>
                <a:cubicBezTo>
                  <a:pt x="9378" y="309489"/>
                  <a:pt x="0" y="296183"/>
                  <a:pt x="0" y="281354"/>
                </a:cubicBezTo>
                <a:cubicBezTo>
                  <a:pt x="0" y="254926"/>
                  <a:pt x="31167" y="143163"/>
                  <a:pt x="42203" y="126609"/>
                </a:cubicBezTo>
                <a:lnTo>
                  <a:pt x="98473" y="42203"/>
                </a:lnTo>
                <a:lnTo>
                  <a:pt x="126609" y="0"/>
                </a:lnTo>
              </a:path>
            </a:pathLst>
          </a:custGeom>
          <a:ln w="44450">
            <a:solidFill>
              <a:srgbClr val="0070C0"/>
            </a:solidFill>
            <a:tailEnd type="diamo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323472" y="1964897"/>
            <a:ext cx="675249" cy="370340"/>
          </a:xfrm>
          <a:custGeom>
            <a:avLst/>
            <a:gdLst>
              <a:gd name="connsiteX0" fmla="*/ 675249 w 675249"/>
              <a:gd name="connsiteY0" fmla="*/ 32715 h 370340"/>
              <a:gd name="connsiteX1" fmla="*/ 182880 w 675249"/>
              <a:gd name="connsiteY1" fmla="*/ 18648 h 370340"/>
              <a:gd name="connsiteX2" fmla="*/ 0 w 675249"/>
              <a:gd name="connsiteY2" fmla="*/ 60851 h 370340"/>
              <a:gd name="connsiteX3" fmla="*/ 14067 w 675249"/>
              <a:gd name="connsiteY3" fmla="*/ 173392 h 370340"/>
              <a:gd name="connsiteX4" fmla="*/ 42203 w 675249"/>
              <a:gd name="connsiteY4" fmla="*/ 215595 h 370340"/>
              <a:gd name="connsiteX5" fmla="*/ 70338 w 675249"/>
              <a:gd name="connsiteY5" fmla="*/ 300001 h 370340"/>
              <a:gd name="connsiteX6" fmla="*/ 84406 w 675249"/>
              <a:gd name="connsiteY6" fmla="*/ 370340 h 37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249" h="370340">
                <a:moveTo>
                  <a:pt x="675249" y="32715"/>
                </a:moveTo>
                <a:cubicBezTo>
                  <a:pt x="511126" y="28026"/>
                  <a:pt x="347070" y="18648"/>
                  <a:pt x="182880" y="18648"/>
                </a:cubicBezTo>
                <a:cubicBezTo>
                  <a:pt x="30193" y="18648"/>
                  <a:pt x="60849" y="0"/>
                  <a:pt x="0" y="60851"/>
                </a:cubicBezTo>
                <a:cubicBezTo>
                  <a:pt x="4689" y="98365"/>
                  <a:pt x="4120" y="136919"/>
                  <a:pt x="14067" y="173392"/>
                </a:cubicBezTo>
                <a:cubicBezTo>
                  <a:pt x="18516" y="189704"/>
                  <a:pt x="35336" y="200145"/>
                  <a:pt x="42203" y="215595"/>
                </a:cubicBezTo>
                <a:cubicBezTo>
                  <a:pt x="54248" y="242696"/>
                  <a:pt x="60960" y="271866"/>
                  <a:pt x="70338" y="300001"/>
                </a:cubicBezTo>
                <a:cubicBezTo>
                  <a:pt x="87372" y="351102"/>
                  <a:pt x="84406" y="327376"/>
                  <a:pt x="84406" y="370340"/>
                </a:cubicBezTo>
              </a:path>
            </a:pathLst>
          </a:custGeom>
          <a:ln w="44450">
            <a:solidFill>
              <a:srgbClr val="7030A0"/>
            </a:solidFill>
            <a:tailEnd type="diamo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93145" y="1655565"/>
            <a:ext cx="2349304" cy="299844"/>
          </a:xfrm>
          <a:custGeom>
            <a:avLst/>
            <a:gdLst>
              <a:gd name="connsiteX0" fmla="*/ 2349304 w 2349304"/>
              <a:gd name="connsiteY0" fmla="*/ 299844 h 299844"/>
              <a:gd name="connsiteX1" fmla="*/ 1871003 w 2349304"/>
              <a:gd name="connsiteY1" fmla="*/ 285777 h 299844"/>
              <a:gd name="connsiteX2" fmla="*/ 1800664 w 2349304"/>
              <a:gd name="connsiteY2" fmla="*/ 243573 h 299844"/>
              <a:gd name="connsiteX3" fmla="*/ 1744393 w 2349304"/>
              <a:gd name="connsiteY3" fmla="*/ 215438 h 299844"/>
              <a:gd name="connsiteX4" fmla="*/ 1659987 w 2349304"/>
              <a:gd name="connsiteY4" fmla="*/ 159167 h 299844"/>
              <a:gd name="connsiteX5" fmla="*/ 1617784 w 2349304"/>
              <a:gd name="connsiteY5" fmla="*/ 131032 h 299844"/>
              <a:gd name="connsiteX6" fmla="*/ 886264 w 2349304"/>
              <a:gd name="connsiteY6" fmla="*/ 116964 h 299844"/>
              <a:gd name="connsiteX7" fmla="*/ 829993 w 2349304"/>
              <a:gd name="connsiteY7" fmla="*/ 74761 h 299844"/>
              <a:gd name="connsiteX8" fmla="*/ 787790 w 2349304"/>
              <a:gd name="connsiteY8" fmla="*/ 60693 h 299844"/>
              <a:gd name="connsiteX9" fmla="*/ 745587 w 2349304"/>
              <a:gd name="connsiteY9" fmla="*/ 18490 h 299844"/>
              <a:gd name="connsiteX10" fmla="*/ 703384 w 2349304"/>
              <a:gd name="connsiteY10" fmla="*/ 4423 h 299844"/>
              <a:gd name="connsiteX11" fmla="*/ 0 w 2349304"/>
              <a:gd name="connsiteY11" fmla="*/ 4423 h 2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9304" h="299844">
                <a:moveTo>
                  <a:pt x="2349304" y="299844"/>
                </a:moveTo>
                <a:cubicBezTo>
                  <a:pt x="2189870" y="295155"/>
                  <a:pt x="2030273" y="294386"/>
                  <a:pt x="1871003" y="285777"/>
                </a:cubicBezTo>
                <a:cubicBezTo>
                  <a:pt x="1817699" y="282896"/>
                  <a:pt x="1837960" y="268437"/>
                  <a:pt x="1800664" y="243573"/>
                </a:cubicBezTo>
                <a:cubicBezTo>
                  <a:pt x="1783215" y="231940"/>
                  <a:pt x="1762375" y="226227"/>
                  <a:pt x="1744393" y="215438"/>
                </a:cubicBezTo>
                <a:cubicBezTo>
                  <a:pt x="1715397" y="198041"/>
                  <a:pt x="1688122" y="177924"/>
                  <a:pt x="1659987" y="159167"/>
                </a:cubicBezTo>
                <a:cubicBezTo>
                  <a:pt x="1645919" y="149789"/>
                  <a:pt x="1634688" y="131357"/>
                  <a:pt x="1617784" y="131032"/>
                </a:cubicBezTo>
                <a:lnTo>
                  <a:pt x="886264" y="116964"/>
                </a:lnTo>
                <a:cubicBezTo>
                  <a:pt x="867507" y="102896"/>
                  <a:pt x="850350" y="86394"/>
                  <a:pt x="829993" y="74761"/>
                </a:cubicBezTo>
                <a:cubicBezTo>
                  <a:pt x="817118" y="67404"/>
                  <a:pt x="800128" y="68918"/>
                  <a:pt x="787790" y="60693"/>
                </a:cubicBezTo>
                <a:cubicBezTo>
                  <a:pt x="771237" y="49657"/>
                  <a:pt x="762140" y="29525"/>
                  <a:pt x="745587" y="18490"/>
                </a:cubicBezTo>
                <a:cubicBezTo>
                  <a:pt x="733249" y="10265"/>
                  <a:pt x="718210" y="4703"/>
                  <a:pt x="703384" y="4423"/>
                </a:cubicBezTo>
                <a:cubicBezTo>
                  <a:pt x="468964" y="0"/>
                  <a:pt x="234461" y="4423"/>
                  <a:pt x="0" y="4423"/>
                </a:cubicBezTo>
              </a:path>
            </a:pathLst>
          </a:custGeom>
          <a:ln w="444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Arrow 15"/>
          <p:cNvSpPr/>
          <p:nvPr/>
        </p:nvSpPr>
        <p:spPr>
          <a:xfrm>
            <a:off x="5181600" y="228600"/>
            <a:ext cx="1143000" cy="1524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5181600" y="609600"/>
            <a:ext cx="11430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400801" y="152400"/>
            <a:ext cx="2049535" cy="369332"/>
          </a:xfrm>
          <a:prstGeom prst="rect">
            <a:avLst/>
          </a:prstGeom>
          <a:noFill/>
        </p:spPr>
        <p:txBody>
          <a:bodyPr wrap="none" rtlCol="0">
            <a:spAutoFit/>
          </a:bodyPr>
          <a:lstStyle/>
          <a:p>
            <a:r>
              <a:rPr lang="en-US" b="1" dirty="0"/>
              <a:t>Dr. Samuel Prescott</a:t>
            </a:r>
          </a:p>
        </p:txBody>
      </p:sp>
      <p:sp>
        <p:nvSpPr>
          <p:cNvPr id="19" name="TextBox 18"/>
          <p:cNvSpPr txBox="1"/>
          <p:nvPr/>
        </p:nvSpPr>
        <p:spPr>
          <a:xfrm>
            <a:off x="6477000" y="533400"/>
            <a:ext cx="1457194" cy="369332"/>
          </a:xfrm>
          <a:prstGeom prst="rect">
            <a:avLst/>
          </a:prstGeom>
          <a:noFill/>
        </p:spPr>
        <p:txBody>
          <a:bodyPr wrap="none" rtlCol="0">
            <a:spAutoFit/>
          </a:bodyPr>
          <a:lstStyle/>
          <a:p>
            <a:r>
              <a:rPr lang="en-US" b="1" dirty="0"/>
              <a:t>The Redcoats</a:t>
            </a:r>
          </a:p>
        </p:txBody>
      </p:sp>
      <p:sp>
        <p:nvSpPr>
          <p:cNvPr id="20" name="Freeform 19"/>
          <p:cNvSpPr/>
          <p:nvPr/>
        </p:nvSpPr>
        <p:spPr>
          <a:xfrm>
            <a:off x="5462955" y="1997613"/>
            <a:ext cx="2053883" cy="1336431"/>
          </a:xfrm>
          <a:custGeom>
            <a:avLst/>
            <a:gdLst>
              <a:gd name="connsiteX0" fmla="*/ 2053883 w 2053883"/>
              <a:gd name="connsiteY0" fmla="*/ 1336431 h 1336431"/>
              <a:gd name="connsiteX1" fmla="*/ 2025748 w 2053883"/>
              <a:gd name="connsiteY1" fmla="*/ 1223890 h 1336431"/>
              <a:gd name="connsiteX2" fmla="*/ 1955409 w 2053883"/>
              <a:gd name="connsiteY2" fmla="*/ 1167619 h 1336431"/>
              <a:gd name="connsiteX3" fmla="*/ 1927274 w 2053883"/>
              <a:gd name="connsiteY3" fmla="*/ 1139483 h 1336431"/>
              <a:gd name="connsiteX4" fmla="*/ 1842868 w 2053883"/>
              <a:gd name="connsiteY4" fmla="*/ 1111348 h 1336431"/>
              <a:gd name="connsiteX5" fmla="*/ 1758461 w 2053883"/>
              <a:gd name="connsiteY5" fmla="*/ 1026942 h 1336431"/>
              <a:gd name="connsiteX6" fmla="*/ 1716258 w 2053883"/>
              <a:gd name="connsiteY6" fmla="*/ 984739 h 1336431"/>
              <a:gd name="connsiteX7" fmla="*/ 1688123 w 2053883"/>
              <a:gd name="connsiteY7" fmla="*/ 956603 h 1336431"/>
              <a:gd name="connsiteX8" fmla="*/ 1659988 w 2053883"/>
              <a:gd name="connsiteY8" fmla="*/ 914400 h 1336431"/>
              <a:gd name="connsiteX9" fmla="*/ 1631852 w 2053883"/>
              <a:gd name="connsiteY9" fmla="*/ 886265 h 1336431"/>
              <a:gd name="connsiteX10" fmla="*/ 1547446 w 2053883"/>
              <a:gd name="connsiteY10" fmla="*/ 858130 h 1336431"/>
              <a:gd name="connsiteX11" fmla="*/ 1463040 w 2053883"/>
              <a:gd name="connsiteY11" fmla="*/ 801859 h 1336431"/>
              <a:gd name="connsiteX12" fmla="*/ 984738 w 2053883"/>
              <a:gd name="connsiteY12" fmla="*/ 759656 h 1336431"/>
              <a:gd name="connsiteX13" fmla="*/ 942535 w 2053883"/>
              <a:gd name="connsiteY13" fmla="*/ 731520 h 1336431"/>
              <a:gd name="connsiteX14" fmla="*/ 914400 w 2053883"/>
              <a:gd name="connsiteY14" fmla="*/ 689317 h 1336431"/>
              <a:gd name="connsiteX15" fmla="*/ 829994 w 2053883"/>
              <a:gd name="connsiteY15" fmla="*/ 633046 h 1336431"/>
              <a:gd name="connsiteX16" fmla="*/ 787791 w 2053883"/>
              <a:gd name="connsiteY16" fmla="*/ 604911 h 1336431"/>
              <a:gd name="connsiteX17" fmla="*/ 745588 w 2053883"/>
              <a:gd name="connsiteY17" fmla="*/ 590843 h 1336431"/>
              <a:gd name="connsiteX18" fmla="*/ 647114 w 2053883"/>
              <a:gd name="connsiteY18" fmla="*/ 520505 h 1336431"/>
              <a:gd name="connsiteX19" fmla="*/ 618978 w 2053883"/>
              <a:gd name="connsiteY19" fmla="*/ 492370 h 1336431"/>
              <a:gd name="connsiteX20" fmla="*/ 534572 w 2053883"/>
              <a:gd name="connsiteY20" fmla="*/ 450166 h 1336431"/>
              <a:gd name="connsiteX21" fmla="*/ 450166 w 2053883"/>
              <a:gd name="connsiteY21" fmla="*/ 393896 h 1336431"/>
              <a:gd name="connsiteX22" fmla="*/ 351692 w 2053883"/>
              <a:gd name="connsiteY22" fmla="*/ 281354 h 1336431"/>
              <a:gd name="connsiteX23" fmla="*/ 309489 w 2053883"/>
              <a:gd name="connsiteY23" fmla="*/ 253219 h 1336431"/>
              <a:gd name="connsiteX24" fmla="*/ 253218 w 2053883"/>
              <a:gd name="connsiteY24" fmla="*/ 196948 h 1336431"/>
              <a:gd name="connsiteX25" fmla="*/ 196948 w 2053883"/>
              <a:gd name="connsiteY25" fmla="*/ 154745 h 1336431"/>
              <a:gd name="connsiteX26" fmla="*/ 168812 w 2053883"/>
              <a:gd name="connsiteY26" fmla="*/ 126610 h 1336431"/>
              <a:gd name="connsiteX27" fmla="*/ 126609 w 2053883"/>
              <a:gd name="connsiteY27" fmla="*/ 112542 h 1336431"/>
              <a:gd name="connsiteX28" fmla="*/ 28135 w 2053883"/>
              <a:gd name="connsiteY28" fmla="*/ 42203 h 1336431"/>
              <a:gd name="connsiteX29" fmla="*/ 0 w 2053883"/>
              <a:gd name="connsiteY29" fmla="*/ 0 h 133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53883" h="1336431">
                <a:moveTo>
                  <a:pt x="2053883" y="1336431"/>
                </a:moveTo>
                <a:cubicBezTo>
                  <a:pt x="2050858" y="1321308"/>
                  <a:pt x="2038723" y="1245516"/>
                  <a:pt x="2025748" y="1223890"/>
                </a:cubicBezTo>
                <a:cubicBezTo>
                  <a:pt x="2010071" y="1197761"/>
                  <a:pt x="1977527" y="1185314"/>
                  <a:pt x="1955409" y="1167619"/>
                </a:cubicBezTo>
                <a:cubicBezTo>
                  <a:pt x="1945052" y="1159333"/>
                  <a:pt x="1939137" y="1145415"/>
                  <a:pt x="1927274" y="1139483"/>
                </a:cubicBezTo>
                <a:cubicBezTo>
                  <a:pt x="1900748" y="1126220"/>
                  <a:pt x="1842868" y="1111348"/>
                  <a:pt x="1842868" y="1111348"/>
                </a:cubicBezTo>
                <a:lnTo>
                  <a:pt x="1758461" y="1026942"/>
                </a:lnTo>
                <a:lnTo>
                  <a:pt x="1716258" y="984739"/>
                </a:lnTo>
                <a:cubicBezTo>
                  <a:pt x="1706880" y="975360"/>
                  <a:pt x="1695480" y="967639"/>
                  <a:pt x="1688123" y="956603"/>
                </a:cubicBezTo>
                <a:cubicBezTo>
                  <a:pt x="1678745" y="942535"/>
                  <a:pt x="1670550" y="927602"/>
                  <a:pt x="1659988" y="914400"/>
                </a:cubicBezTo>
                <a:cubicBezTo>
                  <a:pt x="1651702" y="904043"/>
                  <a:pt x="1643715" y="892196"/>
                  <a:pt x="1631852" y="886265"/>
                </a:cubicBezTo>
                <a:cubicBezTo>
                  <a:pt x="1605326" y="873002"/>
                  <a:pt x="1547446" y="858130"/>
                  <a:pt x="1547446" y="858130"/>
                </a:cubicBezTo>
                <a:cubicBezTo>
                  <a:pt x="1519311" y="839373"/>
                  <a:pt x="1495119" y="812552"/>
                  <a:pt x="1463040" y="801859"/>
                </a:cubicBezTo>
                <a:cubicBezTo>
                  <a:pt x="1253994" y="732175"/>
                  <a:pt x="1408272" y="774781"/>
                  <a:pt x="984738" y="759656"/>
                </a:cubicBezTo>
                <a:cubicBezTo>
                  <a:pt x="970670" y="750277"/>
                  <a:pt x="954490" y="743475"/>
                  <a:pt x="942535" y="731520"/>
                </a:cubicBezTo>
                <a:cubicBezTo>
                  <a:pt x="930580" y="719565"/>
                  <a:pt x="927124" y="700450"/>
                  <a:pt x="914400" y="689317"/>
                </a:cubicBezTo>
                <a:cubicBezTo>
                  <a:pt x="888952" y="667050"/>
                  <a:pt x="858129" y="651803"/>
                  <a:pt x="829994" y="633046"/>
                </a:cubicBezTo>
                <a:cubicBezTo>
                  <a:pt x="815926" y="623668"/>
                  <a:pt x="803831" y="610258"/>
                  <a:pt x="787791" y="604911"/>
                </a:cubicBezTo>
                <a:cubicBezTo>
                  <a:pt x="773723" y="600222"/>
                  <a:pt x="758851" y="597475"/>
                  <a:pt x="745588" y="590843"/>
                </a:cubicBezTo>
                <a:cubicBezTo>
                  <a:pt x="727309" y="581704"/>
                  <a:pt x="656680" y="528476"/>
                  <a:pt x="647114" y="520505"/>
                </a:cubicBezTo>
                <a:cubicBezTo>
                  <a:pt x="636925" y="512014"/>
                  <a:pt x="629335" y="500655"/>
                  <a:pt x="618978" y="492370"/>
                </a:cubicBezTo>
                <a:cubicBezTo>
                  <a:pt x="533815" y="424240"/>
                  <a:pt x="619672" y="497443"/>
                  <a:pt x="534572" y="450166"/>
                </a:cubicBezTo>
                <a:cubicBezTo>
                  <a:pt x="505013" y="433744"/>
                  <a:pt x="450166" y="393896"/>
                  <a:pt x="450166" y="393896"/>
                </a:cubicBezTo>
                <a:cubicBezTo>
                  <a:pt x="420423" y="349281"/>
                  <a:pt x="401069" y="314271"/>
                  <a:pt x="351692" y="281354"/>
                </a:cubicBezTo>
                <a:cubicBezTo>
                  <a:pt x="337624" y="271976"/>
                  <a:pt x="322326" y="264222"/>
                  <a:pt x="309489" y="253219"/>
                </a:cubicBezTo>
                <a:cubicBezTo>
                  <a:pt x="289349" y="235956"/>
                  <a:pt x="274439" y="212864"/>
                  <a:pt x="253218" y="196948"/>
                </a:cubicBezTo>
                <a:cubicBezTo>
                  <a:pt x="234461" y="182880"/>
                  <a:pt x="214960" y="169755"/>
                  <a:pt x="196948" y="154745"/>
                </a:cubicBezTo>
                <a:cubicBezTo>
                  <a:pt x="186759" y="146254"/>
                  <a:pt x="180185" y="133434"/>
                  <a:pt x="168812" y="126610"/>
                </a:cubicBezTo>
                <a:cubicBezTo>
                  <a:pt x="156096" y="118981"/>
                  <a:pt x="140677" y="117231"/>
                  <a:pt x="126609" y="112542"/>
                </a:cubicBezTo>
                <a:cubicBezTo>
                  <a:pt x="59853" y="45786"/>
                  <a:pt x="95503" y="64660"/>
                  <a:pt x="28135" y="42203"/>
                </a:cubicBezTo>
                <a:lnTo>
                  <a:pt x="0" y="0"/>
                </a:ln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7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3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1" nodeType="clickEffect">
                                  <p:stCondLst>
                                    <p:cond delay="0"/>
                                  </p:stCondLst>
                                  <p:childTnLst>
                                    <p:animEffect transition="out" filter="blinds(horizontal)">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grpId="1"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0-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5"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linds(vertical)">
                                      <p:cBhvr>
                                        <p:cTn id="6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3" grpId="0" animBg="1"/>
      <p:bldP spid="13" grpId="1" animBg="1"/>
      <p:bldP spid="14" grpId="0" animBg="1"/>
      <p:bldP spid="14" grpId="1" animBg="1"/>
      <p:bldP spid="15" grpId="0" animBg="1"/>
      <p:bldP spid="15" grpId="1"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9144000" cy="5632311"/>
          </a:xfrm>
          <a:prstGeom prst="rect">
            <a:avLst/>
          </a:prstGeom>
        </p:spPr>
        <p:txBody>
          <a:bodyPr wrap="square">
            <a:spAutoFit/>
          </a:bodyPr>
          <a:lstStyle/>
          <a:p>
            <a:r>
              <a:rPr lang="en-US" sz="2400" dirty="0">
                <a:latin typeface="Cambria" pitchFamily="18" charset="0"/>
              </a:rPr>
              <a:t>He has excited domestic insurrections amongst us, and has endeavored to bring on the inhabitants of our frontiers, the merciless Indian savages, whose known rule of warfare, is undistinguished destruction of all ages, sexes and conditions. </a:t>
            </a:r>
          </a:p>
          <a:p>
            <a:endParaRPr lang="en-US" sz="2400" dirty="0">
              <a:latin typeface="Cambria" pitchFamily="18" charset="0"/>
            </a:endParaRPr>
          </a:p>
          <a:p>
            <a:r>
              <a:rPr lang="en-US" sz="2400" dirty="0">
                <a:latin typeface="Cambria" pitchFamily="18" charset="0"/>
              </a:rPr>
              <a:t>					In every stage of these 						oppressions we have petitioned 					for redress in the most humble 					terms: our repeated petitions </a:t>
            </a:r>
            <a:r>
              <a:rPr lang="en-US" sz="2400" dirty="0" smtClean="0">
                <a:latin typeface="Cambria" pitchFamily="18" charset="0"/>
              </a:rPr>
              <a:t>					have been </a:t>
            </a:r>
            <a:r>
              <a:rPr lang="en-US" sz="2400" dirty="0">
                <a:latin typeface="Cambria" pitchFamily="18" charset="0"/>
              </a:rPr>
              <a:t>answered only by </a:t>
            </a:r>
            <a:r>
              <a:rPr lang="en-US" sz="2400" dirty="0" smtClean="0">
                <a:latin typeface="Cambria" pitchFamily="18" charset="0"/>
              </a:rPr>
              <a:t>					repeated injury</a:t>
            </a:r>
            <a:r>
              <a:rPr lang="en-US" sz="2400" dirty="0">
                <a:latin typeface="Cambria" pitchFamily="18" charset="0"/>
              </a:rPr>
              <a:t>. A prince, whose </a:t>
            </a:r>
            <a:r>
              <a:rPr lang="en-US" sz="2400" dirty="0" smtClean="0">
                <a:latin typeface="Cambria" pitchFamily="18" charset="0"/>
              </a:rPr>
              <a:t>					character is </a:t>
            </a:r>
            <a:r>
              <a:rPr lang="en-US" sz="2400" dirty="0">
                <a:latin typeface="Cambria" pitchFamily="18" charset="0"/>
              </a:rPr>
              <a:t>thus marked by </a:t>
            </a:r>
            <a:r>
              <a:rPr lang="en-US" sz="2400" dirty="0" smtClean="0">
                <a:latin typeface="Cambria" pitchFamily="18" charset="0"/>
              </a:rPr>
              <a:t>					every </a:t>
            </a:r>
            <a:r>
              <a:rPr lang="en-US" sz="2400" dirty="0">
                <a:latin typeface="Cambria" pitchFamily="18" charset="0"/>
              </a:rPr>
              <a:t>act which </a:t>
            </a:r>
            <a:r>
              <a:rPr lang="en-US" sz="2400" dirty="0" smtClean="0">
                <a:latin typeface="Cambria" pitchFamily="18" charset="0"/>
              </a:rPr>
              <a:t>may </a:t>
            </a:r>
            <a:r>
              <a:rPr lang="en-US" sz="2400" dirty="0">
                <a:latin typeface="Cambria" pitchFamily="18" charset="0"/>
              </a:rPr>
              <a:t>define a </a:t>
            </a:r>
            <a:r>
              <a:rPr lang="en-US" sz="2400" dirty="0" smtClean="0">
                <a:latin typeface="Cambria" pitchFamily="18" charset="0"/>
              </a:rPr>
              <a:t>					tyrant</a:t>
            </a:r>
            <a:r>
              <a:rPr lang="en-US" sz="2400" dirty="0">
                <a:latin typeface="Cambria" pitchFamily="18" charset="0"/>
              </a:rPr>
              <a:t>, is unfit to be </a:t>
            </a:r>
            <a:r>
              <a:rPr lang="en-US" sz="2400" dirty="0" smtClean="0">
                <a:latin typeface="Cambria" pitchFamily="18" charset="0"/>
              </a:rPr>
              <a:t>the </a:t>
            </a:r>
            <a:r>
              <a:rPr lang="en-US" sz="2400" dirty="0">
                <a:latin typeface="Cambria" pitchFamily="18" charset="0"/>
              </a:rPr>
              <a:t>ruler of a </a:t>
            </a:r>
            <a:r>
              <a:rPr lang="en-US" sz="2400" dirty="0" smtClean="0">
                <a:latin typeface="Cambria" pitchFamily="18" charset="0"/>
              </a:rPr>
              <a:t>					free </a:t>
            </a:r>
            <a:r>
              <a:rPr lang="en-US" sz="2400" dirty="0">
                <a:latin typeface="Cambria" pitchFamily="18" charset="0"/>
              </a:rPr>
              <a:t>people. </a:t>
            </a:r>
          </a:p>
        </p:txBody>
      </p:sp>
      <p:pic>
        <p:nvPicPr>
          <p:cNvPr id="7" name="Picture 6" descr="WWscalping3.JPG"/>
          <p:cNvPicPr>
            <a:picLocks noChangeAspect="1"/>
          </p:cNvPicPr>
          <p:nvPr/>
        </p:nvPicPr>
        <p:blipFill>
          <a:blip r:embed="rId3" cstate="print"/>
          <a:stretch>
            <a:fillRect/>
          </a:stretch>
        </p:blipFill>
        <p:spPr>
          <a:xfrm>
            <a:off x="1524000" y="1748425"/>
            <a:ext cx="4191000" cy="5109575"/>
          </a:xfrm>
          <a:prstGeom prst="rect">
            <a:avLst/>
          </a:prstGeom>
        </p:spPr>
      </p:pic>
    </p:spTree>
    <p:extLst>
      <p:ext uri="{BB962C8B-B14F-4D97-AF65-F5344CB8AC3E}">
        <p14:creationId xmlns:p14="http://schemas.microsoft.com/office/powerpoint/2010/main" val="1435400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8763000" cy="6001643"/>
          </a:xfrm>
          <a:prstGeom prst="rect">
            <a:avLst/>
          </a:prstGeom>
        </p:spPr>
        <p:txBody>
          <a:bodyPr wrap="square">
            <a:spAutoFit/>
          </a:bodyPr>
          <a:lstStyle/>
          <a:p>
            <a:r>
              <a:rPr lang="en-US" sz="2400" dirty="0">
                <a:latin typeface="Cambria" pitchFamily="18" charset="0"/>
              </a:rPr>
              <a:t>Nor have we been wanting in attention to our British brethren. We have warned them from time to time of attempts by their legislature to extend an unwarrantable jurisdiction over us. We have reminded them of the circumstances of our emigration and settlement here. We have appealed to their native justice and magnanimity, and we have conjured them by the ties of our common kindred to disavow these usurpations, which, would inevitably interrupt our connections and correspondence. They too have been deaf to the voice of justice and of consanguinity. We must, therefore, </a:t>
            </a:r>
          </a:p>
          <a:p>
            <a:r>
              <a:rPr lang="en-US" sz="2400" dirty="0">
                <a:latin typeface="Cambria" pitchFamily="18" charset="0"/>
              </a:rPr>
              <a:t>acquiesce in the necessity,</a:t>
            </a:r>
          </a:p>
          <a:p>
            <a:r>
              <a:rPr lang="en-US" sz="2400" dirty="0">
                <a:latin typeface="Cambria" pitchFamily="18" charset="0"/>
              </a:rPr>
              <a:t> which denounces our </a:t>
            </a:r>
          </a:p>
          <a:p>
            <a:r>
              <a:rPr lang="en-US" sz="2400" dirty="0">
                <a:latin typeface="Cambria" pitchFamily="18" charset="0"/>
              </a:rPr>
              <a:t>separation, and hold them,</a:t>
            </a:r>
          </a:p>
          <a:p>
            <a:r>
              <a:rPr lang="en-US" sz="2400" dirty="0">
                <a:latin typeface="Cambria" pitchFamily="18" charset="0"/>
              </a:rPr>
              <a:t> as we hold the rest of </a:t>
            </a:r>
          </a:p>
          <a:p>
            <a:r>
              <a:rPr lang="en-US" sz="2400" dirty="0">
                <a:latin typeface="Cambria" pitchFamily="18" charset="0"/>
              </a:rPr>
              <a:t>mankind, enemies in war, </a:t>
            </a:r>
          </a:p>
          <a:p>
            <a:r>
              <a:rPr lang="en-US" sz="2400" dirty="0">
                <a:latin typeface="Cambria" pitchFamily="18" charset="0"/>
              </a:rPr>
              <a:t>in peace friends. </a:t>
            </a:r>
          </a:p>
        </p:txBody>
      </p:sp>
      <p:pic>
        <p:nvPicPr>
          <p:cNvPr id="7" name="Picture 6" descr="british-american_flag.jpg"/>
          <p:cNvPicPr>
            <a:picLocks noChangeAspect="1"/>
          </p:cNvPicPr>
          <p:nvPr/>
        </p:nvPicPr>
        <p:blipFill>
          <a:blip r:embed="rId3" cstate="print"/>
          <a:stretch>
            <a:fillRect/>
          </a:stretch>
        </p:blipFill>
        <p:spPr>
          <a:xfrm>
            <a:off x="5029200" y="3810000"/>
            <a:ext cx="5461000" cy="2857500"/>
          </a:xfrm>
          <a:prstGeom prst="rect">
            <a:avLst/>
          </a:prstGeom>
        </p:spPr>
      </p:pic>
    </p:spTree>
    <p:extLst>
      <p:ext uri="{BB962C8B-B14F-4D97-AF65-F5344CB8AC3E}">
        <p14:creationId xmlns:p14="http://schemas.microsoft.com/office/powerpoint/2010/main" val="3760202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887682"/>
            <a:ext cx="8763000" cy="3416320"/>
          </a:xfrm>
          <a:prstGeom prst="rect">
            <a:avLst/>
          </a:prstGeom>
        </p:spPr>
        <p:txBody>
          <a:bodyPr wrap="square">
            <a:spAutoFit/>
          </a:bodyPr>
          <a:lstStyle/>
          <a:p>
            <a:r>
              <a:rPr lang="en-US" sz="2400" dirty="0">
                <a:latin typeface="Cambria" pitchFamily="18" charset="0"/>
              </a:rPr>
              <a:t>We, therefore, the representatives of the United States of America, in General Congress, assembled, appealing to the Supreme Judge of the world for the rectitude of our intentions, do, in the name, and by the authority of the good people of these colonies, solemnly publish and declare, that these united colonies are, and of right ought to be free and independent states; that they are absolved from all allegiance to the British Crown, and that all political connection between them and the state of Great Britain, is and ought to be totally dissolved; </a:t>
            </a:r>
          </a:p>
        </p:txBody>
      </p:sp>
      <p:pic>
        <p:nvPicPr>
          <p:cNvPr id="4" name="Picture 3" descr="eagle_flag.gif"/>
          <p:cNvPicPr>
            <a:picLocks noChangeAspect="1"/>
          </p:cNvPicPr>
          <p:nvPr/>
        </p:nvPicPr>
        <p:blipFill>
          <a:blip r:embed="rId3" cstate="print"/>
          <a:stretch>
            <a:fillRect/>
          </a:stretch>
        </p:blipFill>
        <p:spPr>
          <a:xfrm>
            <a:off x="3810000" y="0"/>
            <a:ext cx="4343400" cy="2821662"/>
          </a:xfrm>
          <a:prstGeom prst="rect">
            <a:avLst/>
          </a:prstGeom>
        </p:spPr>
      </p:pic>
    </p:spTree>
    <p:extLst>
      <p:ext uri="{BB962C8B-B14F-4D97-AF65-F5344CB8AC3E}">
        <p14:creationId xmlns:p14="http://schemas.microsoft.com/office/powerpoint/2010/main" val="80709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038600"/>
            <a:ext cx="8763000" cy="2308324"/>
          </a:xfrm>
          <a:prstGeom prst="rect">
            <a:avLst/>
          </a:prstGeom>
        </p:spPr>
        <p:txBody>
          <a:bodyPr wrap="square">
            <a:spAutoFit/>
          </a:bodyPr>
          <a:lstStyle/>
          <a:p>
            <a:r>
              <a:rPr lang="en-US" sz="2400" dirty="0">
                <a:latin typeface="Cambria" pitchFamily="18" charset="0"/>
              </a:rPr>
              <a:t>and that as free and independent states, they have full power to levy war, conclude peace, contract alliances, establish commerce, and to do all other acts and things which independent states may of right do. And for the support of this declaration, with a firm reliance on the protection of Divine Providence, we mutually pledge to each other our lives, our fortunes and our sacred honor. </a:t>
            </a:r>
          </a:p>
        </p:txBody>
      </p:sp>
      <p:pic>
        <p:nvPicPr>
          <p:cNvPr id="5" name="Picture 4" descr="declarationofindependence.jpg">
            <a:hlinkClick r:id="rId3"/>
          </p:cNvPr>
          <p:cNvPicPr>
            <a:picLocks noChangeAspect="1"/>
          </p:cNvPicPr>
          <p:nvPr/>
        </p:nvPicPr>
        <p:blipFill>
          <a:blip r:embed="rId4" cstate="print"/>
          <a:stretch>
            <a:fillRect/>
          </a:stretch>
        </p:blipFill>
        <p:spPr>
          <a:xfrm>
            <a:off x="3124200" y="228601"/>
            <a:ext cx="5715000" cy="3792071"/>
          </a:xfrm>
          <a:prstGeom prst="rect">
            <a:avLst/>
          </a:prstGeom>
        </p:spPr>
      </p:pic>
    </p:spTree>
    <p:extLst>
      <p:ext uri="{BB962C8B-B14F-4D97-AF65-F5344CB8AC3E}">
        <p14:creationId xmlns:p14="http://schemas.microsoft.com/office/powerpoint/2010/main" val="1925447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claration-engraved1823-1024px.jpg">
            <a:hlinkClick r:id="rId3"/>
          </p:cNvPr>
          <p:cNvPicPr>
            <a:picLocks noChangeAspect="1"/>
          </p:cNvPicPr>
          <p:nvPr/>
        </p:nvPicPr>
        <p:blipFill>
          <a:blip r:embed="rId4" cstate="print"/>
          <a:stretch>
            <a:fillRect/>
          </a:stretch>
        </p:blipFill>
        <p:spPr>
          <a:xfrm>
            <a:off x="3206045" y="0"/>
            <a:ext cx="5779911" cy="6858000"/>
          </a:xfrm>
          <a:prstGeom prst="rect">
            <a:avLst/>
          </a:prstGeom>
        </p:spPr>
      </p:pic>
    </p:spTree>
    <p:extLst>
      <p:ext uri="{BB962C8B-B14F-4D97-AF65-F5344CB8AC3E}">
        <p14:creationId xmlns:p14="http://schemas.microsoft.com/office/powerpoint/2010/main" val="449538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Us_declaration_independence_signatures.jpg"/>
          <p:cNvPicPr>
            <a:picLocks noChangeAspect="1"/>
          </p:cNvPicPr>
          <p:nvPr/>
        </p:nvPicPr>
        <p:blipFill>
          <a:blip r:embed="rId3" cstate="print"/>
          <a:stretch>
            <a:fillRect/>
          </a:stretch>
        </p:blipFill>
        <p:spPr>
          <a:xfrm>
            <a:off x="1676400" y="1676400"/>
            <a:ext cx="8951920" cy="2971800"/>
          </a:xfrm>
          <a:prstGeom prst="rect">
            <a:avLst/>
          </a:prstGeom>
        </p:spPr>
      </p:pic>
      <p:sp>
        <p:nvSpPr>
          <p:cNvPr id="4" name="Arc 3"/>
          <p:cNvSpPr/>
          <p:nvPr/>
        </p:nvSpPr>
        <p:spPr>
          <a:xfrm>
            <a:off x="5029200" y="1752600"/>
            <a:ext cx="1905000" cy="685800"/>
          </a:xfrm>
          <a:prstGeom prst="arc">
            <a:avLst>
              <a:gd name="adj1" fmla="val 16200000"/>
              <a:gd name="adj2" fmla="val 1603969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8_a.jpg"/>
          <p:cNvPicPr>
            <a:picLocks noChangeAspect="1"/>
          </p:cNvPicPr>
          <p:nvPr/>
        </p:nvPicPr>
        <p:blipFill>
          <a:blip r:embed="rId4" cstate="print"/>
          <a:stretch>
            <a:fillRect/>
          </a:stretch>
        </p:blipFill>
        <p:spPr>
          <a:xfrm>
            <a:off x="2066793" y="0"/>
            <a:ext cx="1295400" cy="1640840"/>
          </a:xfrm>
          <a:prstGeom prst="rect">
            <a:avLst/>
          </a:prstGeom>
        </p:spPr>
      </p:pic>
      <p:sp>
        <p:nvSpPr>
          <p:cNvPr id="8" name="Arc 7"/>
          <p:cNvSpPr/>
          <p:nvPr/>
        </p:nvSpPr>
        <p:spPr>
          <a:xfrm>
            <a:off x="5410200" y="3657600"/>
            <a:ext cx="1066800" cy="3810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thomas_jefferson.jpg"/>
          <p:cNvPicPr>
            <a:picLocks noChangeAspect="1"/>
          </p:cNvPicPr>
          <p:nvPr/>
        </p:nvPicPr>
        <p:blipFill>
          <a:blip r:embed="rId5" cstate="print"/>
          <a:stretch>
            <a:fillRect/>
          </a:stretch>
        </p:blipFill>
        <p:spPr>
          <a:xfrm>
            <a:off x="3965427" y="9901"/>
            <a:ext cx="1371600" cy="1633667"/>
          </a:xfrm>
          <a:prstGeom prst="rect">
            <a:avLst/>
          </a:prstGeom>
        </p:spPr>
      </p:pic>
      <p:sp>
        <p:nvSpPr>
          <p:cNvPr id="10" name="Arc 9"/>
          <p:cNvSpPr/>
          <p:nvPr/>
        </p:nvSpPr>
        <p:spPr>
          <a:xfrm>
            <a:off x="6781800" y="2286000"/>
            <a:ext cx="1066800" cy="3810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descr="franklin2color80.jpg"/>
          <p:cNvPicPr>
            <a:picLocks noChangeAspect="1"/>
          </p:cNvPicPr>
          <p:nvPr/>
        </p:nvPicPr>
        <p:blipFill>
          <a:blip r:embed="rId6" cstate="print"/>
          <a:stretch>
            <a:fillRect/>
          </a:stretch>
        </p:blipFill>
        <p:spPr>
          <a:xfrm>
            <a:off x="5916891" y="9901"/>
            <a:ext cx="1295400" cy="1616985"/>
          </a:xfrm>
          <a:prstGeom prst="rect">
            <a:avLst/>
          </a:prstGeom>
        </p:spPr>
      </p:pic>
      <p:sp>
        <p:nvSpPr>
          <p:cNvPr id="14" name="Arc 13"/>
          <p:cNvSpPr/>
          <p:nvPr/>
        </p:nvSpPr>
        <p:spPr>
          <a:xfrm>
            <a:off x="8763000" y="2286000"/>
            <a:ext cx="1143000" cy="4572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descr="300px-John_Adams_1793_John_Trumbull.jpg"/>
          <p:cNvPicPr>
            <a:picLocks noChangeAspect="1"/>
          </p:cNvPicPr>
          <p:nvPr/>
        </p:nvPicPr>
        <p:blipFill>
          <a:blip r:embed="rId7" cstate="print"/>
          <a:stretch>
            <a:fillRect/>
          </a:stretch>
        </p:blipFill>
        <p:spPr>
          <a:xfrm>
            <a:off x="8115300" y="27340"/>
            <a:ext cx="1524000" cy="1615440"/>
          </a:xfrm>
          <a:prstGeom prst="rect">
            <a:avLst/>
          </a:prstGeom>
        </p:spPr>
      </p:pic>
      <p:pic>
        <p:nvPicPr>
          <p:cNvPr id="17" name="Picture 16" descr="sam-adams.jpg"/>
          <p:cNvPicPr>
            <a:picLocks noChangeAspect="1"/>
          </p:cNvPicPr>
          <p:nvPr/>
        </p:nvPicPr>
        <p:blipFill>
          <a:blip r:embed="rId8" cstate="print"/>
          <a:stretch>
            <a:fillRect/>
          </a:stretch>
        </p:blipFill>
        <p:spPr>
          <a:xfrm>
            <a:off x="1752600" y="4724400"/>
            <a:ext cx="2247392" cy="2133600"/>
          </a:xfrm>
          <a:prstGeom prst="rect">
            <a:avLst/>
          </a:prstGeom>
        </p:spPr>
      </p:pic>
      <p:sp>
        <p:nvSpPr>
          <p:cNvPr id="18" name="Arc 17"/>
          <p:cNvSpPr/>
          <p:nvPr/>
        </p:nvSpPr>
        <p:spPr>
          <a:xfrm>
            <a:off x="8763000" y="1905000"/>
            <a:ext cx="1219200" cy="457200"/>
          </a:xfrm>
          <a:prstGeom prst="arc">
            <a:avLst>
              <a:gd name="adj1" fmla="val 16200000"/>
              <a:gd name="adj2" fmla="val 15951320"/>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bartlett.gif"/>
          <p:cNvPicPr>
            <a:picLocks noChangeAspect="1"/>
          </p:cNvPicPr>
          <p:nvPr/>
        </p:nvPicPr>
        <p:blipFill>
          <a:blip r:embed="rId9" cstate="print"/>
          <a:stretch>
            <a:fillRect/>
          </a:stretch>
        </p:blipFill>
        <p:spPr>
          <a:xfrm>
            <a:off x="4267200" y="4724400"/>
            <a:ext cx="1686438" cy="2133600"/>
          </a:xfrm>
          <a:prstGeom prst="rect">
            <a:avLst/>
          </a:prstGeom>
        </p:spPr>
      </p:pic>
      <p:pic>
        <p:nvPicPr>
          <p:cNvPr id="20" name="Picture 19" descr="whipplelg.GIF"/>
          <p:cNvPicPr>
            <a:picLocks noChangeAspect="1"/>
          </p:cNvPicPr>
          <p:nvPr/>
        </p:nvPicPr>
        <p:blipFill>
          <a:blip r:embed="rId10" cstate="print"/>
          <a:stretch>
            <a:fillRect/>
          </a:stretch>
        </p:blipFill>
        <p:spPr>
          <a:xfrm>
            <a:off x="6096000" y="4724400"/>
            <a:ext cx="1758604" cy="2133600"/>
          </a:xfrm>
          <a:prstGeom prst="rect">
            <a:avLst/>
          </a:prstGeom>
        </p:spPr>
      </p:pic>
      <p:sp>
        <p:nvSpPr>
          <p:cNvPr id="21" name="Arc 20"/>
          <p:cNvSpPr/>
          <p:nvPr/>
        </p:nvSpPr>
        <p:spPr>
          <a:xfrm>
            <a:off x="8686800" y="3962400"/>
            <a:ext cx="1600200" cy="457200"/>
          </a:xfrm>
          <a:prstGeom prst="arc">
            <a:avLst>
              <a:gd name="adj1" fmla="val 16200000"/>
              <a:gd name="adj2" fmla="val 15951320"/>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descr="Matthew_Thornton.jpg"/>
          <p:cNvPicPr>
            <a:picLocks noChangeAspect="1"/>
          </p:cNvPicPr>
          <p:nvPr/>
        </p:nvPicPr>
        <p:blipFill>
          <a:blip r:embed="rId11" cstate="print"/>
          <a:stretch>
            <a:fillRect/>
          </a:stretch>
        </p:blipFill>
        <p:spPr>
          <a:xfrm>
            <a:off x="8001000" y="4684777"/>
            <a:ext cx="1752600" cy="2173224"/>
          </a:xfrm>
          <a:prstGeom prst="rect">
            <a:avLst/>
          </a:prstGeom>
        </p:spPr>
      </p:pic>
    </p:spTree>
    <p:extLst>
      <p:ext uri="{BB962C8B-B14F-4D97-AF65-F5344CB8AC3E}">
        <p14:creationId xmlns:p14="http://schemas.microsoft.com/office/powerpoint/2010/main" val="68589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3000" fill="hold"/>
                                        <p:tgtEl>
                                          <p:spTgt spid="17"/>
                                        </p:tgtEl>
                                        <p:attrNameLst>
                                          <p:attrName>ppt_x</p:attrName>
                                        </p:attrNameLst>
                                      </p:cBhvr>
                                      <p:tavLst>
                                        <p:tav tm="0">
                                          <p:val>
                                            <p:strVal val="#ppt_x"/>
                                          </p:val>
                                        </p:tav>
                                        <p:tav tm="100000">
                                          <p:val>
                                            <p:strVal val="#ppt_x"/>
                                          </p:val>
                                        </p:tav>
                                      </p:tavLst>
                                    </p:anim>
                                    <p:anim calcmode="lin" valueType="num">
                                      <p:cBhvr additive="base">
                                        <p:cTn id="44" dur="3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4" grpId="0" animBg="1"/>
      <p:bldP spid="18"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brooklynhistory.org/exhibitions/lefferts/wp-content/uploads/2011/11/map_rev_war_1776_fl.ra_newyo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514"/>
            <a:ext cx="9519337" cy="6872514"/>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2 47"/>
          <p:cNvSpPr/>
          <p:nvPr/>
        </p:nvSpPr>
        <p:spPr>
          <a:xfrm>
            <a:off x="4572000" y="4114801"/>
            <a:ext cx="762000" cy="485775"/>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676400" y="381000"/>
            <a:ext cx="2590800" cy="2590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_flame2.gif"/>
          <p:cNvPicPr>
            <a:picLocks noChangeAspect="1"/>
          </p:cNvPicPr>
          <p:nvPr/>
        </p:nvPicPr>
        <p:blipFill>
          <a:blip r:embed="rId4" cstate="print"/>
          <a:stretch>
            <a:fillRect/>
          </a:stretch>
        </p:blipFill>
        <p:spPr>
          <a:xfrm>
            <a:off x="4246686" y="2858716"/>
            <a:ext cx="422031" cy="942083"/>
          </a:xfrm>
          <a:prstGeom prst="rect">
            <a:avLst/>
          </a:prstGeom>
        </p:spPr>
      </p:pic>
      <p:sp>
        <p:nvSpPr>
          <p:cNvPr id="59" name="TextBox 58"/>
          <p:cNvSpPr txBox="1"/>
          <p:nvPr/>
        </p:nvSpPr>
        <p:spPr>
          <a:xfrm>
            <a:off x="1752600" y="381001"/>
            <a:ext cx="2362200" cy="2616101"/>
          </a:xfrm>
          <a:prstGeom prst="rect">
            <a:avLst/>
          </a:prstGeom>
          <a:noFill/>
        </p:spPr>
        <p:txBody>
          <a:bodyPr wrap="square" rtlCol="0">
            <a:spAutoFit/>
          </a:bodyPr>
          <a:lstStyle/>
          <a:p>
            <a:pPr algn="ctr"/>
            <a:r>
              <a:rPr lang="en-US" sz="2000" dirty="0">
                <a:latin typeface="Cambria" pitchFamily="18" charset="0"/>
              </a:rPr>
              <a:t> Summer 1776: British General Howe attacks Americans around New York City; Washington is forced to evacuate into NJ and PA</a:t>
            </a:r>
            <a:r>
              <a:rPr lang="en-US" sz="2400" dirty="0">
                <a:latin typeface="Caslon Antique" pitchFamily="18" charset="0"/>
              </a:rPr>
              <a:t>.</a:t>
            </a:r>
          </a:p>
        </p:txBody>
      </p:sp>
      <p:sp>
        <p:nvSpPr>
          <p:cNvPr id="33" name="Explosion 2 32"/>
          <p:cNvSpPr/>
          <p:nvPr/>
        </p:nvSpPr>
        <p:spPr>
          <a:xfrm>
            <a:off x="4607011" y="2264570"/>
            <a:ext cx="457200" cy="557213"/>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2 36"/>
          <p:cNvSpPr/>
          <p:nvPr/>
        </p:nvSpPr>
        <p:spPr>
          <a:xfrm>
            <a:off x="4617309" y="2689325"/>
            <a:ext cx="446903" cy="485775"/>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2 38"/>
          <p:cNvSpPr/>
          <p:nvPr/>
        </p:nvSpPr>
        <p:spPr>
          <a:xfrm>
            <a:off x="5086866" y="1436639"/>
            <a:ext cx="523103" cy="420737"/>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cdn.history.com/sites/2/2013/11/BattleofLongisland-H.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6709" y="2994455"/>
            <a:ext cx="4933975" cy="161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83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jersey-map-625.jpg"/>
          <p:cNvPicPr>
            <a:picLocks noChangeAspect="1"/>
          </p:cNvPicPr>
          <p:nvPr/>
        </p:nvPicPr>
        <p:blipFill>
          <a:blip r:embed="rId3" cstate="print"/>
          <a:stretch>
            <a:fillRect/>
          </a:stretch>
        </p:blipFill>
        <p:spPr>
          <a:xfrm>
            <a:off x="63751" y="0"/>
            <a:ext cx="6934200" cy="9519270"/>
          </a:xfrm>
          <a:prstGeom prst="rect">
            <a:avLst/>
          </a:prstGeom>
        </p:spPr>
      </p:pic>
      <p:sp>
        <p:nvSpPr>
          <p:cNvPr id="3" name="TextBox 2"/>
          <p:cNvSpPr txBox="1"/>
          <p:nvPr/>
        </p:nvSpPr>
        <p:spPr>
          <a:xfrm>
            <a:off x="4253408" y="622931"/>
            <a:ext cx="1817421" cy="523220"/>
          </a:xfrm>
          <a:prstGeom prst="rect">
            <a:avLst/>
          </a:prstGeom>
          <a:noFill/>
        </p:spPr>
        <p:txBody>
          <a:bodyPr wrap="none" rtlCol="0">
            <a:spAutoFit/>
          </a:bodyPr>
          <a:lstStyle/>
          <a:p>
            <a:r>
              <a:rPr lang="en-US" sz="2800" b="1" dirty="0">
                <a:solidFill>
                  <a:schemeClr val="tx2">
                    <a:lumMod val="50000"/>
                  </a:schemeClr>
                </a:solidFill>
              </a:rPr>
              <a:t>NEW YORK</a:t>
            </a:r>
          </a:p>
        </p:txBody>
      </p:sp>
      <p:sp>
        <p:nvSpPr>
          <p:cNvPr id="4" name="TextBox 3"/>
          <p:cNvSpPr txBox="1"/>
          <p:nvPr/>
        </p:nvSpPr>
        <p:spPr>
          <a:xfrm>
            <a:off x="486318" y="4069796"/>
            <a:ext cx="2459776" cy="523220"/>
          </a:xfrm>
          <a:prstGeom prst="rect">
            <a:avLst/>
          </a:prstGeom>
          <a:noFill/>
        </p:spPr>
        <p:txBody>
          <a:bodyPr wrap="none" rtlCol="0">
            <a:spAutoFit/>
          </a:bodyPr>
          <a:lstStyle/>
          <a:p>
            <a:r>
              <a:rPr lang="en-US" sz="2800" b="1" dirty="0">
                <a:solidFill>
                  <a:schemeClr val="tx2">
                    <a:lumMod val="50000"/>
                  </a:schemeClr>
                </a:solidFill>
              </a:rPr>
              <a:t>PENNSYLVANIA</a:t>
            </a:r>
          </a:p>
        </p:txBody>
      </p:sp>
      <p:sp>
        <p:nvSpPr>
          <p:cNvPr id="5" name="TextBox 4"/>
          <p:cNvSpPr txBox="1"/>
          <p:nvPr/>
        </p:nvSpPr>
        <p:spPr>
          <a:xfrm rot="19000714">
            <a:off x="2985983" y="5216809"/>
            <a:ext cx="2026196" cy="523220"/>
          </a:xfrm>
          <a:prstGeom prst="rect">
            <a:avLst/>
          </a:prstGeom>
          <a:noFill/>
        </p:spPr>
        <p:txBody>
          <a:bodyPr wrap="none" rtlCol="0">
            <a:spAutoFit/>
          </a:bodyPr>
          <a:lstStyle/>
          <a:p>
            <a:r>
              <a:rPr lang="en-US" sz="2800" b="1" dirty="0">
                <a:solidFill>
                  <a:schemeClr val="tx2">
                    <a:lumMod val="50000"/>
                  </a:schemeClr>
                </a:solidFill>
              </a:rPr>
              <a:t>NEW JERSEY</a:t>
            </a:r>
          </a:p>
        </p:txBody>
      </p:sp>
      <p:sp>
        <p:nvSpPr>
          <p:cNvPr id="10" name="Freeform 9"/>
          <p:cNvSpPr/>
          <p:nvPr/>
        </p:nvSpPr>
        <p:spPr>
          <a:xfrm>
            <a:off x="1286883" y="304800"/>
            <a:ext cx="2336800" cy="5963710"/>
          </a:xfrm>
          <a:custGeom>
            <a:avLst/>
            <a:gdLst>
              <a:gd name="connsiteX0" fmla="*/ 1669143 w 2336800"/>
              <a:gd name="connsiteY0" fmla="*/ 0 h 5963710"/>
              <a:gd name="connsiteX1" fmla="*/ 1683657 w 2336800"/>
              <a:gd name="connsiteY1" fmla="*/ 43542 h 5963710"/>
              <a:gd name="connsiteX2" fmla="*/ 1843314 w 2336800"/>
              <a:gd name="connsiteY2" fmla="*/ 87085 h 5963710"/>
              <a:gd name="connsiteX3" fmla="*/ 1857828 w 2336800"/>
              <a:gd name="connsiteY3" fmla="*/ 130628 h 5963710"/>
              <a:gd name="connsiteX4" fmla="*/ 1872343 w 2336800"/>
              <a:gd name="connsiteY4" fmla="*/ 203200 h 5963710"/>
              <a:gd name="connsiteX5" fmla="*/ 1959428 w 2336800"/>
              <a:gd name="connsiteY5" fmla="*/ 246742 h 5963710"/>
              <a:gd name="connsiteX6" fmla="*/ 2046514 w 2336800"/>
              <a:gd name="connsiteY6" fmla="*/ 232228 h 5963710"/>
              <a:gd name="connsiteX7" fmla="*/ 2090057 w 2336800"/>
              <a:gd name="connsiteY7" fmla="*/ 217714 h 5963710"/>
              <a:gd name="connsiteX8" fmla="*/ 2162628 w 2336800"/>
              <a:gd name="connsiteY8" fmla="*/ 232228 h 5963710"/>
              <a:gd name="connsiteX9" fmla="*/ 2206171 w 2336800"/>
              <a:gd name="connsiteY9" fmla="*/ 261257 h 5963710"/>
              <a:gd name="connsiteX10" fmla="*/ 2220685 w 2336800"/>
              <a:gd name="connsiteY10" fmla="*/ 304800 h 5963710"/>
              <a:gd name="connsiteX11" fmla="*/ 2322285 w 2336800"/>
              <a:gd name="connsiteY11" fmla="*/ 420914 h 5963710"/>
              <a:gd name="connsiteX12" fmla="*/ 2336800 w 2336800"/>
              <a:gd name="connsiteY12" fmla="*/ 464457 h 5963710"/>
              <a:gd name="connsiteX13" fmla="*/ 2322285 w 2336800"/>
              <a:gd name="connsiteY13" fmla="*/ 551542 h 5963710"/>
              <a:gd name="connsiteX14" fmla="*/ 2278743 w 2336800"/>
              <a:gd name="connsiteY14" fmla="*/ 580571 h 5963710"/>
              <a:gd name="connsiteX15" fmla="*/ 2177143 w 2336800"/>
              <a:gd name="connsiteY15" fmla="*/ 609600 h 5963710"/>
              <a:gd name="connsiteX16" fmla="*/ 2133600 w 2336800"/>
              <a:gd name="connsiteY16" fmla="*/ 638628 h 5963710"/>
              <a:gd name="connsiteX17" fmla="*/ 2061028 w 2336800"/>
              <a:gd name="connsiteY17" fmla="*/ 725714 h 5963710"/>
              <a:gd name="connsiteX18" fmla="*/ 2017485 w 2336800"/>
              <a:gd name="connsiteY18" fmla="*/ 856342 h 5963710"/>
              <a:gd name="connsiteX19" fmla="*/ 2002971 w 2336800"/>
              <a:gd name="connsiteY19" fmla="*/ 899885 h 5963710"/>
              <a:gd name="connsiteX20" fmla="*/ 1959428 w 2336800"/>
              <a:gd name="connsiteY20" fmla="*/ 986971 h 5963710"/>
              <a:gd name="connsiteX21" fmla="*/ 1944914 w 2336800"/>
              <a:gd name="connsiteY21" fmla="*/ 1117600 h 5963710"/>
              <a:gd name="connsiteX22" fmla="*/ 1930400 w 2336800"/>
              <a:gd name="connsiteY22" fmla="*/ 1219200 h 5963710"/>
              <a:gd name="connsiteX23" fmla="*/ 1915885 w 2336800"/>
              <a:gd name="connsiteY23" fmla="*/ 1291771 h 5963710"/>
              <a:gd name="connsiteX24" fmla="*/ 1828800 w 2336800"/>
              <a:gd name="connsiteY24" fmla="*/ 1320800 h 5963710"/>
              <a:gd name="connsiteX25" fmla="*/ 1799771 w 2336800"/>
              <a:gd name="connsiteY25" fmla="*/ 1364342 h 5963710"/>
              <a:gd name="connsiteX26" fmla="*/ 1785257 w 2336800"/>
              <a:gd name="connsiteY26" fmla="*/ 1451428 h 5963710"/>
              <a:gd name="connsiteX27" fmla="*/ 1741714 w 2336800"/>
              <a:gd name="connsiteY27" fmla="*/ 1480457 h 5963710"/>
              <a:gd name="connsiteX28" fmla="*/ 1683657 w 2336800"/>
              <a:gd name="connsiteY28" fmla="*/ 1567542 h 5963710"/>
              <a:gd name="connsiteX29" fmla="*/ 1654628 w 2336800"/>
              <a:gd name="connsiteY29" fmla="*/ 1611085 h 5963710"/>
              <a:gd name="connsiteX30" fmla="*/ 1567543 w 2336800"/>
              <a:gd name="connsiteY30" fmla="*/ 1669142 h 5963710"/>
              <a:gd name="connsiteX31" fmla="*/ 1451428 w 2336800"/>
              <a:gd name="connsiteY31" fmla="*/ 1770742 h 5963710"/>
              <a:gd name="connsiteX32" fmla="*/ 1407885 w 2336800"/>
              <a:gd name="connsiteY32" fmla="*/ 1799771 h 5963710"/>
              <a:gd name="connsiteX33" fmla="*/ 1364343 w 2336800"/>
              <a:gd name="connsiteY33" fmla="*/ 1828800 h 5963710"/>
              <a:gd name="connsiteX34" fmla="*/ 1277257 w 2336800"/>
              <a:gd name="connsiteY34" fmla="*/ 1872342 h 5963710"/>
              <a:gd name="connsiteX35" fmla="*/ 1204685 w 2336800"/>
              <a:gd name="connsiteY35" fmla="*/ 1959428 h 5963710"/>
              <a:gd name="connsiteX36" fmla="*/ 1175657 w 2336800"/>
              <a:gd name="connsiteY36" fmla="*/ 2002971 h 5963710"/>
              <a:gd name="connsiteX37" fmla="*/ 1190171 w 2336800"/>
              <a:gd name="connsiteY37" fmla="*/ 2061028 h 5963710"/>
              <a:gd name="connsiteX38" fmla="*/ 1291771 w 2336800"/>
              <a:gd name="connsiteY38" fmla="*/ 2191657 h 5963710"/>
              <a:gd name="connsiteX39" fmla="*/ 1320800 w 2336800"/>
              <a:gd name="connsiteY39" fmla="*/ 2235200 h 5963710"/>
              <a:gd name="connsiteX40" fmla="*/ 1349828 w 2336800"/>
              <a:gd name="connsiteY40" fmla="*/ 2322285 h 5963710"/>
              <a:gd name="connsiteX41" fmla="*/ 1306285 w 2336800"/>
              <a:gd name="connsiteY41" fmla="*/ 2351314 h 5963710"/>
              <a:gd name="connsiteX42" fmla="*/ 1146628 w 2336800"/>
              <a:gd name="connsiteY42" fmla="*/ 2394857 h 5963710"/>
              <a:gd name="connsiteX43" fmla="*/ 1103085 w 2336800"/>
              <a:gd name="connsiteY43" fmla="*/ 2409371 h 5963710"/>
              <a:gd name="connsiteX44" fmla="*/ 1059543 w 2336800"/>
              <a:gd name="connsiteY44" fmla="*/ 2452914 h 5963710"/>
              <a:gd name="connsiteX45" fmla="*/ 1001485 w 2336800"/>
              <a:gd name="connsiteY45" fmla="*/ 2540000 h 5963710"/>
              <a:gd name="connsiteX46" fmla="*/ 957943 w 2336800"/>
              <a:gd name="connsiteY46" fmla="*/ 2583542 h 5963710"/>
              <a:gd name="connsiteX47" fmla="*/ 972457 w 2336800"/>
              <a:gd name="connsiteY47" fmla="*/ 3062514 h 5963710"/>
              <a:gd name="connsiteX48" fmla="*/ 1016000 w 2336800"/>
              <a:gd name="connsiteY48" fmla="*/ 3077028 h 5963710"/>
              <a:gd name="connsiteX49" fmla="*/ 1074057 w 2336800"/>
              <a:gd name="connsiteY49" fmla="*/ 3091542 h 5963710"/>
              <a:gd name="connsiteX50" fmla="*/ 1204685 w 2336800"/>
              <a:gd name="connsiteY50" fmla="*/ 3135085 h 5963710"/>
              <a:gd name="connsiteX51" fmla="*/ 1248228 w 2336800"/>
              <a:gd name="connsiteY51" fmla="*/ 3149600 h 5963710"/>
              <a:gd name="connsiteX52" fmla="*/ 1262743 w 2336800"/>
              <a:gd name="connsiteY52" fmla="*/ 3193142 h 5963710"/>
              <a:gd name="connsiteX53" fmla="*/ 1291771 w 2336800"/>
              <a:gd name="connsiteY53" fmla="*/ 3236685 h 5963710"/>
              <a:gd name="connsiteX54" fmla="*/ 1349828 w 2336800"/>
              <a:gd name="connsiteY54" fmla="*/ 3483428 h 5963710"/>
              <a:gd name="connsiteX55" fmla="*/ 1393371 w 2336800"/>
              <a:gd name="connsiteY55" fmla="*/ 3497942 h 5963710"/>
              <a:gd name="connsiteX56" fmla="*/ 1436914 w 2336800"/>
              <a:gd name="connsiteY56" fmla="*/ 3541485 h 5963710"/>
              <a:gd name="connsiteX57" fmla="*/ 1509485 w 2336800"/>
              <a:gd name="connsiteY57" fmla="*/ 3672114 h 5963710"/>
              <a:gd name="connsiteX58" fmla="*/ 1625600 w 2336800"/>
              <a:gd name="connsiteY58" fmla="*/ 3701142 h 5963710"/>
              <a:gd name="connsiteX59" fmla="*/ 1669143 w 2336800"/>
              <a:gd name="connsiteY59" fmla="*/ 3730171 h 5963710"/>
              <a:gd name="connsiteX60" fmla="*/ 1683657 w 2336800"/>
              <a:gd name="connsiteY60" fmla="*/ 3773714 h 5963710"/>
              <a:gd name="connsiteX61" fmla="*/ 1756228 w 2336800"/>
              <a:gd name="connsiteY61" fmla="*/ 3860800 h 5963710"/>
              <a:gd name="connsiteX62" fmla="*/ 1799771 w 2336800"/>
              <a:gd name="connsiteY62" fmla="*/ 3875314 h 5963710"/>
              <a:gd name="connsiteX63" fmla="*/ 1886857 w 2336800"/>
              <a:gd name="connsiteY63" fmla="*/ 3933371 h 5963710"/>
              <a:gd name="connsiteX64" fmla="*/ 1959428 w 2336800"/>
              <a:gd name="connsiteY64" fmla="*/ 4020457 h 5963710"/>
              <a:gd name="connsiteX65" fmla="*/ 2002971 w 2336800"/>
              <a:gd name="connsiteY65" fmla="*/ 4034971 h 5963710"/>
              <a:gd name="connsiteX66" fmla="*/ 2061028 w 2336800"/>
              <a:gd name="connsiteY66" fmla="*/ 4064000 h 5963710"/>
              <a:gd name="connsiteX67" fmla="*/ 2104571 w 2336800"/>
              <a:gd name="connsiteY67" fmla="*/ 4078514 h 5963710"/>
              <a:gd name="connsiteX68" fmla="*/ 2191657 w 2336800"/>
              <a:gd name="connsiteY68" fmla="*/ 4122057 h 5963710"/>
              <a:gd name="connsiteX69" fmla="*/ 2032000 w 2336800"/>
              <a:gd name="connsiteY69" fmla="*/ 4383314 h 5963710"/>
              <a:gd name="connsiteX70" fmla="*/ 1988457 w 2336800"/>
              <a:gd name="connsiteY70" fmla="*/ 4397828 h 5963710"/>
              <a:gd name="connsiteX71" fmla="*/ 1944914 w 2336800"/>
              <a:gd name="connsiteY71" fmla="*/ 4484914 h 5963710"/>
              <a:gd name="connsiteX72" fmla="*/ 1930400 w 2336800"/>
              <a:gd name="connsiteY72" fmla="*/ 4542971 h 5963710"/>
              <a:gd name="connsiteX73" fmla="*/ 1886857 w 2336800"/>
              <a:gd name="connsiteY73" fmla="*/ 4557485 h 5963710"/>
              <a:gd name="connsiteX74" fmla="*/ 1611085 w 2336800"/>
              <a:gd name="connsiteY74" fmla="*/ 4572000 h 5963710"/>
              <a:gd name="connsiteX75" fmla="*/ 1480457 w 2336800"/>
              <a:gd name="connsiteY75" fmla="*/ 4644571 h 5963710"/>
              <a:gd name="connsiteX76" fmla="*/ 1436914 w 2336800"/>
              <a:gd name="connsiteY76" fmla="*/ 4673600 h 5963710"/>
              <a:gd name="connsiteX77" fmla="*/ 1393371 w 2336800"/>
              <a:gd name="connsiteY77" fmla="*/ 4702628 h 5963710"/>
              <a:gd name="connsiteX78" fmla="*/ 1320800 w 2336800"/>
              <a:gd name="connsiteY78" fmla="*/ 4775200 h 5963710"/>
              <a:gd name="connsiteX79" fmla="*/ 1248228 w 2336800"/>
              <a:gd name="connsiteY79" fmla="*/ 4862285 h 5963710"/>
              <a:gd name="connsiteX80" fmla="*/ 1204685 w 2336800"/>
              <a:gd name="connsiteY80" fmla="*/ 4876800 h 5963710"/>
              <a:gd name="connsiteX81" fmla="*/ 1161143 w 2336800"/>
              <a:gd name="connsiteY81" fmla="*/ 4905828 h 5963710"/>
              <a:gd name="connsiteX82" fmla="*/ 1088571 w 2336800"/>
              <a:gd name="connsiteY82" fmla="*/ 4978400 h 5963710"/>
              <a:gd name="connsiteX83" fmla="*/ 1059543 w 2336800"/>
              <a:gd name="connsiteY83" fmla="*/ 5021942 h 5963710"/>
              <a:gd name="connsiteX84" fmla="*/ 1045028 w 2336800"/>
              <a:gd name="connsiteY84" fmla="*/ 5065485 h 5963710"/>
              <a:gd name="connsiteX85" fmla="*/ 957943 w 2336800"/>
              <a:gd name="connsiteY85" fmla="*/ 5123542 h 5963710"/>
              <a:gd name="connsiteX86" fmla="*/ 783771 w 2336800"/>
              <a:gd name="connsiteY86" fmla="*/ 5152571 h 5963710"/>
              <a:gd name="connsiteX87" fmla="*/ 740228 w 2336800"/>
              <a:gd name="connsiteY87" fmla="*/ 5167085 h 5963710"/>
              <a:gd name="connsiteX88" fmla="*/ 696685 w 2336800"/>
              <a:gd name="connsiteY88" fmla="*/ 5196114 h 5963710"/>
              <a:gd name="connsiteX89" fmla="*/ 653143 w 2336800"/>
              <a:gd name="connsiteY89" fmla="*/ 5239657 h 5963710"/>
              <a:gd name="connsiteX90" fmla="*/ 609600 w 2336800"/>
              <a:gd name="connsiteY90" fmla="*/ 5254171 h 5963710"/>
              <a:gd name="connsiteX91" fmla="*/ 566057 w 2336800"/>
              <a:gd name="connsiteY91" fmla="*/ 5283200 h 5963710"/>
              <a:gd name="connsiteX92" fmla="*/ 508000 w 2336800"/>
              <a:gd name="connsiteY92" fmla="*/ 5297714 h 5963710"/>
              <a:gd name="connsiteX93" fmla="*/ 464457 w 2336800"/>
              <a:gd name="connsiteY93" fmla="*/ 5312228 h 5963710"/>
              <a:gd name="connsiteX94" fmla="*/ 435428 w 2336800"/>
              <a:gd name="connsiteY94" fmla="*/ 5355771 h 5963710"/>
              <a:gd name="connsiteX95" fmla="*/ 362857 w 2336800"/>
              <a:gd name="connsiteY95" fmla="*/ 5428342 h 5963710"/>
              <a:gd name="connsiteX96" fmla="*/ 348343 w 2336800"/>
              <a:gd name="connsiteY96" fmla="*/ 5471885 h 5963710"/>
              <a:gd name="connsiteX97" fmla="*/ 304800 w 2336800"/>
              <a:gd name="connsiteY97" fmla="*/ 5500914 h 5963710"/>
              <a:gd name="connsiteX98" fmla="*/ 261257 w 2336800"/>
              <a:gd name="connsiteY98" fmla="*/ 5544457 h 5963710"/>
              <a:gd name="connsiteX99" fmla="*/ 232228 w 2336800"/>
              <a:gd name="connsiteY99" fmla="*/ 5588000 h 5963710"/>
              <a:gd name="connsiteX100" fmla="*/ 188685 w 2336800"/>
              <a:gd name="connsiteY100" fmla="*/ 5631542 h 5963710"/>
              <a:gd name="connsiteX101" fmla="*/ 159657 w 2336800"/>
              <a:gd name="connsiteY101" fmla="*/ 5675085 h 5963710"/>
              <a:gd name="connsiteX102" fmla="*/ 116114 w 2336800"/>
              <a:gd name="connsiteY102" fmla="*/ 5704114 h 5963710"/>
              <a:gd name="connsiteX103" fmla="*/ 43543 w 2336800"/>
              <a:gd name="connsiteY103" fmla="*/ 5849257 h 5963710"/>
              <a:gd name="connsiteX104" fmla="*/ 14514 w 2336800"/>
              <a:gd name="connsiteY104" fmla="*/ 5936342 h 5963710"/>
              <a:gd name="connsiteX105" fmla="*/ 0 w 2336800"/>
              <a:gd name="connsiteY105" fmla="*/ 5907314 h 59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336800" h="5963710">
                <a:moveTo>
                  <a:pt x="1669143" y="0"/>
                </a:moveTo>
                <a:cubicBezTo>
                  <a:pt x="1673981" y="14514"/>
                  <a:pt x="1674100" y="31595"/>
                  <a:pt x="1683657" y="43542"/>
                </a:cubicBezTo>
                <a:cubicBezTo>
                  <a:pt x="1720249" y="89282"/>
                  <a:pt x="1798003" y="81421"/>
                  <a:pt x="1843314" y="87085"/>
                </a:cubicBezTo>
                <a:cubicBezTo>
                  <a:pt x="1848152" y="101599"/>
                  <a:pt x="1854117" y="115785"/>
                  <a:pt x="1857828" y="130628"/>
                </a:cubicBezTo>
                <a:cubicBezTo>
                  <a:pt x="1863811" y="154561"/>
                  <a:pt x="1860103" y="181781"/>
                  <a:pt x="1872343" y="203200"/>
                </a:cubicBezTo>
                <a:cubicBezTo>
                  <a:pt x="1885584" y="226371"/>
                  <a:pt x="1937078" y="239292"/>
                  <a:pt x="1959428" y="246742"/>
                </a:cubicBezTo>
                <a:cubicBezTo>
                  <a:pt x="1988457" y="241904"/>
                  <a:pt x="2017786" y="238612"/>
                  <a:pt x="2046514" y="232228"/>
                </a:cubicBezTo>
                <a:cubicBezTo>
                  <a:pt x="2061449" y="228909"/>
                  <a:pt x="2074758" y="217714"/>
                  <a:pt x="2090057" y="217714"/>
                </a:cubicBezTo>
                <a:cubicBezTo>
                  <a:pt x="2114726" y="217714"/>
                  <a:pt x="2138438" y="227390"/>
                  <a:pt x="2162628" y="232228"/>
                </a:cubicBezTo>
                <a:cubicBezTo>
                  <a:pt x="2177142" y="241904"/>
                  <a:pt x="2195274" y="247635"/>
                  <a:pt x="2206171" y="261257"/>
                </a:cubicBezTo>
                <a:cubicBezTo>
                  <a:pt x="2215728" y="273204"/>
                  <a:pt x="2213255" y="291426"/>
                  <a:pt x="2220685" y="304800"/>
                </a:cubicBezTo>
                <a:cubicBezTo>
                  <a:pt x="2270488" y="394445"/>
                  <a:pt x="2258680" y="378509"/>
                  <a:pt x="2322285" y="420914"/>
                </a:cubicBezTo>
                <a:cubicBezTo>
                  <a:pt x="2327123" y="435428"/>
                  <a:pt x="2336800" y="449157"/>
                  <a:pt x="2336800" y="464457"/>
                </a:cubicBezTo>
                <a:cubicBezTo>
                  <a:pt x="2336800" y="493886"/>
                  <a:pt x="2335446" y="525220"/>
                  <a:pt x="2322285" y="551542"/>
                </a:cubicBezTo>
                <a:cubicBezTo>
                  <a:pt x="2314484" y="567144"/>
                  <a:pt x="2294345" y="572770"/>
                  <a:pt x="2278743" y="580571"/>
                </a:cubicBezTo>
                <a:cubicBezTo>
                  <a:pt x="2257925" y="590980"/>
                  <a:pt x="2195738" y="604951"/>
                  <a:pt x="2177143" y="609600"/>
                </a:cubicBezTo>
                <a:cubicBezTo>
                  <a:pt x="2162629" y="619276"/>
                  <a:pt x="2147001" y="627461"/>
                  <a:pt x="2133600" y="638628"/>
                </a:cubicBezTo>
                <a:cubicBezTo>
                  <a:pt x="2091692" y="673551"/>
                  <a:pt x="2089571" y="682901"/>
                  <a:pt x="2061028" y="725714"/>
                </a:cubicBezTo>
                <a:lnTo>
                  <a:pt x="2017485" y="856342"/>
                </a:lnTo>
                <a:cubicBezTo>
                  <a:pt x="2012647" y="870856"/>
                  <a:pt x="2011457" y="887155"/>
                  <a:pt x="2002971" y="899885"/>
                </a:cubicBezTo>
                <a:cubicBezTo>
                  <a:pt x="1965456" y="956158"/>
                  <a:pt x="1979459" y="926879"/>
                  <a:pt x="1959428" y="986971"/>
                </a:cubicBezTo>
                <a:cubicBezTo>
                  <a:pt x="1954590" y="1030514"/>
                  <a:pt x="1955540" y="1075097"/>
                  <a:pt x="1944914" y="1117600"/>
                </a:cubicBezTo>
                <a:cubicBezTo>
                  <a:pt x="1917349" y="1227858"/>
                  <a:pt x="1897325" y="1086905"/>
                  <a:pt x="1930400" y="1219200"/>
                </a:cubicBezTo>
                <a:cubicBezTo>
                  <a:pt x="1925562" y="1243390"/>
                  <a:pt x="1933329" y="1274327"/>
                  <a:pt x="1915885" y="1291771"/>
                </a:cubicBezTo>
                <a:cubicBezTo>
                  <a:pt x="1894249" y="1313407"/>
                  <a:pt x="1828800" y="1320800"/>
                  <a:pt x="1828800" y="1320800"/>
                </a:cubicBezTo>
                <a:cubicBezTo>
                  <a:pt x="1819124" y="1335314"/>
                  <a:pt x="1805287" y="1347793"/>
                  <a:pt x="1799771" y="1364342"/>
                </a:cubicBezTo>
                <a:cubicBezTo>
                  <a:pt x="1790465" y="1392261"/>
                  <a:pt x="1798418" y="1425106"/>
                  <a:pt x="1785257" y="1451428"/>
                </a:cubicBezTo>
                <a:cubicBezTo>
                  <a:pt x="1777456" y="1467031"/>
                  <a:pt x="1756228" y="1470781"/>
                  <a:pt x="1741714" y="1480457"/>
                </a:cubicBezTo>
                <a:lnTo>
                  <a:pt x="1683657" y="1567542"/>
                </a:lnTo>
                <a:cubicBezTo>
                  <a:pt x="1673981" y="1582056"/>
                  <a:pt x="1669142" y="1601409"/>
                  <a:pt x="1654628" y="1611085"/>
                </a:cubicBezTo>
                <a:lnTo>
                  <a:pt x="1567543" y="1669142"/>
                </a:lnTo>
                <a:cubicBezTo>
                  <a:pt x="1519161" y="1741714"/>
                  <a:pt x="1553029" y="1703008"/>
                  <a:pt x="1451428" y="1770742"/>
                </a:cubicBezTo>
                <a:lnTo>
                  <a:pt x="1407885" y="1799771"/>
                </a:lnTo>
                <a:cubicBezTo>
                  <a:pt x="1393371" y="1809447"/>
                  <a:pt x="1380892" y="1823284"/>
                  <a:pt x="1364343" y="1828800"/>
                </a:cubicBezTo>
                <a:cubicBezTo>
                  <a:pt x="1304251" y="1848830"/>
                  <a:pt x="1333530" y="1834828"/>
                  <a:pt x="1277257" y="1872342"/>
                </a:cubicBezTo>
                <a:cubicBezTo>
                  <a:pt x="1205179" y="1980458"/>
                  <a:pt x="1297820" y="1847665"/>
                  <a:pt x="1204685" y="1959428"/>
                </a:cubicBezTo>
                <a:cubicBezTo>
                  <a:pt x="1193518" y="1972829"/>
                  <a:pt x="1185333" y="1988457"/>
                  <a:pt x="1175657" y="2002971"/>
                </a:cubicBezTo>
                <a:cubicBezTo>
                  <a:pt x="1180495" y="2022323"/>
                  <a:pt x="1181250" y="2043186"/>
                  <a:pt x="1190171" y="2061028"/>
                </a:cubicBezTo>
                <a:cubicBezTo>
                  <a:pt x="1245196" y="2171079"/>
                  <a:pt x="1232041" y="2119982"/>
                  <a:pt x="1291771" y="2191657"/>
                </a:cubicBezTo>
                <a:cubicBezTo>
                  <a:pt x="1302938" y="2205058"/>
                  <a:pt x="1311124" y="2220686"/>
                  <a:pt x="1320800" y="2235200"/>
                </a:cubicBezTo>
                <a:cubicBezTo>
                  <a:pt x="1330476" y="2264228"/>
                  <a:pt x="1375287" y="2305312"/>
                  <a:pt x="1349828" y="2322285"/>
                </a:cubicBezTo>
                <a:cubicBezTo>
                  <a:pt x="1335314" y="2331961"/>
                  <a:pt x="1322226" y="2344229"/>
                  <a:pt x="1306285" y="2351314"/>
                </a:cubicBezTo>
                <a:cubicBezTo>
                  <a:pt x="1226224" y="2386897"/>
                  <a:pt x="1224672" y="2375346"/>
                  <a:pt x="1146628" y="2394857"/>
                </a:cubicBezTo>
                <a:cubicBezTo>
                  <a:pt x="1131785" y="2398568"/>
                  <a:pt x="1117599" y="2404533"/>
                  <a:pt x="1103085" y="2409371"/>
                </a:cubicBezTo>
                <a:cubicBezTo>
                  <a:pt x="1088571" y="2423885"/>
                  <a:pt x="1072145" y="2436712"/>
                  <a:pt x="1059543" y="2452914"/>
                </a:cubicBezTo>
                <a:cubicBezTo>
                  <a:pt x="1038124" y="2480453"/>
                  <a:pt x="1026155" y="2515330"/>
                  <a:pt x="1001485" y="2540000"/>
                </a:cubicBezTo>
                <a:lnTo>
                  <a:pt x="957943" y="2583542"/>
                </a:lnTo>
                <a:cubicBezTo>
                  <a:pt x="962781" y="2743199"/>
                  <a:pt x="953794" y="2903877"/>
                  <a:pt x="972457" y="3062514"/>
                </a:cubicBezTo>
                <a:cubicBezTo>
                  <a:pt x="974245" y="3077709"/>
                  <a:pt x="1001289" y="3072825"/>
                  <a:pt x="1016000" y="3077028"/>
                </a:cubicBezTo>
                <a:cubicBezTo>
                  <a:pt x="1035180" y="3082508"/>
                  <a:pt x="1054950" y="3085810"/>
                  <a:pt x="1074057" y="3091542"/>
                </a:cubicBezTo>
                <a:cubicBezTo>
                  <a:pt x="1118019" y="3104731"/>
                  <a:pt x="1161142" y="3120570"/>
                  <a:pt x="1204685" y="3135085"/>
                </a:cubicBezTo>
                <a:lnTo>
                  <a:pt x="1248228" y="3149600"/>
                </a:lnTo>
                <a:cubicBezTo>
                  <a:pt x="1253066" y="3164114"/>
                  <a:pt x="1255901" y="3179458"/>
                  <a:pt x="1262743" y="3193142"/>
                </a:cubicBezTo>
                <a:cubicBezTo>
                  <a:pt x="1270544" y="3208744"/>
                  <a:pt x="1288903" y="3219478"/>
                  <a:pt x="1291771" y="3236685"/>
                </a:cubicBezTo>
                <a:cubicBezTo>
                  <a:pt x="1319947" y="3405744"/>
                  <a:pt x="1242769" y="3429900"/>
                  <a:pt x="1349828" y="3483428"/>
                </a:cubicBezTo>
                <a:cubicBezTo>
                  <a:pt x="1363512" y="3490270"/>
                  <a:pt x="1378857" y="3493104"/>
                  <a:pt x="1393371" y="3497942"/>
                </a:cubicBezTo>
                <a:cubicBezTo>
                  <a:pt x="1407885" y="3512456"/>
                  <a:pt x="1425528" y="3524406"/>
                  <a:pt x="1436914" y="3541485"/>
                </a:cubicBezTo>
                <a:cubicBezTo>
                  <a:pt x="1462756" y="3580249"/>
                  <a:pt x="1442266" y="3658671"/>
                  <a:pt x="1509485" y="3672114"/>
                </a:cubicBezTo>
                <a:cubicBezTo>
                  <a:pt x="1597059" y="3689628"/>
                  <a:pt x="1558653" y="3678827"/>
                  <a:pt x="1625600" y="3701142"/>
                </a:cubicBezTo>
                <a:cubicBezTo>
                  <a:pt x="1640114" y="3710818"/>
                  <a:pt x="1658246" y="3716549"/>
                  <a:pt x="1669143" y="3730171"/>
                </a:cubicBezTo>
                <a:cubicBezTo>
                  <a:pt x="1678700" y="3742118"/>
                  <a:pt x="1676815" y="3760030"/>
                  <a:pt x="1683657" y="3773714"/>
                </a:cubicBezTo>
                <a:cubicBezTo>
                  <a:pt x="1697044" y="3800490"/>
                  <a:pt x="1732152" y="3844750"/>
                  <a:pt x="1756228" y="3860800"/>
                </a:cubicBezTo>
                <a:cubicBezTo>
                  <a:pt x="1768958" y="3869287"/>
                  <a:pt x="1786397" y="3867884"/>
                  <a:pt x="1799771" y="3875314"/>
                </a:cubicBezTo>
                <a:cubicBezTo>
                  <a:pt x="1830269" y="3892257"/>
                  <a:pt x="1886857" y="3933371"/>
                  <a:pt x="1886857" y="3933371"/>
                </a:cubicBezTo>
                <a:cubicBezTo>
                  <a:pt x="1908277" y="3965501"/>
                  <a:pt x="1925901" y="3998106"/>
                  <a:pt x="1959428" y="4020457"/>
                </a:cubicBezTo>
                <a:cubicBezTo>
                  <a:pt x="1972158" y="4028944"/>
                  <a:pt x="1988909" y="4028944"/>
                  <a:pt x="2002971" y="4034971"/>
                </a:cubicBezTo>
                <a:cubicBezTo>
                  <a:pt x="2022858" y="4043494"/>
                  <a:pt x="2041141" y="4055477"/>
                  <a:pt x="2061028" y="4064000"/>
                </a:cubicBezTo>
                <a:cubicBezTo>
                  <a:pt x="2075090" y="4070027"/>
                  <a:pt x="2090887" y="4071672"/>
                  <a:pt x="2104571" y="4078514"/>
                </a:cubicBezTo>
                <a:cubicBezTo>
                  <a:pt x="2217125" y="4134790"/>
                  <a:pt x="2082203" y="4085571"/>
                  <a:pt x="2191657" y="4122057"/>
                </a:cubicBezTo>
                <a:cubicBezTo>
                  <a:pt x="2173058" y="4438250"/>
                  <a:pt x="2259850" y="4348261"/>
                  <a:pt x="2032000" y="4383314"/>
                </a:cubicBezTo>
                <a:cubicBezTo>
                  <a:pt x="2016878" y="4385640"/>
                  <a:pt x="2002971" y="4392990"/>
                  <a:pt x="1988457" y="4397828"/>
                </a:cubicBezTo>
                <a:cubicBezTo>
                  <a:pt x="1956651" y="4445537"/>
                  <a:pt x="1959937" y="4432333"/>
                  <a:pt x="1944914" y="4484914"/>
                </a:cubicBezTo>
                <a:cubicBezTo>
                  <a:pt x="1939434" y="4504094"/>
                  <a:pt x="1942861" y="4527394"/>
                  <a:pt x="1930400" y="4542971"/>
                </a:cubicBezTo>
                <a:cubicBezTo>
                  <a:pt x="1920843" y="4554918"/>
                  <a:pt x="1902094" y="4556100"/>
                  <a:pt x="1886857" y="4557485"/>
                </a:cubicBezTo>
                <a:cubicBezTo>
                  <a:pt x="1795184" y="4565819"/>
                  <a:pt x="1703009" y="4567162"/>
                  <a:pt x="1611085" y="4572000"/>
                </a:cubicBezTo>
                <a:cubicBezTo>
                  <a:pt x="1534446" y="4597546"/>
                  <a:pt x="1580271" y="4578028"/>
                  <a:pt x="1480457" y="4644571"/>
                </a:cubicBezTo>
                <a:lnTo>
                  <a:pt x="1436914" y="4673600"/>
                </a:lnTo>
                <a:lnTo>
                  <a:pt x="1393371" y="4702628"/>
                </a:lnTo>
                <a:cubicBezTo>
                  <a:pt x="1315969" y="4818734"/>
                  <a:pt x="1417556" y="4678446"/>
                  <a:pt x="1320800" y="4775200"/>
                </a:cubicBezTo>
                <a:cubicBezTo>
                  <a:pt x="1267251" y="4828748"/>
                  <a:pt x="1319560" y="4814729"/>
                  <a:pt x="1248228" y="4862285"/>
                </a:cubicBezTo>
                <a:cubicBezTo>
                  <a:pt x="1235498" y="4870772"/>
                  <a:pt x="1218369" y="4869958"/>
                  <a:pt x="1204685" y="4876800"/>
                </a:cubicBezTo>
                <a:cubicBezTo>
                  <a:pt x="1189083" y="4884601"/>
                  <a:pt x="1175657" y="4896152"/>
                  <a:pt x="1161143" y="4905828"/>
                </a:cubicBezTo>
                <a:cubicBezTo>
                  <a:pt x="1083732" y="5021943"/>
                  <a:pt x="1185334" y="4881637"/>
                  <a:pt x="1088571" y="4978400"/>
                </a:cubicBezTo>
                <a:cubicBezTo>
                  <a:pt x="1076236" y="4990735"/>
                  <a:pt x="1067344" y="5006340"/>
                  <a:pt x="1059543" y="5021942"/>
                </a:cubicBezTo>
                <a:cubicBezTo>
                  <a:pt x="1052701" y="5035626"/>
                  <a:pt x="1055846" y="5054667"/>
                  <a:pt x="1045028" y="5065485"/>
                </a:cubicBezTo>
                <a:cubicBezTo>
                  <a:pt x="1020359" y="5090154"/>
                  <a:pt x="992480" y="5118608"/>
                  <a:pt x="957943" y="5123542"/>
                </a:cubicBezTo>
                <a:cubicBezTo>
                  <a:pt x="900603" y="5131734"/>
                  <a:pt x="840362" y="5138424"/>
                  <a:pt x="783771" y="5152571"/>
                </a:cubicBezTo>
                <a:cubicBezTo>
                  <a:pt x="768928" y="5156282"/>
                  <a:pt x="754742" y="5162247"/>
                  <a:pt x="740228" y="5167085"/>
                </a:cubicBezTo>
                <a:cubicBezTo>
                  <a:pt x="725714" y="5176761"/>
                  <a:pt x="710086" y="5184946"/>
                  <a:pt x="696685" y="5196114"/>
                </a:cubicBezTo>
                <a:cubicBezTo>
                  <a:pt x="680916" y="5209255"/>
                  <a:pt x="670222" y="5228271"/>
                  <a:pt x="653143" y="5239657"/>
                </a:cubicBezTo>
                <a:cubicBezTo>
                  <a:pt x="640413" y="5248144"/>
                  <a:pt x="624114" y="5249333"/>
                  <a:pt x="609600" y="5254171"/>
                </a:cubicBezTo>
                <a:cubicBezTo>
                  <a:pt x="595086" y="5263847"/>
                  <a:pt x="582091" y="5276328"/>
                  <a:pt x="566057" y="5283200"/>
                </a:cubicBezTo>
                <a:cubicBezTo>
                  <a:pt x="547722" y="5291058"/>
                  <a:pt x="527180" y="5292234"/>
                  <a:pt x="508000" y="5297714"/>
                </a:cubicBezTo>
                <a:cubicBezTo>
                  <a:pt x="493289" y="5301917"/>
                  <a:pt x="478971" y="5307390"/>
                  <a:pt x="464457" y="5312228"/>
                </a:cubicBezTo>
                <a:cubicBezTo>
                  <a:pt x="454781" y="5326742"/>
                  <a:pt x="447763" y="5343436"/>
                  <a:pt x="435428" y="5355771"/>
                </a:cubicBezTo>
                <a:cubicBezTo>
                  <a:pt x="338667" y="5452532"/>
                  <a:pt x="440264" y="5312232"/>
                  <a:pt x="362857" y="5428342"/>
                </a:cubicBezTo>
                <a:cubicBezTo>
                  <a:pt x="358019" y="5442856"/>
                  <a:pt x="357900" y="5459938"/>
                  <a:pt x="348343" y="5471885"/>
                </a:cubicBezTo>
                <a:cubicBezTo>
                  <a:pt x="337446" y="5485507"/>
                  <a:pt x="318201" y="5489747"/>
                  <a:pt x="304800" y="5500914"/>
                </a:cubicBezTo>
                <a:cubicBezTo>
                  <a:pt x="289031" y="5514055"/>
                  <a:pt x="274398" y="5528688"/>
                  <a:pt x="261257" y="5544457"/>
                </a:cubicBezTo>
                <a:cubicBezTo>
                  <a:pt x="250090" y="5557858"/>
                  <a:pt x="243396" y="5574599"/>
                  <a:pt x="232228" y="5588000"/>
                </a:cubicBezTo>
                <a:cubicBezTo>
                  <a:pt x="219087" y="5603769"/>
                  <a:pt x="201826" y="5615773"/>
                  <a:pt x="188685" y="5631542"/>
                </a:cubicBezTo>
                <a:cubicBezTo>
                  <a:pt x="177518" y="5644943"/>
                  <a:pt x="171992" y="5662750"/>
                  <a:pt x="159657" y="5675085"/>
                </a:cubicBezTo>
                <a:cubicBezTo>
                  <a:pt x="147322" y="5687420"/>
                  <a:pt x="130628" y="5694438"/>
                  <a:pt x="116114" y="5704114"/>
                </a:cubicBezTo>
                <a:cubicBezTo>
                  <a:pt x="32377" y="5829720"/>
                  <a:pt x="74875" y="5744819"/>
                  <a:pt x="43543" y="5849257"/>
                </a:cubicBezTo>
                <a:cubicBezTo>
                  <a:pt x="34750" y="5878565"/>
                  <a:pt x="28198" y="5963710"/>
                  <a:pt x="14514" y="5936342"/>
                </a:cubicBezTo>
                <a:lnTo>
                  <a:pt x="0" y="5907314"/>
                </a:lnTo>
              </a:path>
            </a:pathLst>
          </a:cu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8628635">
            <a:off x="1820407" y="1441374"/>
            <a:ext cx="1634422" cy="369332"/>
          </a:xfrm>
          <a:prstGeom prst="rect">
            <a:avLst/>
          </a:prstGeom>
          <a:noFill/>
        </p:spPr>
        <p:txBody>
          <a:bodyPr wrap="none" rtlCol="0">
            <a:spAutoFit/>
          </a:bodyPr>
          <a:lstStyle/>
          <a:p>
            <a:r>
              <a:rPr lang="en-US" b="1" dirty="0">
                <a:solidFill>
                  <a:srgbClr val="0070C0"/>
                </a:solidFill>
              </a:rPr>
              <a:t>Delaware River</a:t>
            </a:r>
          </a:p>
        </p:txBody>
      </p:sp>
      <p:sp>
        <p:nvSpPr>
          <p:cNvPr id="12" name="5-Point Star 11"/>
          <p:cNvSpPr/>
          <p:nvPr/>
        </p:nvSpPr>
        <p:spPr>
          <a:xfrm>
            <a:off x="1643337" y="5107633"/>
            <a:ext cx="533400" cy="533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5162" y="4795477"/>
            <a:ext cx="1770036" cy="461665"/>
          </a:xfrm>
          <a:prstGeom prst="rect">
            <a:avLst/>
          </a:prstGeom>
          <a:noFill/>
        </p:spPr>
        <p:txBody>
          <a:bodyPr wrap="none" rtlCol="0">
            <a:spAutoFit/>
          </a:bodyPr>
          <a:lstStyle/>
          <a:p>
            <a:r>
              <a:rPr lang="en-US" sz="2400" b="1" dirty="0"/>
              <a:t>Philadelphia</a:t>
            </a:r>
          </a:p>
        </p:txBody>
      </p:sp>
      <p:sp>
        <p:nvSpPr>
          <p:cNvPr id="24" name="Explosion 2 23"/>
          <p:cNvSpPr/>
          <p:nvPr/>
        </p:nvSpPr>
        <p:spPr>
          <a:xfrm>
            <a:off x="5287808" y="2865918"/>
            <a:ext cx="523103" cy="420737"/>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43216" y="2445181"/>
            <a:ext cx="523103" cy="420737"/>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5660175" y="2157170"/>
            <a:ext cx="523103" cy="420737"/>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5440042" y="2234812"/>
            <a:ext cx="523103" cy="420737"/>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308577" y="4172279"/>
            <a:ext cx="523103" cy="420737"/>
          </a:xfrm>
          <a:prstGeom prst="irregularSeal2">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2 28"/>
          <p:cNvSpPr/>
          <p:nvPr/>
        </p:nvSpPr>
        <p:spPr>
          <a:xfrm>
            <a:off x="3684598" y="3718115"/>
            <a:ext cx="523103" cy="420737"/>
          </a:xfrm>
          <a:prstGeom prst="irregularSeal2">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997951" y="84667"/>
            <a:ext cx="5024716" cy="7478970"/>
          </a:xfrm>
          <a:prstGeom prst="rect">
            <a:avLst/>
          </a:prstGeom>
          <a:noFill/>
        </p:spPr>
        <p:txBody>
          <a:bodyPr wrap="square" rtlCol="0">
            <a:spAutoFit/>
          </a:bodyPr>
          <a:lstStyle/>
          <a:p>
            <a:pPr algn="ctr"/>
            <a:r>
              <a:rPr lang="en-US" sz="2000" dirty="0">
                <a:latin typeface="Cambria" pitchFamily="18" charset="0"/>
              </a:rPr>
              <a:t> </a:t>
            </a:r>
            <a:r>
              <a:rPr lang="en-US" sz="3200" dirty="0" smtClean="0">
                <a:latin typeface="Cambria" pitchFamily="18" charset="0"/>
              </a:rPr>
              <a:t>Summer- Fall </a:t>
            </a:r>
            <a:r>
              <a:rPr lang="en-US" sz="3200" dirty="0">
                <a:latin typeface="Cambria" pitchFamily="18" charset="0"/>
              </a:rPr>
              <a:t>1776: British General Howe attacks Americans around New York City; Washington is forced to evacuate into NJ and PA</a:t>
            </a:r>
            <a:r>
              <a:rPr lang="en-US" sz="3200" dirty="0" smtClean="0">
                <a:latin typeface="Caslon Antique" pitchFamily="18" charset="0"/>
              </a:rPr>
              <a:t>.  Howe stations Hessian troops across New Jersey.</a:t>
            </a:r>
          </a:p>
          <a:p>
            <a:pPr algn="ctr"/>
            <a:r>
              <a:rPr lang="en-US" sz="3200" dirty="0" smtClean="0">
                <a:latin typeface="Caslon Antique" pitchFamily="18" charset="0"/>
              </a:rPr>
              <a:t>December 1776: Washington captures Trenton NJ. That battle, and a follow-up victory at Princeton, helps turn around American morale.</a:t>
            </a:r>
          </a:p>
          <a:p>
            <a:pPr algn="ctr"/>
            <a:endParaRPr lang="en-US" sz="3200" dirty="0">
              <a:latin typeface="Caslon Antique" pitchFamily="18" charset="0"/>
            </a:endParaRPr>
          </a:p>
        </p:txBody>
      </p:sp>
    </p:spTree>
    <p:extLst>
      <p:ext uri="{BB962C8B-B14F-4D97-AF65-F5344CB8AC3E}">
        <p14:creationId xmlns:p14="http://schemas.microsoft.com/office/powerpoint/2010/main" val="36188847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5-washington-crossing-the-delaware-emanuel-gottlieb-leutze.jpg">
            <a:hlinkClick r:id="rId3"/>
          </p:cNvPr>
          <p:cNvPicPr>
            <a:picLocks noChangeAspect="1"/>
          </p:cNvPicPr>
          <p:nvPr/>
        </p:nvPicPr>
        <p:blipFill>
          <a:blip r:embed="rId4" cstate="print"/>
          <a:stretch>
            <a:fillRect/>
          </a:stretch>
        </p:blipFill>
        <p:spPr>
          <a:xfrm>
            <a:off x="0" y="0"/>
            <a:ext cx="12192000" cy="7059400"/>
          </a:xfrm>
          <a:prstGeom prst="rect">
            <a:avLst/>
          </a:prstGeom>
        </p:spPr>
      </p:pic>
      <p:sp>
        <p:nvSpPr>
          <p:cNvPr id="4" name="5-Point Star 3">
            <a:hlinkClick r:id="rId5"/>
          </p:cNvPr>
          <p:cNvSpPr/>
          <p:nvPr/>
        </p:nvSpPr>
        <p:spPr>
          <a:xfrm>
            <a:off x="11303000" y="345152"/>
            <a:ext cx="381000" cy="381000"/>
          </a:xfrm>
          <a:prstGeom prst="star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3734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08650"/>
            <a:ext cx="9144000" cy="584775"/>
          </a:xfrm>
          <a:prstGeom prst="rect">
            <a:avLst/>
          </a:prstGeom>
          <a:noFill/>
        </p:spPr>
        <p:txBody>
          <a:bodyPr wrap="square" rtlCol="0">
            <a:spAutoFit/>
          </a:bodyPr>
          <a:lstStyle/>
          <a:p>
            <a:pPr algn="ctr"/>
            <a:r>
              <a:rPr lang="en-US" sz="3200" dirty="0">
                <a:latin typeface="Caslon Antique" pitchFamily="18" charset="0"/>
              </a:rPr>
              <a:t>June 14, 1777: The American flag is adopted</a:t>
            </a:r>
          </a:p>
        </p:txBody>
      </p:sp>
      <p:pic>
        <p:nvPicPr>
          <p:cNvPr id="3" name="Picture 2" descr="us-gu.gif"/>
          <p:cNvPicPr>
            <a:picLocks noChangeAspect="1"/>
          </p:cNvPicPr>
          <p:nvPr/>
        </p:nvPicPr>
        <p:blipFill>
          <a:blip r:embed="rId3" cstate="print"/>
          <a:stretch>
            <a:fillRect/>
          </a:stretch>
        </p:blipFill>
        <p:spPr>
          <a:xfrm>
            <a:off x="1524000" y="762000"/>
            <a:ext cx="9135725" cy="5486400"/>
          </a:xfrm>
          <a:prstGeom prst="rect">
            <a:avLst/>
          </a:prstGeom>
        </p:spPr>
      </p:pic>
      <p:pic>
        <p:nvPicPr>
          <p:cNvPr id="4" name="Picture 3" descr="us-1777b.gif"/>
          <p:cNvPicPr>
            <a:picLocks noChangeAspect="1"/>
          </p:cNvPicPr>
          <p:nvPr/>
        </p:nvPicPr>
        <p:blipFill>
          <a:blip r:embed="rId4" cstate="print"/>
          <a:stretch>
            <a:fillRect/>
          </a:stretch>
        </p:blipFill>
        <p:spPr>
          <a:xfrm>
            <a:off x="1524000" y="762000"/>
            <a:ext cx="9144000" cy="5491370"/>
          </a:xfrm>
          <a:prstGeom prst="rect">
            <a:avLst/>
          </a:prstGeom>
        </p:spPr>
      </p:pic>
      <p:sp>
        <p:nvSpPr>
          <p:cNvPr id="5" name="TextBox 4"/>
          <p:cNvSpPr txBox="1"/>
          <p:nvPr/>
        </p:nvSpPr>
        <p:spPr>
          <a:xfrm>
            <a:off x="1524000" y="6273226"/>
            <a:ext cx="9144000" cy="584775"/>
          </a:xfrm>
          <a:prstGeom prst="rect">
            <a:avLst/>
          </a:prstGeom>
          <a:noFill/>
        </p:spPr>
        <p:txBody>
          <a:bodyPr wrap="square" rtlCol="0">
            <a:spAutoFit/>
          </a:bodyPr>
          <a:lstStyle/>
          <a:p>
            <a:pPr algn="ctr"/>
            <a:r>
              <a:rPr lang="en-US" sz="3200" dirty="0">
                <a:latin typeface="Caslon Antique" pitchFamily="18" charset="0"/>
              </a:rPr>
              <a:t>It was NOT made by Betsy Ross…</a:t>
            </a:r>
          </a:p>
        </p:txBody>
      </p:sp>
    </p:spTree>
    <p:extLst>
      <p:ext uri="{BB962C8B-B14F-4D97-AF65-F5344CB8AC3E}">
        <p14:creationId xmlns:p14="http://schemas.microsoft.com/office/powerpoint/2010/main" val="10026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xington_green_area_map.gif"/>
          <p:cNvPicPr>
            <a:picLocks noChangeAspect="1"/>
          </p:cNvPicPr>
          <p:nvPr/>
        </p:nvPicPr>
        <p:blipFill>
          <a:blip r:embed="rId3" cstate="print"/>
          <a:stretch>
            <a:fillRect/>
          </a:stretch>
        </p:blipFill>
        <p:spPr>
          <a:xfrm>
            <a:off x="2438401" y="457200"/>
            <a:ext cx="6949797" cy="6400800"/>
          </a:xfrm>
          <a:prstGeom prst="rect">
            <a:avLst/>
          </a:prstGeom>
        </p:spPr>
      </p:pic>
      <p:sp>
        <p:nvSpPr>
          <p:cNvPr id="3" name="TextBox 2"/>
          <p:cNvSpPr txBox="1"/>
          <p:nvPr/>
        </p:nvSpPr>
        <p:spPr>
          <a:xfrm>
            <a:off x="1714500" y="472839"/>
            <a:ext cx="9144000" cy="1077218"/>
          </a:xfrm>
          <a:prstGeom prst="rect">
            <a:avLst/>
          </a:prstGeom>
          <a:solidFill>
            <a:schemeClr val="bg1"/>
          </a:solidFill>
        </p:spPr>
        <p:txBody>
          <a:bodyPr wrap="square" rtlCol="0">
            <a:spAutoFit/>
          </a:bodyPr>
          <a:lstStyle/>
          <a:p>
            <a:r>
              <a:rPr lang="en-US" sz="3200" dirty="0">
                <a:latin typeface="Book Antiqua" pitchFamily="18" charset="0"/>
              </a:rPr>
              <a:t>Battle of Lexington: 4/19/1775 British attack 					American	militia, killing 8</a:t>
            </a:r>
          </a:p>
        </p:txBody>
      </p:sp>
      <p:cxnSp>
        <p:nvCxnSpPr>
          <p:cNvPr id="5" name="Straight Connector 4"/>
          <p:cNvCxnSpPr/>
          <p:nvPr/>
        </p:nvCxnSpPr>
        <p:spPr>
          <a:xfrm flipV="1">
            <a:off x="5638800" y="2971800"/>
            <a:ext cx="685800" cy="53340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934200" y="4343400"/>
            <a:ext cx="2057400" cy="137160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324600" y="3429000"/>
            <a:ext cx="914400" cy="91440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553200" y="3581400"/>
            <a:ext cx="914400" cy="91440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865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_Burgoyne_1766.jpg"/>
          <p:cNvPicPr>
            <a:picLocks noChangeAspect="1"/>
          </p:cNvPicPr>
          <p:nvPr/>
        </p:nvPicPr>
        <p:blipFill>
          <a:blip r:embed="rId3" cstate="print"/>
          <a:stretch>
            <a:fillRect/>
          </a:stretch>
        </p:blipFill>
        <p:spPr>
          <a:xfrm>
            <a:off x="5290570" y="0"/>
            <a:ext cx="5377430" cy="6858000"/>
          </a:xfrm>
          <a:prstGeom prst="rect">
            <a:avLst/>
          </a:prstGeom>
        </p:spPr>
      </p:pic>
      <p:sp>
        <p:nvSpPr>
          <p:cNvPr id="3" name="TextBox 2"/>
          <p:cNvSpPr txBox="1"/>
          <p:nvPr/>
        </p:nvSpPr>
        <p:spPr>
          <a:xfrm>
            <a:off x="1524000" y="304800"/>
            <a:ext cx="3766570" cy="3970318"/>
          </a:xfrm>
          <a:prstGeom prst="rect">
            <a:avLst/>
          </a:prstGeom>
          <a:noFill/>
        </p:spPr>
        <p:txBody>
          <a:bodyPr wrap="square" rtlCol="0">
            <a:spAutoFit/>
          </a:bodyPr>
          <a:lstStyle/>
          <a:p>
            <a:r>
              <a:rPr lang="en-US" sz="3600" dirty="0">
                <a:latin typeface="Cambria" pitchFamily="18" charset="0"/>
              </a:rPr>
              <a:t>1777:</a:t>
            </a:r>
          </a:p>
          <a:p>
            <a:r>
              <a:rPr lang="en-US" sz="3600" dirty="0">
                <a:latin typeface="Cambria" pitchFamily="18" charset="0"/>
              </a:rPr>
              <a:t>British General John Burgoyne plans a 3-part attack plan to conquer New England</a:t>
            </a:r>
          </a:p>
        </p:txBody>
      </p:sp>
    </p:spTree>
    <p:extLst>
      <p:ext uri="{BB962C8B-B14F-4D97-AF65-F5344CB8AC3E}">
        <p14:creationId xmlns:p14="http://schemas.microsoft.com/office/powerpoint/2010/main" val="2517623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35B45"/>
        </a:solidFill>
        <a:effectLst/>
      </p:bgPr>
    </p:bg>
    <p:spTree>
      <p:nvGrpSpPr>
        <p:cNvPr id="1" name=""/>
        <p:cNvGrpSpPr/>
        <p:nvPr/>
      </p:nvGrpSpPr>
      <p:grpSpPr>
        <a:xfrm>
          <a:off x="0" y="0"/>
          <a:ext cx="0" cy="0"/>
          <a:chOff x="0" y="0"/>
          <a:chExt cx="0" cy="0"/>
        </a:xfrm>
      </p:grpSpPr>
      <p:pic>
        <p:nvPicPr>
          <p:cNvPr id="2" name="Picture 1" descr="northeast.bmp"/>
          <p:cNvPicPr>
            <a:picLocks noChangeAspect="1"/>
          </p:cNvPicPr>
          <p:nvPr/>
        </p:nvPicPr>
        <p:blipFill>
          <a:blip r:embed="rId3" cstate="print"/>
          <a:stretch>
            <a:fillRect/>
          </a:stretch>
        </p:blipFill>
        <p:spPr>
          <a:xfrm>
            <a:off x="1524000" y="-2027832"/>
            <a:ext cx="11811000" cy="8980404"/>
          </a:xfrm>
          <a:prstGeom prst="rect">
            <a:avLst/>
          </a:prstGeom>
        </p:spPr>
      </p:pic>
      <p:sp>
        <p:nvSpPr>
          <p:cNvPr id="3" name="TextBox 2"/>
          <p:cNvSpPr txBox="1"/>
          <p:nvPr/>
        </p:nvSpPr>
        <p:spPr>
          <a:xfrm>
            <a:off x="5334000" y="5410201"/>
            <a:ext cx="5562600" cy="1200329"/>
          </a:xfrm>
          <a:prstGeom prst="rect">
            <a:avLst/>
          </a:prstGeom>
          <a:solidFill>
            <a:schemeClr val="bg1"/>
          </a:solidFill>
        </p:spPr>
        <p:txBody>
          <a:bodyPr wrap="square" rtlCol="0">
            <a:spAutoFit/>
          </a:bodyPr>
          <a:lstStyle/>
          <a:p>
            <a:r>
              <a:rPr lang="en-US" sz="2400" b="1" dirty="0">
                <a:latin typeface="Cambria" pitchFamily="18" charset="0"/>
              </a:rPr>
              <a:t>*Part 1: General Howe will sail up the Hudson River from New York City to Albany</a:t>
            </a:r>
          </a:p>
        </p:txBody>
      </p:sp>
      <p:sp>
        <p:nvSpPr>
          <p:cNvPr id="4" name="Oval 3"/>
          <p:cNvSpPr/>
          <p:nvPr/>
        </p:nvSpPr>
        <p:spPr>
          <a:xfrm>
            <a:off x="4724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1" y="5943600"/>
            <a:ext cx="1661545" cy="400110"/>
          </a:xfrm>
          <a:prstGeom prst="rect">
            <a:avLst/>
          </a:prstGeom>
          <a:noFill/>
        </p:spPr>
        <p:txBody>
          <a:bodyPr wrap="none" rtlCol="0">
            <a:spAutoFit/>
          </a:bodyPr>
          <a:lstStyle/>
          <a:p>
            <a:r>
              <a:rPr lang="en-US" sz="2000" b="1" dirty="0">
                <a:solidFill>
                  <a:schemeClr val="bg1"/>
                </a:solidFill>
              </a:rPr>
              <a:t>New York City</a:t>
            </a:r>
          </a:p>
        </p:txBody>
      </p:sp>
      <p:sp>
        <p:nvSpPr>
          <p:cNvPr id="6" name="Oval 5"/>
          <p:cNvSpPr/>
          <p:nvPr/>
        </p:nvSpPr>
        <p:spPr>
          <a:xfrm>
            <a:off x="46482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91000" y="762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ritish_Flag.gif"/>
          <p:cNvPicPr>
            <a:picLocks noChangeAspect="1"/>
          </p:cNvPicPr>
          <p:nvPr/>
        </p:nvPicPr>
        <p:blipFill>
          <a:blip r:embed="rId4" cstate="print"/>
          <a:stretch>
            <a:fillRect/>
          </a:stretch>
        </p:blipFill>
        <p:spPr>
          <a:xfrm>
            <a:off x="4572000" y="5715000"/>
            <a:ext cx="560294" cy="476250"/>
          </a:xfrm>
          <a:prstGeom prst="rect">
            <a:avLst/>
          </a:prstGeom>
        </p:spPr>
      </p:pic>
      <p:sp>
        <p:nvSpPr>
          <p:cNvPr id="10" name="TextBox 9"/>
          <p:cNvSpPr txBox="1"/>
          <p:nvPr/>
        </p:nvSpPr>
        <p:spPr>
          <a:xfrm>
            <a:off x="4953000" y="3733800"/>
            <a:ext cx="922240" cy="400110"/>
          </a:xfrm>
          <a:prstGeom prst="rect">
            <a:avLst/>
          </a:prstGeom>
          <a:noFill/>
        </p:spPr>
        <p:txBody>
          <a:bodyPr wrap="none" rtlCol="0">
            <a:spAutoFit/>
          </a:bodyPr>
          <a:lstStyle/>
          <a:p>
            <a:r>
              <a:rPr lang="en-US" sz="2000" b="1" dirty="0">
                <a:solidFill>
                  <a:schemeClr val="bg1"/>
                </a:solidFill>
              </a:rPr>
              <a:t>Albany</a:t>
            </a:r>
          </a:p>
        </p:txBody>
      </p:sp>
      <p:sp>
        <p:nvSpPr>
          <p:cNvPr id="11" name="TextBox 10"/>
          <p:cNvSpPr txBox="1"/>
          <p:nvPr/>
        </p:nvSpPr>
        <p:spPr>
          <a:xfrm>
            <a:off x="4495801" y="685800"/>
            <a:ext cx="1178079" cy="400110"/>
          </a:xfrm>
          <a:prstGeom prst="rect">
            <a:avLst/>
          </a:prstGeom>
          <a:noFill/>
        </p:spPr>
        <p:txBody>
          <a:bodyPr wrap="none" rtlCol="0">
            <a:spAutoFit/>
          </a:bodyPr>
          <a:lstStyle/>
          <a:p>
            <a:r>
              <a:rPr lang="en-US" sz="2000" b="1" dirty="0">
                <a:solidFill>
                  <a:schemeClr val="bg1"/>
                </a:solidFill>
              </a:rPr>
              <a:t>Montreal</a:t>
            </a:r>
          </a:p>
        </p:txBody>
      </p:sp>
      <p:sp>
        <p:nvSpPr>
          <p:cNvPr id="12" name="TextBox 11"/>
          <p:cNvSpPr txBox="1"/>
          <p:nvPr/>
        </p:nvSpPr>
        <p:spPr>
          <a:xfrm>
            <a:off x="2667001" y="3276600"/>
            <a:ext cx="1523879" cy="400110"/>
          </a:xfrm>
          <a:prstGeom prst="rect">
            <a:avLst/>
          </a:prstGeom>
          <a:noFill/>
        </p:spPr>
        <p:txBody>
          <a:bodyPr wrap="none" rtlCol="0">
            <a:spAutoFit/>
          </a:bodyPr>
          <a:lstStyle/>
          <a:p>
            <a:r>
              <a:rPr lang="en-US" sz="2000" b="1" dirty="0">
                <a:solidFill>
                  <a:schemeClr val="bg1"/>
                </a:solidFill>
              </a:rPr>
              <a:t>Fort Oswego</a:t>
            </a:r>
          </a:p>
        </p:txBody>
      </p:sp>
      <p:sp>
        <p:nvSpPr>
          <p:cNvPr id="13" name="Oval 12"/>
          <p:cNvSpPr/>
          <p:nvPr/>
        </p:nvSpPr>
        <p:spPr>
          <a:xfrm>
            <a:off x="6781800" y="3886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086601" y="3810000"/>
            <a:ext cx="927883" cy="400110"/>
          </a:xfrm>
          <a:prstGeom prst="rect">
            <a:avLst/>
          </a:prstGeom>
          <a:noFill/>
        </p:spPr>
        <p:txBody>
          <a:bodyPr wrap="none" rtlCol="0">
            <a:spAutoFit/>
          </a:bodyPr>
          <a:lstStyle/>
          <a:p>
            <a:r>
              <a:rPr lang="en-US" sz="2000" b="1" dirty="0">
                <a:solidFill>
                  <a:schemeClr val="bg1"/>
                </a:solidFill>
              </a:rPr>
              <a:t>Boston</a:t>
            </a:r>
          </a:p>
        </p:txBody>
      </p:sp>
      <p:sp>
        <p:nvSpPr>
          <p:cNvPr id="15" name="TextBox 14"/>
          <p:cNvSpPr txBox="1"/>
          <p:nvPr/>
        </p:nvSpPr>
        <p:spPr>
          <a:xfrm>
            <a:off x="1752600" y="1066800"/>
            <a:ext cx="2590800" cy="1938992"/>
          </a:xfrm>
          <a:prstGeom prst="rect">
            <a:avLst/>
          </a:prstGeom>
          <a:solidFill>
            <a:schemeClr val="bg1"/>
          </a:solidFill>
        </p:spPr>
        <p:txBody>
          <a:bodyPr wrap="square" rtlCol="0">
            <a:spAutoFit/>
          </a:bodyPr>
          <a:lstStyle/>
          <a:p>
            <a:r>
              <a:rPr lang="en-US" sz="2400" b="1" dirty="0">
                <a:latin typeface="Cambria" pitchFamily="18" charset="0"/>
              </a:rPr>
              <a:t>*Part 2: Colonel St. Leger will march from Fort Oswego towards Albany</a:t>
            </a:r>
          </a:p>
        </p:txBody>
      </p:sp>
      <p:pic>
        <p:nvPicPr>
          <p:cNvPr id="16" name="Picture 15" descr="British_Flag.gif"/>
          <p:cNvPicPr>
            <a:picLocks noChangeAspect="1"/>
          </p:cNvPicPr>
          <p:nvPr/>
        </p:nvPicPr>
        <p:blipFill>
          <a:blip r:embed="rId4" cstate="print"/>
          <a:stretch>
            <a:fillRect/>
          </a:stretch>
        </p:blipFill>
        <p:spPr>
          <a:xfrm>
            <a:off x="2286000" y="2667000"/>
            <a:ext cx="582706" cy="495300"/>
          </a:xfrm>
          <a:prstGeom prst="rect">
            <a:avLst/>
          </a:prstGeom>
        </p:spPr>
      </p:pic>
      <p:sp>
        <p:nvSpPr>
          <p:cNvPr id="17" name="TextBox 16"/>
          <p:cNvSpPr txBox="1"/>
          <p:nvPr/>
        </p:nvSpPr>
        <p:spPr>
          <a:xfrm>
            <a:off x="5867400" y="0"/>
            <a:ext cx="4572000" cy="1569660"/>
          </a:xfrm>
          <a:prstGeom prst="rect">
            <a:avLst/>
          </a:prstGeom>
          <a:solidFill>
            <a:schemeClr val="bg1"/>
          </a:solidFill>
        </p:spPr>
        <p:txBody>
          <a:bodyPr wrap="square" rtlCol="0">
            <a:spAutoFit/>
          </a:bodyPr>
          <a:lstStyle/>
          <a:p>
            <a:r>
              <a:rPr lang="en-US" sz="2400" b="1" dirty="0">
                <a:latin typeface="Cambria" pitchFamily="18" charset="0"/>
              </a:rPr>
              <a:t>*Part 3: General Burgoyne will sail from Montreal, capture Fort Ticonderoga, and then march to Albany</a:t>
            </a:r>
          </a:p>
        </p:txBody>
      </p:sp>
      <p:sp>
        <p:nvSpPr>
          <p:cNvPr id="18" name="Diamond 17"/>
          <p:cNvSpPr/>
          <p:nvPr/>
        </p:nvSpPr>
        <p:spPr>
          <a:xfrm>
            <a:off x="2362200" y="32766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4495800" y="22860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53000" y="2286000"/>
            <a:ext cx="1982530" cy="400110"/>
          </a:xfrm>
          <a:prstGeom prst="rect">
            <a:avLst/>
          </a:prstGeom>
          <a:noFill/>
        </p:spPr>
        <p:txBody>
          <a:bodyPr wrap="none" rtlCol="0">
            <a:spAutoFit/>
          </a:bodyPr>
          <a:lstStyle/>
          <a:p>
            <a:r>
              <a:rPr lang="en-US" sz="2000" b="1" dirty="0">
                <a:solidFill>
                  <a:schemeClr val="bg1"/>
                </a:solidFill>
              </a:rPr>
              <a:t>Fort Ticonderoga</a:t>
            </a:r>
          </a:p>
        </p:txBody>
      </p:sp>
      <p:pic>
        <p:nvPicPr>
          <p:cNvPr id="22" name="Picture 21" descr="British_Flag.gif"/>
          <p:cNvPicPr>
            <a:picLocks noChangeAspect="1"/>
          </p:cNvPicPr>
          <p:nvPr/>
        </p:nvPicPr>
        <p:blipFill>
          <a:blip r:embed="rId4" cstate="print"/>
          <a:stretch>
            <a:fillRect/>
          </a:stretch>
        </p:blipFill>
        <p:spPr>
          <a:xfrm>
            <a:off x="4191000" y="685800"/>
            <a:ext cx="533400" cy="453390"/>
          </a:xfrm>
          <a:prstGeom prst="rect">
            <a:avLst/>
          </a:prstGeom>
        </p:spPr>
      </p:pic>
    </p:spTree>
    <p:extLst>
      <p:ext uri="{BB962C8B-B14F-4D97-AF65-F5344CB8AC3E}">
        <p14:creationId xmlns:p14="http://schemas.microsoft.com/office/powerpoint/2010/main" val="127112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111 -0.03889 C 0.0092 -0.0463 0.00642 -0.06181 0.00642 -0.06181 C 0.0059 -0.10903 0.0059 -0.15625 0.00486 -0.20348 C 0.00451 -0.22107 -0.00295 -0.23704 -0.00295 -0.25556 " pathEditMode="relative" ptsTypes="fffA">
                                      <p:cBhvr>
                                        <p:cTn id="10" dur="2000" fill="hold"/>
                                        <p:tgtEl>
                                          <p:spTgt spid="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16667E-6 3.33333E-6 C -0.00156 0.01064 -0.00399 0.02083 -0.00625 0.03125 C -0.00677 0.03402 -0.00712 0.0368 -0.00781 0.03958 C -0.00868 0.04375 -0.01094 0.05208 -0.01094 0.05208 C -0.01042 0.06944 -0.0151 0.08958 -0.00781 0.10416 C -0.00035 0.11898 0.01858 0.12916 0.03125 0.13333 C 0.04097 0.14213 0.04566 0.14004 0.05938 0.14166 C 0.07708 0.14629 0.09497 0.14629 0.1125 0.15208 C 0.12257 0.15532 0.1309 0.16458 0.14219 0.16458 C 0.17344 0.16458 0.20469 0.16458 0.23594 0.16458 " pathEditMode="relative" ptsTypes="fffffffffA">
                                      <p:cBhvr>
                                        <p:cTn id="18" dur="2000" fill="hold"/>
                                        <p:tgtEl>
                                          <p:spTgt spid="1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33333E-6 5.18519E-6 C 0.00833 -0.01666 -0.00035 0.00302 0.00469 -0.03749 C 0.00503 -0.04004 0.00694 -0.04143 0.00781 -0.04374 C 0.0158 -0.06527 0.02517 -0.07314 0.0375 -0.08958 C 0.0401 -0.08888 0.04306 -0.08935 0.04531 -0.08749 C 0.0467 -0.08634 0.04688 -0.08333 0.04688 -0.08124 C 0.04688 -0.04652 0.04635 -0.0118 0.04531 0.02292 C 0.04479 0.03959 0.03611 0.06575 0.03281 0.08334 C 0.03229 0.13126 0.03229 0.17917 0.03125 0.22709 C 0.03108 0.23866 0.02986 0.25047 0.03281 0.26251 C 0.03212 0.2801 0.03715 0.31065 0.02344 0.32292 C 0.0191 0.34005 0.02205 0.35255 0.02344 0.37084 C 0.02483 0.38843 0.02552 0.40394 0.03281 0.41876 C 0.03333 0.42292 0.03368 0.42709 0.03438 0.43126 C 0.03472 0.43334 0.03594 0.43751 0.03594 0.43751 " pathEditMode="relative" ptsTypes="ffffffffffffffA">
                                      <p:cBhvr>
                                        <p:cTn id="26"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lorePAHistory-a0a9x1-a_349.jpg"/>
          <p:cNvPicPr>
            <a:picLocks noChangeAspect="1"/>
          </p:cNvPicPr>
          <p:nvPr/>
        </p:nvPicPr>
        <p:blipFill>
          <a:blip r:embed="rId3" cstate="print"/>
          <a:stretch>
            <a:fillRect/>
          </a:stretch>
        </p:blipFill>
        <p:spPr>
          <a:xfrm>
            <a:off x="1524001" y="0"/>
            <a:ext cx="5249333" cy="6858000"/>
          </a:xfrm>
          <a:prstGeom prst="rect">
            <a:avLst/>
          </a:prstGeom>
        </p:spPr>
      </p:pic>
      <p:sp>
        <p:nvSpPr>
          <p:cNvPr id="3" name="TextBox 2"/>
          <p:cNvSpPr txBox="1"/>
          <p:nvPr/>
        </p:nvSpPr>
        <p:spPr>
          <a:xfrm>
            <a:off x="6934199" y="3810000"/>
            <a:ext cx="4871357" cy="3046988"/>
          </a:xfrm>
          <a:prstGeom prst="rect">
            <a:avLst/>
          </a:prstGeom>
          <a:noFill/>
        </p:spPr>
        <p:txBody>
          <a:bodyPr wrap="square" rtlCol="0">
            <a:spAutoFit/>
          </a:bodyPr>
          <a:lstStyle/>
          <a:p>
            <a:pPr algn="ctr"/>
            <a:r>
              <a:rPr lang="en-US" sz="3200" dirty="0">
                <a:latin typeface="Cambria" pitchFamily="18" charset="0"/>
              </a:rPr>
              <a:t>Part 1 fails when General Howe attacks and captures Philadelphia </a:t>
            </a:r>
            <a:r>
              <a:rPr lang="en-US" sz="3200" dirty="0" smtClean="0">
                <a:latin typeface="Cambria" pitchFamily="18" charset="0"/>
              </a:rPr>
              <a:t>instead, defeating Washington at Brandywine and Germantown, PA.</a:t>
            </a:r>
            <a:endParaRPr lang="en-US" sz="3200" dirty="0">
              <a:latin typeface="Cambria" pitchFamily="18" charset="0"/>
            </a:endParaRPr>
          </a:p>
        </p:txBody>
      </p:sp>
      <p:sp>
        <p:nvSpPr>
          <p:cNvPr id="4" name="Oval Callout 3"/>
          <p:cNvSpPr/>
          <p:nvPr/>
        </p:nvSpPr>
        <p:spPr>
          <a:xfrm>
            <a:off x="6781800" y="381000"/>
            <a:ext cx="3200400" cy="2438400"/>
          </a:xfrm>
          <a:prstGeom prst="wedgeEllipseCallout">
            <a:avLst>
              <a:gd name="adj1" fmla="val -109226"/>
              <a:gd name="adj2" fmla="val 27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934200" y="609600"/>
            <a:ext cx="2971800" cy="1569660"/>
          </a:xfrm>
          <a:prstGeom prst="rect">
            <a:avLst/>
          </a:prstGeom>
          <a:noFill/>
        </p:spPr>
        <p:txBody>
          <a:bodyPr wrap="square" rtlCol="0">
            <a:spAutoFit/>
          </a:bodyPr>
          <a:lstStyle/>
          <a:p>
            <a:pPr algn="ctr"/>
            <a:r>
              <a:rPr lang="en-US" sz="3200" dirty="0">
                <a:latin typeface="Cooper Black" pitchFamily="18" charset="0"/>
              </a:rPr>
              <a:t>I’ve got a craving for a </a:t>
            </a:r>
            <a:r>
              <a:rPr lang="en-US" sz="3200" dirty="0" err="1">
                <a:latin typeface="Cooper Black" pitchFamily="18" charset="0"/>
              </a:rPr>
              <a:t>Cheesesteak</a:t>
            </a:r>
            <a:r>
              <a:rPr lang="en-US" sz="3200" dirty="0">
                <a:latin typeface="Cooper Black" pitchFamily="18" charset="0"/>
              </a:rPr>
              <a:t>!</a:t>
            </a:r>
          </a:p>
        </p:txBody>
      </p:sp>
    </p:spTree>
    <p:extLst>
      <p:ext uri="{BB962C8B-B14F-4D97-AF65-F5344CB8AC3E}">
        <p14:creationId xmlns:p14="http://schemas.microsoft.com/office/powerpoint/2010/main" val="19958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264" y="0"/>
            <a:ext cx="9813472" cy="1200329"/>
          </a:xfrm>
          <a:prstGeom prst="rect">
            <a:avLst/>
          </a:prstGeom>
          <a:noFill/>
        </p:spPr>
        <p:txBody>
          <a:bodyPr wrap="square" rtlCol="0">
            <a:spAutoFit/>
          </a:bodyPr>
          <a:lstStyle/>
          <a:p>
            <a:pPr algn="ctr"/>
            <a:r>
              <a:rPr lang="en-US" sz="3600" dirty="0">
                <a:latin typeface="Cambria" pitchFamily="18" charset="0"/>
              </a:rPr>
              <a:t>Part 2 fails when St. Leger is defeated in upstate New </a:t>
            </a:r>
            <a:r>
              <a:rPr lang="en-US" sz="3600" dirty="0" smtClean="0">
                <a:latin typeface="Cambria" pitchFamily="18" charset="0"/>
              </a:rPr>
              <a:t>York (Battles of </a:t>
            </a:r>
            <a:r>
              <a:rPr lang="en-US" sz="3600" dirty="0" err="1" smtClean="0">
                <a:latin typeface="Cambria" pitchFamily="18" charset="0"/>
              </a:rPr>
              <a:t>Oriskany</a:t>
            </a:r>
            <a:r>
              <a:rPr lang="en-US" sz="3600" dirty="0" smtClean="0">
                <a:latin typeface="Cambria" pitchFamily="18" charset="0"/>
              </a:rPr>
              <a:t> and </a:t>
            </a:r>
            <a:r>
              <a:rPr lang="en-US" sz="3600" dirty="0" err="1" smtClean="0">
                <a:latin typeface="Cambria" pitchFamily="18" charset="0"/>
              </a:rPr>
              <a:t>Fot</a:t>
            </a:r>
            <a:r>
              <a:rPr lang="en-US" sz="3600" dirty="0" smtClean="0">
                <a:latin typeface="Cambria" pitchFamily="18" charset="0"/>
              </a:rPr>
              <a:t> </a:t>
            </a:r>
            <a:r>
              <a:rPr lang="en-US" sz="3600" dirty="0" err="1" smtClean="0">
                <a:latin typeface="Cambria" pitchFamily="18" charset="0"/>
              </a:rPr>
              <a:t>Stanwix</a:t>
            </a:r>
            <a:r>
              <a:rPr lang="en-US" sz="3600" dirty="0" smtClean="0">
                <a:latin typeface="Cambria" pitchFamily="18" charset="0"/>
              </a:rPr>
              <a:t>. </a:t>
            </a:r>
            <a:endParaRPr lang="en-US" sz="3600" dirty="0">
              <a:latin typeface="Cambria" pitchFamily="18" charset="0"/>
            </a:endParaRPr>
          </a:p>
        </p:txBody>
      </p:sp>
      <p:pic>
        <p:nvPicPr>
          <p:cNvPr id="6" name="Picture 5" descr="OBO---Large.jpg"/>
          <p:cNvPicPr>
            <a:picLocks noChangeAspect="1"/>
          </p:cNvPicPr>
          <p:nvPr/>
        </p:nvPicPr>
        <p:blipFill>
          <a:blip r:embed="rId3" cstate="print"/>
          <a:stretch>
            <a:fillRect/>
          </a:stretch>
        </p:blipFill>
        <p:spPr>
          <a:xfrm>
            <a:off x="1524000" y="1447800"/>
            <a:ext cx="9144000" cy="5617028"/>
          </a:xfrm>
          <a:prstGeom prst="rect">
            <a:avLst/>
          </a:prstGeom>
        </p:spPr>
      </p:pic>
    </p:spTree>
    <p:extLst>
      <p:ext uri="{BB962C8B-B14F-4D97-AF65-F5344CB8AC3E}">
        <p14:creationId xmlns:p14="http://schemas.microsoft.com/office/powerpoint/2010/main" val="38046451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ooglene.bmp"/>
          <p:cNvPicPr>
            <a:picLocks noChangeAspect="1"/>
          </p:cNvPicPr>
          <p:nvPr/>
        </p:nvPicPr>
        <p:blipFill>
          <a:blip r:embed="rId3" cstate="print"/>
          <a:stretch>
            <a:fillRect/>
          </a:stretch>
        </p:blipFill>
        <p:spPr>
          <a:xfrm rot="16200000">
            <a:off x="1049628" y="211427"/>
            <a:ext cx="6892347" cy="6400800"/>
          </a:xfrm>
          <a:prstGeom prst="rect">
            <a:avLst/>
          </a:prstGeom>
        </p:spPr>
      </p:pic>
      <p:sp>
        <p:nvSpPr>
          <p:cNvPr id="5" name="Freeform 4"/>
          <p:cNvSpPr/>
          <p:nvPr/>
        </p:nvSpPr>
        <p:spPr>
          <a:xfrm>
            <a:off x="3505200" y="304800"/>
            <a:ext cx="1332988" cy="4410590"/>
          </a:xfrm>
          <a:custGeom>
            <a:avLst/>
            <a:gdLst>
              <a:gd name="connsiteX0" fmla="*/ 1332988 w 1332988"/>
              <a:gd name="connsiteY0" fmla="*/ 0 h 4410590"/>
              <a:gd name="connsiteX1" fmla="*/ 1323463 w 1332988"/>
              <a:gd name="connsiteY1" fmla="*/ 66675 h 4410590"/>
              <a:gd name="connsiteX2" fmla="*/ 1275838 w 1332988"/>
              <a:gd name="connsiteY2" fmla="*/ 123825 h 4410590"/>
              <a:gd name="connsiteX3" fmla="*/ 1190113 w 1332988"/>
              <a:gd name="connsiteY3" fmla="*/ 142875 h 4410590"/>
              <a:gd name="connsiteX4" fmla="*/ 1161538 w 1332988"/>
              <a:gd name="connsiteY4" fmla="*/ 152400 h 4410590"/>
              <a:gd name="connsiteX5" fmla="*/ 1104388 w 1332988"/>
              <a:gd name="connsiteY5" fmla="*/ 200025 h 4410590"/>
              <a:gd name="connsiteX6" fmla="*/ 1085338 w 1332988"/>
              <a:gd name="connsiteY6" fmla="*/ 228600 h 4410590"/>
              <a:gd name="connsiteX7" fmla="*/ 1075813 w 1332988"/>
              <a:gd name="connsiteY7" fmla="*/ 257175 h 4410590"/>
              <a:gd name="connsiteX8" fmla="*/ 1085338 w 1332988"/>
              <a:gd name="connsiteY8" fmla="*/ 304800 h 4410590"/>
              <a:gd name="connsiteX9" fmla="*/ 1094863 w 1332988"/>
              <a:gd name="connsiteY9" fmla="*/ 333375 h 4410590"/>
              <a:gd name="connsiteX10" fmla="*/ 1113913 w 1332988"/>
              <a:gd name="connsiteY10" fmla="*/ 419100 h 4410590"/>
              <a:gd name="connsiteX11" fmla="*/ 1123438 w 1332988"/>
              <a:gd name="connsiteY11" fmla="*/ 447675 h 4410590"/>
              <a:gd name="connsiteX12" fmla="*/ 1142488 w 1332988"/>
              <a:gd name="connsiteY12" fmla="*/ 476250 h 4410590"/>
              <a:gd name="connsiteX13" fmla="*/ 1113913 w 1332988"/>
              <a:gd name="connsiteY13" fmla="*/ 485775 h 4410590"/>
              <a:gd name="connsiteX14" fmla="*/ 1104388 w 1332988"/>
              <a:gd name="connsiteY14" fmla="*/ 514350 h 4410590"/>
              <a:gd name="connsiteX15" fmla="*/ 1094863 w 1332988"/>
              <a:gd name="connsiteY15" fmla="*/ 685800 h 4410590"/>
              <a:gd name="connsiteX16" fmla="*/ 1047238 w 1332988"/>
              <a:gd name="connsiteY16" fmla="*/ 733425 h 4410590"/>
              <a:gd name="connsiteX17" fmla="*/ 1028188 w 1332988"/>
              <a:gd name="connsiteY17" fmla="*/ 762000 h 4410590"/>
              <a:gd name="connsiteX18" fmla="*/ 1009138 w 1332988"/>
              <a:gd name="connsiteY18" fmla="*/ 819150 h 4410590"/>
              <a:gd name="connsiteX19" fmla="*/ 1037713 w 1332988"/>
              <a:gd name="connsiteY19" fmla="*/ 838200 h 4410590"/>
              <a:gd name="connsiteX20" fmla="*/ 1094863 w 1332988"/>
              <a:gd name="connsiteY20" fmla="*/ 866775 h 4410590"/>
              <a:gd name="connsiteX21" fmla="*/ 1113913 w 1332988"/>
              <a:gd name="connsiteY21" fmla="*/ 923925 h 4410590"/>
              <a:gd name="connsiteX22" fmla="*/ 1094863 w 1332988"/>
              <a:gd name="connsiteY22" fmla="*/ 1104900 h 4410590"/>
              <a:gd name="connsiteX23" fmla="*/ 1085338 w 1332988"/>
              <a:gd name="connsiteY23" fmla="*/ 1228725 h 4410590"/>
              <a:gd name="connsiteX24" fmla="*/ 1047238 w 1332988"/>
              <a:gd name="connsiteY24" fmla="*/ 1238250 h 4410590"/>
              <a:gd name="connsiteX25" fmla="*/ 932938 w 1332988"/>
              <a:gd name="connsiteY25" fmla="*/ 1257300 h 4410590"/>
              <a:gd name="connsiteX26" fmla="*/ 904363 w 1332988"/>
              <a:gd name="connsiteY26" fmla="*/ 1266825 h 4410590"/>
              <a:gd name="connsiteX27" fmla="*/ 885313 w 1332988"/>
              <a:gd name="connsiteY27" fmla="*/ 1295400 h 4410590"/>
              <a:gd name="connsiteX28" fmla="*/ 856738 w 1332988"/>
              <a:gd name="connsiteY28" fmla="*/ 1323975 h 4410590"/>
              <a:gd name="connsiteX29" fmla="*/ 818638 w 1332988"/>
              <a:gd name="connsiteY29" fmla="*/ 1381125 h 4410590"/>
              <a:gd name="connsiteX30" fmla="*/ 685288 w 1332988"/>
              <a:gd name="connsiteY30" fmla="*/ 1390650 h 4410590"/>
              <a:gd name="connsiteX31" fmla="*/ 618613 w 1332988"/>
              <a:gd name="connsiteY31" fmla="*/ 1428750 h 4410590"/>
              <a:gd name="connsiteX32" fmla="*/ 561463 w 1332988"/>
              <a:gd name="connsiteY32" fmla="*/ 1447800 h 4410590"/>
              <a:gd name="connsiteX33" fmla="*/ 532888 w 1332988"/>
              <a:gd name="connsiteY33" fmla="*/ 1543050 h 4410590"/>
              <a:gd name="connsiteX34" fmla="*/ 513838 w 1332988"/>
              <a:gd name="connsiteY34" fmla="*/ 1571625 h 4410590"/>
              <a:gd name="connsiteX35" fmla="*/ 504313 w 1332988"/>
              <a:gd name="connsiteY35" fmla="*/ 1600200 h 4410590"/>
              <a:gd name="connsiteX36" fmla="*/ 542413 w 1332988"/>
              <a:gd name="connsiteY36" fmla="*/ 1714500 h 4410590"/>
              <a:gd name="connsiteX37" fmla="*/ 551938 w 1332988"/>
              <a:gd name="connsiteY37" fmla="*/ 1743075 h 4410590"/>
              <a:gd name="connsiteX38" fmla="*/ 570988 w 1332988"/>
              <a:gd name="connsiteY38" fmla="*/ 1771650 h 4410590"/>
              <a:gd name="connsiteX39" fmla="*/ 551938 w 1332988"/>
              <a:gd name="connsiteY39" fmla="*/ 2019300 h 4410590"/>
              <a:gd name="connsiteX40" fmla="*/ 542413 w 1332988"/>
              <a:gd name="connsiteY40" fmla="*/ 2066925 h 4410590"/>
              <a:gd name="connsiteX41" fmla="*/ 513838 w 1332988"/>
              <a:gd name="connsiteY41" fmla="*/ 2095500 h 4410590"/>
              <a:gd name="connsiteX42" fmla="*/ 494788 w 1332988"/>
              <a:gd name="connsiteY42" fmla="*/ 2133600 h 4410590"/>
              <a:gd name="connsiteX43" fmla="*/ 466213 w 1332988"/>
              <a:gd name="connsiteY43" fmla="*/ 2162175 h 4410590"/>
              <a:gd name="connsiteX44" fmla="*/ 447163 w 1332988"/>
              <a:gd name="connsiteY44" fmla="*/ 2190750 h 4410590"/>
              <a:gd name="connsiteX45" fmla="*/ 437638 w 1332988"/>
              <a:gd name="connsiteY45" fmla="*/ 2343150 h 4410590"/>
              <a:gd name="connsiteX46" fmla="*/ 409063 w 1332988"/>
              <a:gd name="connsiteY46" fmla="*/ 2381250 h 4410590"/>
              <a:gd name="connsiteX47" fmla="*/ 380488 w 1332988"/>
              <a:gd name="connsiteY47" fmla="*/ 2438400 h 4410590"/>
              <a:gd name="connsiteX48" fmla="*/ 361438 w 1332988"/>
              <a:gd name="connsiteY48" fmla="*/ 2533650 h 4410590"/>
              <a:gd name="connsiteX49" fmla="*/ 323338 w 1332988"/>
              <a:gd name="connsiteY49" fmla="*/ 2571750 h 4410590"/>
              <a:gd name="connsiteX50" fmla="*/ 294763 w 1332988"/>
              <a:gd name="connsiteY50" fmla="*/ 2628900 h 4410590"/>
              <a:gd name="connsiteX51" fmla="*/ 275713 w 1332988"/>
              <a:gd name="connsiteY51" fmla="*/ 2657475 h 4410590"/>
              <a:gd name="connsiteX52" fmla="*/ 266188 w 1332988"/>
              <a:gd name="connsiteY52" fmla="*/ 2705100 h 4410590"/>
              <a:gd name="connsiteX53" fmla="*/ 256663 w 1332988"/>
              <a:gd name="connsiteY53" fmla="*/ 2867025 h 4410590"/>
              <a:gd name="connsiteX54" fmla="*/ 237613 w 1332988"/>
              <a:gd name="connsiteY54" fmla="*/ 2895600 h 4410590"/>
              <a:gd name="connsiteX55" fmla="*/ 189988 w 1332988"/>
              <a:gd name="connsiteY55" fmla="*/ 2962275 h 4410590"/>
              <a:gd name="connsiteX56" fmla="*/ 161413 w 1332988"/>
              <a:gd name="connsiteY56" fmla="*/ 3057525 h 4410590"/>
              <a:gd name="connsiteX57" fmla="*/ 151888 w 1332988"/>
              <a:gd name="connsiteY57" fmla="*/ 3305175 h 4410590"/>
              <a:gd name="connsiteX58" fmla="*/ 142363 w 1332988"/>
              <a:gd name="connsiteY58" fmla="*/ 3419475 h 4410590"/>
              <a:gd name="connsiteX59" fmla="*/ 113788 w 1332988"/>
              <a:gd name="connsiteY59" fmla="*/ 3429000 h 4410590"/>
              <a:gd name="connsiteX60" fmla="*/ 113788 w 1332988"/>
              <a:gd name="connsiteY60" fmla="*/ 3609975 h 4410590"/>
              <a:gd name="connsiteX61" fmla="*/ 123313 w 1332988"/>
              <a:gd name="connsiteY61" fmla="*/ 3867150 h 4410590"/>
              <a:gd name="connsiteX62" fmla="*/ 104263 w 1332988"/>
              <a:gd name="connsiteY62" fmla="*/ 4048125 h 4410590"/>
              <a:gd name="connsiteX63" fmla="*/ 85213 w 1332988"/>
              <a:gd name="connsiteY63" fmla="*/ 4105275 h 4410590"/>
              <a:gd name="connsiteX64" fmla="*/ 18538 w 1332988"/>
              <a:gd name="connsiteY64" fmla="*/ 4191000 h 4410590"/>
              <a:gd name="connsiteX65" fmla="*/ 9013 w 1332988"/>
              <a:gd name="connsiteY65" fmla="*/ 4219575 h 4410590"/>
              <a:gd name="connsiteX66" fmla="*/ 37588 w 1332988"/>
              <a:gd name="connsiteY66" fmla="*/ 4286250 h 4410590"/>
              <a:gd name="connsiteX67" fmla="*/ 56638 w 1332988"/>
              <a:gd name="connsiteY67" fmla="*/ 4343400 h 4410590"/>
              <a:gd name="connsiteX68" fmla="*/ 66163 w 1332988"/>
              <a:gd name="connsiteY68" fmla="*/ 4371975 h 4410590"/>
              <a:gd name="connsiteX69" fmla="*/ 75688 w 1332988"/>
              <a:gd name="connsiteY69" fmla="*/ 4400550 h 4410590"/>
              <a:gd name="connsiteX70" fmla="*/ 75688 w 1332988"/>
              <a:gd name="connsiteY70" fmla="*/ 4391025 h 44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32988" h="4410590">
                <a:moveTo>
                  <a:pt x="1332988" y="0"/>
                </a:moveTo>
                <a:cubicBezTo>
                  <a:pt x="1329813" y="22225"/>
                  <a:pt x="1329914" y="45171"/>
                  <a:pt x="1323463" y="66675"/>
                </a:cubicBezTo>
                <a:cubicBezTo>
                  <a:pt x="1319070" y="81317"/>
                  <a:pt x="1286468" y="116738"/>
                  <a:pt x="1275838" y="123825"/>
                </a:cubicBezTo>
                <a:cubicBezTo>
                  <a:pt x="1259756" y="134546"/>
                  <a:pt x="1197893" y="141146"/>
                  <a:pt x="1190113" y="142875"/>
                </a:cubicBezTo>
                <a:cubicBezTo>
                  <a:pt x="1180312" y="145053"/>
                  <a:pt x="1170518" y="147910"/>
                  <a:pt x="1161538" y="152400"/>
                </a:cubicBezTo>
                <a:cubicBezTo>
                  <a:pt x="1140131" y="163104"/>
                  <a:pt x="1119435" y="181969"/>
                  <a:pt x="1104388" y="200025"/>
                </a:cubicBezTo>
                <a:cubicBezTo>
                  <a:pt x="1097059" y="208819"/>
                  <a:pt x="1090458" y="218361"/>
                  <a:pt x="1085338" y="228600"/>
                </a:cubicBezTo>
                <a:cubicBezTo>
                  <a:pt x="1080848" y="237580"/>
                  <a:pt x="1078988" y="247650"/>
                  <a:pt x="1075813" y="257175"/>
                </a:cubicBezTo>
                <a:cubicBezTo>
                  <a:pt x="1078988" y="273050"/>
                  <a:pt x="1081411" y="289094"/>
                  <a:pt x="1085338" y="304800"/>
                </a:cubicBezTo>
                <a:cubicBezTo>
                  <a:pt x="1087773" y="314540"/>
                  <a:pt x="1092428" y="323635"/>
                  <a:pt x="1094863" y="333375"/>
                </a:cubicBezTo>
                <a:cubicBezTo>
                  <a:pt x="1114505" y="411941"/>
                  <a:pt x="1094357" y="350654"/>
                  <a:pt x="1113913" y="419100"/>
                </a:cubicBezTo>
                <a:cubicBezTo>
                  <a:pt x="1116671" y="428754"/>
                  <a:pt x="1118948" y="438695"/>
                  <a:pt x="1123438" y="447675"/>
                </a:cubicBezTo>
                <a:cubicBezTo>
                  <a:pt x="1128558" y="457914"/>
                  <a:pt x="1136138" y="466725"/>
                  <a:pt x="1142488" y="476250"/>
                </a:cubicBezTo>
                <a:cubicBezTo>
                  <a:pt x="1132963" y="479425"/>
                  <a:pt x="1121013" y="478675"/>
                  <a:pt x="1113913" y="485775"/>
                </a:cubicBezTo>
                <a:cubicBezTo>
                  <a:pt x="1106813" y="492875"/>
                  <a:pt x="1105340" y="504355"/>
                  <a:pt x="1104388" y="514350"/>
                </a:cubicBezTo>
                <a:cubicBezTo>
                  <a:pt x="1098961" y="571330"/>
                  <a:pt x="1102958" y="629137"/>
                  <a:pt x="1094863" y="685800"/>
                </a:cubicBezTo>
                <a:cubicBezTo>
                  <a:pt x="1091521" y="709195"/>
                  <a:pt x="1063280" y="722730"/>
                  <a:pt x="1047238" y="733425"/>
                </a:cubicBezTo>
                <a:cubicBezTo>
                  <a:pt x="1040888" y="742950"/>
                  <a:pt x="1032837" y="751539"/>
                  <a:pt x="1028188" y="762000"/>
                </a:cubicBezTo>
                <a:cubicBezTo>
                  <a:pt x="1020033" y="780350"/>
                  <a:pt x="1009138" y="819150"/>
                  <a:pt x="1009138" y="819150"/>
                </a:cubicBezTo>
                <a:cubicBezTo>
                  <a:pt x="1018663" y="825500"/>
                  <a:pt x="1027474" y="833080"/>
                  <a:pt x="1037713" y="838200"/>
                </a:cubicBezTo>
                <a:cubicBezTo>
                  <a:pt x="1116583" y="877635"/>
                  <a:pt x="1012971" y="812180"/>
                  <a:pt x="1094863" y="866775"/>
                </a:cubicBezTo>
                <a:cubicBezTo>
                  <a:pt x="1101213" y="885825"/>
                  <a:pt x="1115166" y="903884"/>
                  <a:pt x="1113913" y="923925"/>
                </a:cubicBezTo>
                <a:cubicBezTo>
                  <a:pt x="1103762" y="1086346"/>
                  <a:pt x="1120484" y="1028038"/>
                  <a:pt x="1094863" y="1104900"/>
                </a:cubicBezTo>
                <a:cubicBezTo>
                  <a:pt x="1091688" y="1146175"/>
                  <a:pt x="1099261" y="1189740"/>
                  <a:pt x="1085338" y="1228725"/>
                </a:cubicBezTo>
                <a:cubicBezTo>
                  <a:pt x="1080935" y="1241053"/>
                  <a:pt x="1059825" y="1234654"/>
                  <a:pt x="1047238" y="1238250"/>
                </a:cubicBezTo>
                <a:cubicBezTo>
                  <a:pt x="976156" y="1258559"/>
                  <a:pt x="1072259" y="1241820"/>
                  <a:pt x="932938" y="1257300"/>
                </a:cubicBezTo>
                <a:cubicBezTo>
                  <a:pt x="923413" y="1260475"/>
                  <a:pt x="912203" y="1260553"/>
                  <a:pt x="904363" y="1266825"/>
                </a:cubicBezTo>
                <a:cubicBezTo>
                  <a:pt x="895424" y="1273976"/>
                  <a:pt x="892642" y="1286606"/>
                  <a:pt x="885313" y="1295400"/>
                </a:cubicBezTo>
                <a:cubicBezTo>
                  <a:pt x="876689" y="1305748"/>
                  <a:pt x="865008" y="1313342"/>
                  <a:pt x="856738" y="1323975"/>
                </a:cubicBezTo>
                <a:cubicBezTo>
                  <a:pt x="842682" y="1342047"/>
                  <a:pt x="841475" y="1379494"/>
                  <a:pt x="818638" y="1381125"/>
                </a:cubicBezTo>
                <a:lnTo>
                  <a:pt x="685288" y="1390650"/>
                </a:lnTo>
                <a:cubicBezTo>
                  <a:pt x="659513" y="1407833"/>
                  <a:pt x="648825" y="1416665"/>
                  <a:pt x="618613" y="1428750"/>
                </a:cubicBezTo>
                <a:cubicBezTo>
                  <a:pt x="599969" y="1436208"/>
                  <a:pt x="561463" y="1447800"/>
                  <a:pt x="561463" y="1447800"/>
                </a:cubicBezTo>
                <a:cubicBezTo>
                  <a:pt x="518595" y="1512102"/>
                  <a:pt x="566320" y="1431611"/>
                  <a:pt x="532888" y="1543050"/>
                </a:cubicBezTo>
                <a:cubicBezTo>
                  <a:pt x="529599" y="1554015"/>
                  <a:pt x="518958" y="1561386"/>
                  <a:pt x="513838" y="1571625"/>
                </a:cubicBezTo>
                <a:cubicBezTo>
                  <a:pt x="509348" y="1580605"/>
                  <a:pt x="507488" y="1590675"/>
                  <a:pt x="504313" y="1600200"/>
                </a:cubicBezTo>
                <a:lnTo>
                  <a:pt x="542413" y="1714500"/>
                </a:lnTo>
                <a:cubicBezTo>
                  <a:pt x="545588" y="1724025"/>
                  <a:pt x="546369" y="1734721"/>
                  <a:pt x="551938" y="1743075"/>
                </a:cubicBezTo>
                <a:lnTo>
                  <a:pt x="570988" y="1771650"/>
                </a:lnTo>
                <a:cubicBezTo>
                  <a:pt x="556827" y="2083193"/>
                  <a:pt x="579178" y="1896719"/>
                  <a:pt x="551938" y="2019300"/>
                </a:cubicBezTo>
                <a:cubicBezTo>
                  <a:pt x="548426" y="2035104"/>
                  <a:pt x="549653" y="2052445"/>
                  <a:pt x="542413" y="2066925"/>
                </a:cubicBezTo>
                <a:cubicBezTo>
                  <a:pt x="536389" y="2078973"/>
                  <a:pt x="521668" y="2084539"/>
                  <a:pt x="513838" y="2095500"/>
                </a:cubicBezTo>
                <a:cubicBezTo>
                  <a:pt x="505585" y="2107054"/>
                  <a:pt x="503041" y="2122046"/>
                  <a:pt x="494788" y="2133600"/>
                </a:cubicBezTo>
                <a:cubicBezTo>
                  <a:pt x="486958" y="2144561"/>
                  <a:pt x="474837" y="2151827"/>
                  <a:pt x="466213" y="2162175"/>
                </a:cubicBezTo>
                <a:cubicBezTo>
                  <a:pt x="458884" y="2170969"/>
                  <a:pt x="453513" y="2181225"/>
                  <a:pt x="447163" y="2190750"/>
                </a:cubicBezTo>
                <a:cubicBezTo>
                  <a:pt x="443988" y="2241550"/>
                  <a:pt x="447620" y="2293239"/>
                  <a:pt x="437638" y="2343150"/>
                </a:cubicBezTo>
                <a:cubicBezTo>
                  <a:pt x="434525" y="2358717"/>
                  <a:pt x="418290" y="2368332"/>
                  <a:pt x="409063" y="2381250"/>
                </a:cubicBezTo>
                <a:cubicBezTo>
                  <a:pt x="385982" y="2413563"/>
                  <a:pt x="392284" y="2403013"/>
                  <a:pt x="380488" y="2438400"/>
                </a:cubicBezTo>
                <a:cubicBezTo>
                  <a:pt x="380164" y="2440667"/>
                  <a:pt x="373313" y="2517025"/>
                  <a:pt x="361438" y="2533650"/>
                </a:cubicBezTo>
                <a:cubicBezTo>
                  <a:pt x="350999" y="2548265"/>
                  <a:pt x="335027" y="2558113"/>
                  <a:pt x="323338" y="2571750"/>
                </a:cubicBezTo>
                <a:cubicBezTo>
                  <a:pt x="290581" y="2609966"/>
                  <a:pt x="315045" y="2588336"/>
                  <a:pt x="294763" y="2628900"/>
                </a:cubicBezTo>
                <a:cubicBezTo>
                  <a:pt x="289643" y="2639139"/>
                  <a:pt x="282063" y="2647950"/>
                  <a:pt x="275713" y="2657475"/>
                </a:cubicBezTo>
                <a:cubicBezTo>
                  <a:pt x="272538" y="2673350"/>
                  <a:pt x="267654" y="2688977"/>
                  <a:pt x="266188" y="2705100"/>
                </a:cubicBezTo>
                <a:cubicBezTo>
                  <a:pt x="261293" y="2758946"/>
                  <a:pt x="264684" y="2813555"/>
                  <a:pt x="256663" y="2867025"/>
                </a:cubicBezTo>
                <a:cubicBezTo>
                  <a:pt x="254965" y="2878346"/>
                  <a:pt x="244267" y="2886285"/>
                  <a:pt x="237613" y="2895600"/>
                </a:cubicBezTo>
                <a:cubicBezTo>
                  <a:pt x="233474" y="2901395"/>
                  <a:pt x="195270" y="2950391"/>
                  <a:pt x="189988" y="2962275"/>
                </a:cubicBezTo>
                <a:cubicBezTo>
                  <a:pt x="176737" y="2992090"/>
                  <a:pt x="169329" y="3025860"/>
                  <a:pt x="161413" y="3057525"/>
                </a:cubicBezTo>
                <a:cubicBezTo>
                  <a:pt x="158238" y="3140075"/>
                  <a:pt x="156230" y="3222678"/>
                  <a:pt x="151888" y="3305175"/>
                </a:cubicBezTo>
                <a:cubicBezTo>
                  <a:pt x="149879" y="3343354"/>
                  <a:pt x="153607" y="3382934"/>
                  <a:pt x="142363" y="3419475"/>
                </a:cubicBezTo>
                <a:cubicBezTo>
                  <a:pt x="139410" y="3429071"/>
                  <a:pt x="123313" y="3425825"/>
                  <a:pt x="113788" y="3429000"/>
                </a:cubicBezTo>
                <a:cubicBezTo>
                  <a:pt x="87718" y="3507211"/>
                  <a:pt x="105916" y="3440718"/>
                  <a:pt x="113788" y="3609975"/>
                </a:cubicBezTo>
                <a:cubicBezTo>
                  <a:pt x="117774" y="3695666"/>
                  <a:pt x="120138" y="3781425"/>
                  <a:pt x="123313" y="3867150"/>
                </a:cubicBezTo>
                <a:cubicBezTo>
                  <a:pt x="117314" y="3957140"/>
                  <a:pt x="124159" y="3981806"/>
                  <a:pt x="104263" y="4048125"/>
                </a:cubicBezTo>
                <a:cubicBezTo>
                  <a:pt x="98493" y="4067359"/>
                  <a:pt x="99412" y="4091076"/>
                  <a:pt x="85213" y="4105275"/>
                </a:cubicBezTo>
                <a:cubicBezTo>
                  <a:pt x="60558" y="4129930"/>
                  <a:pt x="29931" y="4156821"/>
                  <a:pt x="18538" y="4191000"/>
                </a:cubicBezTo>
                <a:lnTo>
                  <a:pt x="9013" y="4219575"/>
                </a:lnTo>
                <a:cubicBezTo>
                  <a:pt x="34209" y="4320361"/>
                  <a:pt x="0" y="4201677"/>
                  <a:pt x="37588" y="4286250"/>
                </a:cubicBezTo>
                <a:cubicBezTo>
                  <a:pt x="45743" y="4304600"/>
                  <a:pt x="50288" y="4324350"/>
                  <a:pt x="56638" y="4343400"/>
                </a:cubicBezTo>
                <a:lnTo>
                  <a:pt x="66163" y="4371975"/>
                </a:lnTo>
                <a:cubicBezTo>
                  <a:pt x="69338" y="4381500"/>
                  <a:pt x="75688" y="4410590"/>
                  <a:pt x="75688" y="4400550"/>
                </a:cubicBezTo>
                <a:lnTo>
                  <a:pt x="75688" y="4391025"/>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429000" y="4724401"/>
            <a:ext cx="362954" cy="2277505"/>
          </a:xfrm>
          <a:custGeom>
            <a:avLst/>
            <a:gdLst>
              <a:gd name="connsiteX0" fmla="*/ 95250 w 362954"/>
              <a:gd name="connsiteY0" fmla="*/ 0 h 2277505"/>
              <a:gd name="connsiteX1" fmla="*/ 85725 w 362954"/>
              <a:gd name="connsiteY1" fmla="*/ 76200 h 2277505"/>
              <a:gd name="connsiteX2" fmla="*/ 38100 w 362954"/>
              <a:gd name="connsiteY2" fmla="*/ 133350 h 2277505"/>
              <a:gd name="connsiteX3" fmla="*/ 0 w 362954"/>
              <a:gd name="connsiteY3" fmla="*/ 190500 h 2277505"/>
              <a:gd name="connsiteX4" fmla="*/ 19050 w 362954"/>
              <a:gd name="connsiteY4" fmla="*/ 333375 h 2277505"/>
              <a:gd name="connsiteX5" fmla="*/ 38100 w 362954"/>
              <a:gd name="connsiteY5" fmla="*/ 466725 h 2277505"/>
              <a:gd name="connsiteX6" fmla="*/ 47625 w 362954"/>
              <a:gd name="connsiteY6" fmla="*/ 495300 h 2277505"/>
              <a:gd name="connsiteX7" fmla="*/ 76200 w 362954"/>
              <a:gd name="connsiteY7" fmla="*/ 523875 h 2277505"/>
              <a:gd name="connsiteX8" fmla="*/ 95250 w 362954"/>
              <a:gd name="connsiteY8" fmla="*/ 581025 h 2277505"/>
              <a:gd name="connsiteX9" fmla="*/ 66675 w 362954"/>
              <a:gd name="connsiteY9" fmla="*/ 781050 h 2277505"/>
              <a:gd name="connsiteX10" fmla="*/ 47625 w 362954"/>
              <a:gd name="connsiteY10" fmla="*/ 838200 h 2277505"/>
              <a:gd name="connsiteX11" fmla="*/ 38100 w 362954"/>
              <a:gd name="connsiteY11" fmla="*/ 866775 h 2277505"/>
              <a:gd name="connsiteX12" fmla="*/ 47625 w 362954"/>
              <a:gd name="connsiteY12" fmla="*/ 1076325 h 2277505"/>
              <a:gd name="connsiteX13" fmla="*/ 66675 w 362954"/>
              <a:gd name="connsiteY13" fmla="*/ 1133475 h 2277505"/>
              <a:gd name="connsiteX14" fmla="*/ 76200 w 362954"/>
              <a:gd name="connsiteY14" fmla="*/ 1162050 h 2277505"/>
              <a:gd name="connsiteX15" fmla="*/ 85725 w 362954"/>
              <a:gd name="connsiteY15" fmla="*/ 1228725 h 2277505"/>
              <a:gd name="connsiteX16" fmla="*/ 95250 w 362954"/>
              <a:gd name="connsiteY16" fmla="*/ 1257300 h 2277505"/>
              <a:gd name="connsiteX17" fmla="*/ 104775 w 362954"/>
              <a:gd name="connsiteY17" fmla="*/ 1419225 h 2277505"/>
              <a:gd name="connsiteX18" fmla="*/ 104775 w 362954"/>
              <a:gd name="connsiteY18" fmla="*/ 1695450 h 2277505"/>
              <a:gd name="connsiteX19" fmla="*/ 95250 w 362954"/>
              <a:gd name="connsiteY19" fmla="*/ 1847850 h 2277505"/>
              <a:gd name="connsiteX20" fmla="*/ 133350 w 362954"/>
              <a:gd name="connsiteY20" fmla="*/ 2038350 h 2277505"/>
              <a:gd name="connsiteX21" fmla="*/ 219075 w 362954"/>
              <a:gd name="connsiteY21" fmla="*/ 2047875 h 2277505"/>
              <a:gd name="connsiteX22" fmla="*/ 228600 w 362954"/>
              <a:gd name="connsiteY22" fmla="*/ 2152650 h 2277505"/>
              <a:gd name="connsiteX23" fmla="*/ 285750 w 362954"/>
              <a:gd name="connsiteY23" fmla="*/ 2190750 h 2277505"/>
              <a:gd name="connsiteX24" fmla="*/ 342900 w 362954"/>
              <a:gd name="connsiteY24" fmla="*/ 2200275 h 2277505"/>
              <a:gd name="connsiteX25" fmla="*/ 361950 w 362954"/>
              <a:gd name="connsiteY25" fmla="*/ 2247900 h 227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954" h="2277505">
                <a:moveTo>
                  <a:pt x="95250" y="0"/>
                </a:moveTo>
                <a:cubicBezTo>
                  <a:pt x="92075" y="25400"/>
                  <a:pt x="92460" y="51504"/>
                  <a:pt x="85725" y="76200"/>
                </a:cubicBezTo>
                <a:cubicBezTo>
                  <a:pt x="79598" y="98664"/>
                  <a:pt x="50770" y="117059"/>
                  <a:pt x="38100" y="133350"/>
                </a:cubicBezTo>
                <a:cubicBezTo>
                  <a:pt x="24044" y="151422"/>
                  <a:pt x="0" y="190500"/>
                  <a:pt x="0" y="190500"/>
                </a:cubicBezTo>
                <a:cubicBezTo>
                  <a:pt x="9546" y="257324"/>
                  <a:pt x="10844" y="263620"/>
                  <a:pt x="19050" y="333375"/>
                </a:cubicBezTo>
                <a:cubicBezTo>
                  <a:pt x="25636" y="389352"/>
                  <a:pt x="25598" y="416718"/>
                  <a:pt x="38100" y="466725"/>
                </a:cubicBezTo>
                <a:cubicBezTo>
                  <a:pt x="40535" y="476465"/>
                  <a:pt x="42056" y="486946"/>
                  <a:pt x="47625" y="495300"/>
                </a:cubicBezTo>
                <a:cubicBezTo>
                  <a:pt x="55097" y="506508"/>
                  <a:pt x="66675" y="514350"/>
                  <a:pt x="76200" y="523875"/>
                </a:cubicBezTo>
                <a:cubicBezTo>
                  <a:pt x="82550" y="542925"/>
                  <a:pt x="96790" y="561004"/>
                  <a:pt x="95250" y="581025"/>
                </a:cubicBezTo>
                <a:cubicBezTo>
                  <a:pt x="88317" y="671160"/>
                  <a:pt x="92856" y="702506"/>
                  <a:pt x="66675" y="781050"/>
                </a:cubicBezTo>
                <a:lnTo>
                  <a:pt x="47625" y="838200"/>
                </a:lnTo>
                <a:lnTo>
                  <a:pt x="38100" y="866775"/>
                </a:lnTo>
                <a:cubicBezTo>
                  <a:pt x="41275" y="936625"/>
                  <a:pt x="40176" y="1006801"/>
                  <a:pt x="47625" y="1076325"/>
                </a:cubicBezTo>
                <a:cubicBezTo>
                  <a:pt x="49764" y="1096291"/>
                  <a:pt x="60325" y="1114425"/>
                  <a:pt x="66675" y="1133475"/>
                </a:cubicBezTo>
                <a:lnTo>
                  <a:pt x="76200" y="1162050"/>
                </a:lnTo>
                <a:cubicBezTo>
                  <a:pt x="79375" y="1184275"/>
                  <a:pt x="81322" y="1206710"/>
                  <a:pt x="85725" y="1228725"/>
                </a:cubicBezTo>
                <a:cubicBezTo>
                  <a:pt x="87694" y="1238570"/>
                  <a:pt x="94251" y="1247310"/>
                  <a:pt x="95250" y="1257300"/>
                </a:cubicBezTo>
                <a:cubicBezTo>
                  <a:pt x="100630" y="1311100"/>
                  <a:pt x="101600" y="1365250"/>
                  <a:pt x="104775" y="1419225"/>
                </a:cubicBezTo>
                <a:cubicBezTo>
                  <a:pt x="80189" y="1763431"/>
                  <a:pt x="104775" y="1333260"/>
                  <a:pt x="104775" y="1695450"/>
                </a:cubicBezTo>
                <a:cubicBezTo>
                  <a:pt x="104775" y="1746349"/>
                  <a:pt x="98425" y="1797050"/>
                  <a:pt x="95250" y="1847850"/>
                </a:cubicBezTo>
                <a:cubicBezTo>
                  <a:pt x="100730" y="1951967"/>
                  <a:pt x="48227" y="2024163"/>
                  <a:pt x="133350" y="2038350"/>
                </a:cubicBezTo>
                <a:cubicBezTo>
                  <a:pt x="161710" y="2043077"/>
                  <a:pt x="190500" y="2044700"/>
                  <a:pt x="219075" y="2047875"/>
                </a:cubicBezTo>
                <a:cubicBezTo>
                  <a:pt x="222250" y="2082800"/>
                  <a:pt x="221252" y="2118359"/>
                  <a:pt x="228600" y="2152650"/>
                </a:cubicBezTo>
                <a:cubicBezTo>
                  <a:pt x="235776" y="2186139"/>
                  <a:pt x="258426" y="2185285"/>
                  <a:pt x="285750" y="2190750"/>
                </a:cubicBezTo>
                <a:cubicBezTo>
                  <a:pt x="304688" y="2194538"/>
                  <a:pt x="323850" y="2197100"/>
                  <a:pt x="342900" y="2200275"/>
                </a:cubicBezTo>
                <a:cubicBezTo>
                  <a:pt x="362954" y="2260437"/>
                  <a:pt x="361950" y="2277505"/>
                  <a:pt x="361950" y="2247900"/>
                </a:cubicBez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524001" y="2895600"/>
            <a:ext cx="687723" cy="863752"/>
          </a:xfrm>
          <a:custGeom>
            <a:avLst/>
            <a:gdLst>
              <a:gd name="connsiteX0" fmla="*/ 676275 w 687723"/>
              <a:gd name="connsiteY0" fmla="*/ 847725 h 863752"/>
              <a:gd name="connsiteX1" fmla="*/ 628650 w 687723"/>
              <a:gd name="connsiteY1" fmla="*/ 781050 h 863752"/>
              <a:gd name="connsiteX2" fmla="*/ 609600 w 687723"/>
              <a:gd name="connsiteY2" fmla="*/ 752475 h 863752"/>
              <a:gd name="connsiteX3" fmla="*/ 571500 w 687723"/>
              <a:gd name="connsiteY3" fmla="*/ 733425 h 863752"/>
              <a:gd name="connsiteX4" fmla="*/ 552450 w 687723"/>
              <a:gd name="connsiteY4" fmla="*/ 704850 h 863752"/>
              <a:gd name="connsiteX5" fmla="*/ 495300 w 687723"/>
              <a:gd name="connsiteY5" fmla="*/ 685800 h 863752"/>
              <a:gd name="connsiteX6" fmla="*/ 466725 w 687723"/>
              <a:gd name="connsiteY6" fmla="*/ 695325 h 863752"/>
              <a:gd name="connsiteX7" fmla="*/ 428625 w 687723"/>
              <a:gd name="connsiteY7" fmla="*/ 752475 h 863752"/>
              <a:gd name="connsiteX8" fmla="*/ 409575 w 687723"/>
              <a:gd name="connsiteY8" fmla="*/ 781050 h 863752"/>
              <a:gd name="connsiteX9" fmla="*/ 390525 w 687723"/>
              <a:gd name="connsiteY9" fmla="*/ 809625 h 863752"/>
              <a:gd name="connsiteX10" fmla="*/ 361950 w 687723"/>
              <a:gd name="connsiteY10" fmla="*/ 838200 h 863752"/>
              <a:gd name="connsiteX11" fmla="*/ 295275 w 687723"/>
              <a:gd name="connsiteY11" fmla="*/ 762000 h 863752"/>
              <a:gd name="connsiteX12" fmla="*/ 276225 w 687723"/>
              <a:gd name="connsiteY12" fmla="*/ 733425 h 863752"/>
              <a:gd name="connsiteX13" fmla="*/ 247650 w 687723"/>
              <a:gd name="connsiteY13" fmla="*/ 714375 h 863752"/>
              <a:gd name="connsiteX14" fmla="*/ 85725 w 687723"/>
              <a:gd name="connsiteY14" fmla="*/ 695325 h 863752"/>
              <a:gd name="connsiteX15" fmla="*/ 0 w 687723"/>
              <a:gd name="connsiteY15" fmla="*/ 571500 h 863752"/>
              <a:gd name="connsiteX16" fmla="*/ 9525 w 687723"/>
              <a:gd name="connsiteY16" fmla="*/ 457200 h 863752"/>
              <a:gd name="connsiteX17" fmla="*/ 19050 w 687723"/>
              <a:gd name="connsiteY17" fmla="*/ 419100 h 863752"/>
              <a:gd name="connsiteX18" fmla="*/ 57150 w 687723"/>
              <a:gd name="connsiteY18" fmla="*/ 371475 h 863752"/>
              <a:gd name="connsiteX19" fmla="*/ 76200 w 687723"/>
              <a:gd name="connsiteY19" fmla="*/ 314325 h 863752"/>
              <a:gd name="connsiteX20" fmla="*/ 95250 w 687723"/>
              <a:gd name="connsiteY20" fmla="*/ 285750 h 863752"/>
              <a:gd name="connsiteX21" fmla="*/ 104775 w 687723"/>
              <a:gd name="connsiteY21" fmla="*/ 257175 h 863752"/>
              <a:gd name="connsiteX22" fmla="*/ 123825 w 687723"/>
              <a:gd name="connsiteY22" fmla="*/ 209550 h 863752"/>
              <a:gd name="connsiteX23" fmla="*/ 114300 w 687723"/>
              <a:gd name="connsiteY23" fmla="*/ 76200 h 863752"/>
              <a:gd name="connsiteX24" fmla="*/ 95250 w 687723"/>
              <a:gd name="connsiteY24" fmla="*/ 19050 h 863752"/>
              <a:gd name="connsiteX25" fmla="*/ 76200 w 687723"/>
              <a:gd name="connsiteY25" fmla="*/ 0 h 86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723" h="863752">
                <a:moveTo>
                  <a:pt x="676275" y="847725"/>
                </a:moveTo>
                <a:cubicBezTo>
                  <a:pt x="631380" y="780382"/>
                  <a:pt x="687723" y="863752"/>
                  <a:pt x="628650" y="781050"/>
                </a:cubicBezTo>
                <a:cubicBezTo>
                  <a:pt x="621996" y="771735"/>
                  <a:pt x="618394" y="759804"/>
                  <a:pt x="609600" y="752475"/>
                </a:cubicBezTo>
                <a:cubicBezTo>
                  <a:pt x="598692" y="743385"/>
                  <a:pt x="584200" y="739775"/>
                  <a:pt x="571500" y="733425"/>
                </a:cubicBezTo>
                <a:cubicBezTo>
                  <a:pt x="565150" y="723900"/>
                  <a:pt x="562158" y="710917"/>
                  <a:pt x="552450" y="704850"/>
                </a:cubicBezTo>
                <a:cubicBezTo>
                  <a:pt x="535422" y="694207"/>
                  <a:pt x="495300" y="685800"/>
                  <a:pt x="495300" y="685800"/>
                </a:cubicBezTo>
                <a:cubicBezTo>
                  <a:pt x="485775" y="688975"/>
                  <a:pt x="473825" y="688225"/>
                  <a:pt x="466725" y="695325"/>
                </a:cubicBezTo>
                <a:cubicBezTo>
                  <a:pt x="450536" y="711514"/>
                  <a:pt x="441325" y="733425"/>
                  <a:pt x="428625" y="752475"/>
                </a:cubicBezTo>
                <a:lnTo>
                  <a:pt x="409575" y="781050"/>
                </a:lnTo>
                <a:cubicBezTo>
                  <a:pt x="403225" y="790575"/>
                  <a:pt x="398620" y="801530"/>
                  <a:pt x="390525" y="809625"/>
                </a:cubicBezTo>
                <a:lnTo>
                  <a:pt x="361950" y="838200"/>
                </a:lnTo>
                <a:cubicBezTo>
                  <a:pt x="317500" y="771525"/>
                  <a:pt x="342900" y="793750"/>
                  <a:pt x="295275" y="762000"/>
                </a:cubicBezTo>
                <a:cubicBezTo>
                  <a:pt x="288925" y="752475"/>
                  <a:pt x="284320" y="741520"/>
                  <a:pt x="276225" y="733425"/>
                </a:cubicBezTo>
                <a:cubicBezTo>
                  <a:pt x="268130" y="725330"/>
                  <a:pt x="257889" y="719495"/>
                  <a:pt x="247650" y="714375"/>
                </a:cubicBezTo>
                <a:cubicBezTo>
                  <a:pt x="204352" y="692726"/>
                  <a:pt x="106795" y="696830"/>
                  <a:pt x="85725" y="695325"/>
                </a:cubicBezTo>
                <a:cubicBezTo>
                  <a:pt x="17467" y="604314"/>
                  <a:pt x="44910" y="646350"/>
                  <a:pt x="0" y="571500"/>
                </a:cubicBezTo>
                <a:cubicBezTo>
                  <a:pt x="3175" y="533400"/>
                  <a:pt x="4783" y="495137"/>
                  <a:pt x="9525" y="457200"/>
                </a:cubicBezTo>
                <a:cubicBezTo>
                  <a:pt x="11149" y="444210"/>
                  <a:pt x="12693" y="430543"/>
                  <a:pt x="19050" y="419100"/>
                </a:cubicBezTo>
                <a:cubicBezTo>
                  <a:pt x="28923" y="401328"/>
                  <a:pt x="44450" y="387350"/>
                  <a:pt x="57150" y="371475"/>
                </a:cubicBezTo>
                <a:cubicBezTo>
                  <a:pt x="63500" y="352425"/>
                  <a:pt x="65061" y="331033"/>
                  <a:pt x="76200" y="314325"/>
                </a:cubicBezTo>
                <a:cubicBezTo>
                  <a:pt x="82550" y="304800"/>
                  <a:pt x="90130" y="295989"/>
                  <a:pt x="95250" y="285750"/>
                </a:cubicBezTo>
                <a:cubicBezTo>
                  <a:pt x="99740" y="276770"/>
                  <a:pt x="101250" y="266576"/>
                  <a:pt x="104775" y="257175"/>
                </a:cubicBezTo>
                <a:cubicBezTo>
                  <a:pt x="110778" y="241166"/>
                  <a:pt x="117475" y="225425"/>
                  <a:pt x="123825" y="209550"/>
                </a:cubicBezTo>
                <a:cubicBezTo>
                  <a:pt x="120650" y="165100"/>
                  <a:pt x="120911" y="120270"/>
                  <a:pt x="114300" y="76200"/>
                </a:cubicBezTo>
                <a:cubicBezTo>
                  <a:pt x="111321" y="56342"/>
                  <a:pt x="109449" y="33249"/>
                  <a:pt x="95250" y="19050"/>
                </a:cubicBezTo>
                <a:lnTo>
                  <a:pt x="76200" y="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2057400" y="4800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1828800" y="28194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855077" y="141891"/>
            <a:ext cx="449283" cy="2885089"/>
          </a:xfrm>
          <a:custGeom>
            <a:avLst/>
            <a:gdLst>
              <a:gd name="connsiteX0" fmla="*/ 0 w 449283"/>
              <a:gd name="connsiteY0" fmla="*/ 31531 h 2885089"/>
              <a:gd name="connsiteX1" fmla="*/ 141890 w 449283"/>
              <a:gd name="connsiteY1" fmla="*/ 15765 h 2885089"/>
              <a:gd name="connsiteX2" fmla="*/ 220717 w 449283"/>
              <a:gd name="connsiteY2" fmla="*/ 0 h 2885089"/>
              <a:gd name="connsiteX3" fmla="*/ 362607 w 449283"/>
              <a:gd name="connsiteY3" fmla="*/ 15765 h 2885089"/>
              <a:gd name="connsiteX4" fmla="*/ 409903 w 449283"/>
              <a:gd name="connsiteY4" fmla="*/ 47296 h 2885089"/>
              <a:gd name="connsiteX5" fmla="*/ 441434 w 449283"/>
              <a:gd name="connsiteY5" fmla="*/ 141889 h 2885089"/>
              <a:gd name="connsiteX6" fmla="*/ 409903 w 449283"/>
              <a:gd name="connsiteY6" fmla="*/ 441434 h 2885089"/>
              <a:gd name="connsiteX7" fmla="*/ 378372 w 449283"/>
              <a:gd name="connsiteY7" fmla="*/ 488731 h 2885089"/>
              <a:gd name="connsiteX8" fmla="*/ 346841 w 449283"/>
              <a:gd name="connsiteY8" fmla="*/ 1182413 h 2885089"/>
              <a:gd name="connsiteX9" fmla="*/ 315310 w 449283"/>
              <a:gd name="connsiteY9" fmla="*/ 1277007 h 2885089"/>
              <a:gd name="connsiteX10" fmla="*/ 362607 w 449283"/>
              <a:gd name="connsiteY10" fmla="*/ 2222938 h 2885089"/>
              <a:gd name="connsiteX11" fmla="*/ 346841 w 449283"/>
              <a:gd name="connsiteY11" fmla="*/ 2475186 h 2885089"/>
              <a:gd name="connsiteX12" fmla="*/ 299545 w 449283"/>
              <a:gd name="connsiteY12" fmla="*/ 2632841 h 2885089"/>
              <a:gd name="connsiteX13" fmla="*/ 283779 w 449283"/>
              <a:gd name="connsiteY13" fmla="*/ 2680138 h 2885089"/>
              <a:gd name="connsiteX14" fmla="*/ 220717 w 449283"/>
              <a:gd name="connsiteY14" fmla="*/ 2774731 h 2885089"/>
              <a:gd name="connsiteX15" fmla="*/ 189186 w 449283"/>
              <a:gd name="connsiteY15" fmla="*/ 2885089 h 288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283" h="2885089">
                <a:moveTo>
                  <a:pt x="0" y="31531"/>
                </a:moveTo>
                <a:cubicBezTo>
                  <a:pt x="47297" y="26276"/>
                  <a:pt x="94781" y="22495"/>
                  <a:pt x="141890" y="15765"/>
                </a:cubicBezTo>
                <a:cubicBezTo>
                  <a:pt x="168417" y="11975"/>
                  <a:pt x="193921" y="0"/>
                  <a:pt x="220717" y="0"/>
                </a:cubicBezTo>
                <a:cubicBezTo>
                  <a:pt x="268305" y="0"/>
                  <a:pt x="315310" y="10510"/>
                  <a:pt x="362607" y="15765"/>
                </a:cubicBezTo>
                <a:cubicBezTo>
                  <a:pt x="378372" y="26275"/>
                  <a:pt x="399861" y="31228"/>
                  <a:pt x="409903" y="47296"/>
                </a:cubicBezTo>
                <a:cubicBezTo>
                  <a:pt x="427518" y="75481"/>
                  <a:pt x="441434" y="141889"/>
                  <a:pt x="441434" y="141889"/>
                </a:cubicBezTo>
                <a:cubicBezTo>
                  <a:pt x="439987" y="165047"/>
                  <a:pt x="449283" y="362676"/>
                  <a:pt x="409903" y="441434"/>
                </a:cubicBezTo>
                <a:cubicBezTo>
                  <a:pt x="401429" y="458381"/>
                  <a:pt x="388882" y="472965"/>
                  <a:pt x="378372" y="488731"/>
                </a:cubicBezTo>
                <a:cubicBezTo>
                  <a:pt x="291959" y="747975"/>
                  <a:pt x="395354" y="422387"/>
                  <a:pt x="346841" y="1182413"/>
                </a:cubicBezTo>
                <a:cubicBezTo>
                  <a:pt x="344724" y="1215582"/>
                  <a:pt x="315310" y="1277007"/>
                  <a:pt x="315310" y="1277007"/>
                </a:cubicBezTo>
                <a:cubicBezTo>
                  <a:pt x="348952" y="2118054"/>
                  <a:pt x="320674" y="1803619"/>
                  <a:pt x="362607" y="2222938"/>
                </a:cubicBezTo>
                <a:cubicBezTo>
                  <a:pt x="357352" y="2307021"/>
                  <a:pt x="355224" y="2391357"/>
                  <a:pt x="346841" y="2475186"/>
                </a:cubicBezTo>
                <a:cubicBezTo>
                  <a:pt x="343437" y="2509227"/>
                  <a:pt x="306602" y="2611669"/>
                  <a:pt x="299545" y="2632841"/>
                </a:cubicBezTo>
                <a:cubicBezTo>
                  <a:pt x="294290" y="2648607"/>
                  <a:pt x="292997" y="2666311"/>
                  <a:pt x="283779" y="2680138"/>
                </a:cubicBezTo>
                <a:lnTo>
                  <a:pt x="220717" y="2774731"/>
                </a:lnTo>
                <a:cubicBezTo>
                  <a:pt x="187524" y="2874309"/>
                  <a:pt x="189186" y="2836087"/>
                  <a:pt x="189186" y="2885089"/>
                </a:cubicBezTo>
              </a:path>
            </a:pathLst>
          </a:cu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028497" y="3074276"/>
            <a:ext cx="296700" cy="1229710"/>
          </a:xfrm>
          <a:custGeom>
            <a:avLst/>
            <a:gdLst>
              <a:gd name="connsiteX0" fmla="*/ 0 w 296700"/>
              <a:gd name="connsiteY0" fmla="*/ 0 h 1229710"/>
              <a:gd name="connsiteX1" fmla="*/ 47296 w 296700"/>
              <a:gd name="connsiteY1" fmla="*/ 15765 h 1229710"/>
              <a:gd name="connsiteX2" fmla="*/ 110358 w 296700"/>
              <a:gd name="connsiteY2" fmla="*/ 31531 h 1229710"/>
              <a:gd name="connsiteX3" fmla="*/ 126124 w 296700"/>
              <a:gd name="connsiteY3" fmla="*/ 78827 h 1229710"/>
              <a:gd name="connsiteX4" fmla="*/ 63062 w 296700"/>
              <a:gd name="connsiteY4" fmla="*/ 157655 h 1229710"/>
              <a:gd name="connsiteX5" fmla="*/ 47296 w 296700"/>
              <a:gd name="connsiteY5" fmla="*/ 204952 h 1229710"/>
              <a:gd name="connsiteX6" fmla="*/ 63062 w 296700"/>
              <a:gd name="connsiteY6" fmla="*/ 283779 h 1229710"/>
              <a:gd name="connsiteX7" fmla="*/ 204951 w 296700"/>
              <a:gd name="connsiteY7" fmla="*/ 346841 h 1229710"/>
              <a:gd name="connsiteX8" fmla="*/ 220717 w 296700"/>
              <a:gd name="connsiteY8" fmla="*/ 425669 h 1229710"/>
              <a:gd name="connsiteX9" fmla="*/ 189186 w 296700"/>
              <a:gd name="connsiteY9" fmla="*/ 551793 h 1229710"/>
              <a:gd name="connsiteX10" fmla="*/ 236482 w 296700"/>
              <a:gd name="connsiteY10" fmla="*/ 614855 h 1229710"/>
              <a:gd name="connsiteX11" fmla="*/ 283779 w 296700"/>
              <a:gd name="connsiteY11" fmla="*/ 630621 h 1229710"/>
              <a:gd name="connsiteX12" fmla="*/ 189186 w 296700"/>
              <a:gd name="connsiteY12" fmla="*/ 693683 h 1229710"/>
              <a:gd name="connsiteX13" fmla="*/ 204951 w 296700"/>
              <a:gd name="connsiteY13" fmla="*/ 930165 h 1229710"/>
              <a:gd name="connsiteX14" fmla="*/ 236482 w 296700"/>
              <a:gd name="connsiteY14" fmla="*/ 977462 h 1229710"/>
              <a:gd name="connsiteX15" fmla="*/ 204951 w 296700"/>
              <a:gd name="connsiteY15" fmla="*/ 1166648 h 1229710"/>
              <a:gd name="connsiteX16" fmla="*/ 204951 w 296700"/>
              <a:gd name="connsiteY16" fmla="*/ 1229710 h 12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00" h="1229710">
                <a:moveTo>
                  <a:pt x="0" y="0"/>
                </a:moveTo>
                <a:cubicBezTo>
                  <a:pt x="15765" y="5255"/>
                  <a:pt x="31317" y="11200"/>
                  <a:pt x="47296" y="15765"/>
                </a:cubicBezTo>
                <a:cubicBezTo>
                  <a:pt x="68130" y="21718"/>
                  <a:pt x="93438" y="17995"/>
                  <a:pt x="110358" y="31531"/>
                </a:cubicBezTo>
                <a:cubicBezTo>
                  <a:pt x="123335" y="41912"/>
                  <a:pt x="120869" y="63062"/>
                  <a:pt x="126124" y="78827"/>
                </a:cubicBezTo>
                <a:cubicBezTo>
                  <a:pt x="86495" y="197710"/>
                  <a:pt x="144561" y="55781"/>
                  <a:pt x="63062" y="157655"/>
                </a:cubicBezTo>
                <a:cubicBezTo>
                  <a:pt x="52681" y="170632"/>
                  <a:pt x="52551" y="189186"/>
                  <a:pt x="47296" y="204952"/>
                </a:cubicBezTo>
                <a:cubicBezTo>
                  <a:pt x="52551" y="231228"/>
                  <a:pt x="41625" y="267701"/>
                  <a:pt x="63062" y="283779"/>
                </a:cubicBezTo>
                <a:cubicBezTo>
                  <a:pt x="296700" y="459008"/>
                  <a:pt x="99511" y="188683"/>
                  <a:pt x="204951" y="346841"/>
                </a:cubicBezTo>
                <a:cubicBezTo>
                  <a:pt x="210206" y="373117"/>
                  <a:pt x="220717" y="398873"/>
                  <a:pt x="220717" y="425669"/>
                </a:cubicBezTo>
                <a:cubicBezTo>
                  <a:pt x="220717" y="463713"/>
                  <a:pt x="201625" y="514474"/>
                  <a:pt x="189186" y="551793"/>
                </a:cubicBezTo>
                <a:cubicBezTo>
                  <a:pt x="204951" y="572814"/>
                  <a:pt x="216296" y="598034"/>
                  <a:pt x="236482" y="614855"/>
                </a:cubicBezTo>
                <a:cubicBezTo>
                  <a:pt x="249249" y="625494"/>
                  <a:pt x="292329" y="616371"/>
                  <a:pt x="283779" y="630621"/>
                </a:cubicBezTo>
                <a:cubicBezTo>
                  <a:pt x="264282" y="663116"/>
                  <a:pt x="189186" y="693683"/>
                  <a:pt x="189186" y="693683"/>
                </a:cubicBezTo>
                <a:cubicBezTo>
                  <a:pt x="194441" y="772510"/>
                  <a:pt x="191963" y="852238"/>
                  <a:pt x="204951" y="930165"/>
                </a:cubicBezTo>
                <a:cubicBezTo>
                  <a:pt x="208066" y="948855"/>
                  <a:pt x="234908" y="958580"/>
                  <a:pt x="236482" y="977462"/>
                </a:cubicBezTo>
                <a:cubicBezTo>
                  <a:pt x="256912" y="1222621"/>
                  <a:pt x="222485" y="1043912"/>
                  <a:pt x="204951" y="1166648"/>
                </a:cubicBezTo>
                <a:cubicBezTo>
                  <a:pt x="201978" y="1187457"/>
                  <a:pt x="204951" y="1208689"/>
                  <a:pt x="204951" y="1229710"/>
                </a:cubicBezTo>
              </a:path>
            </a:pathLst>
          </a:custGeom>
          <a:ln w="1492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209800" y="2819400"/>
            <a:ext cx="1982530" cy="400110"/>
          </a:xfrm>
          <a:prstGeom prst="rect">
            <a:avLst/>
          </a:prstGeom>
          <a:noFill/>
        </p:spPr>
        <p:txBody>
          <a:bodyPr wrap="none" rtlCol="0">
            <a:spAutoFit/>
          </a:bodyPr>
          <a:lstStyle/>
          <a:p>
            <a:r>
              <a:rPr lang="en-US" sz="2000" b="1" dirty="0">
                <a:solidFill>
                  <a:schemeClr val="bg1"/>
                </a:solidFill>
              </a:rPr>
              <a:t>Fort Ticonderoga</a:t>
            </a:r>
          </a:p>
        </p:txBody>
      </p:sp>
      <p:sp>
        <p:nvSpPr>
          <p:cNvPr id="14" name="Freeform 13"/>
          <p:cNvSpPr/>
          <p:nvPr/>
        </p:nvSpPr>
        <p:spPr>
          <a:xfrm>
            <a:off x="2469931" y="3841027"/>
            <a:ext cx="2207172" cy="573318"/>
          </a:xfrm>
          <a:custGeom>
            <a:avLst/>
            <a:gdLst>
              <a:gd name="connsiteX0" fmla="*/ 2207172 w 2207172"/>
              <a:gd name="connsiteY0" fmla="*/ 226476 h 573318"/>
              <a:gd name="connsiteX1" fmla="*/ 1371600 w 2207172"/>
              <a:gd name="connsiteY1" fmla="*/ 210711 h 573318"/>
              <a:gd name="connsiteX2" fmla="*/ 1277007 w 2207172"/>
              <a:gd name="connsiteY2" fmla="*/ 163414 h 573318"/>
              <a:gd name="connsiteX3" fmla="*/ 1213945 w 2207172"/>
              <a:gd name="connsiteY3" fmla="*/ 147649 h 573318"/>
              <a:gd name="connsiteX4" fmla="*/ 662152 w 2207172"/>
              <a:gd name="connsiteY4" fmla="*/ 100352 h 573318"/>
              <a:gd name="connsiteX5" fmla="*/ 551793 w 2207172"/>
              <a:gd name="connsiteY5" fmla="*/ 131883 h 573318"/>
              <a:gd name="connsiteX6" fmla="*/ 457200 w 2207172"/>
              <a:gd name="connsiteY6" fmla="*/ 179180 h 573318"/>
              <a:gd name="connsiteX7" fmla="*/ 346841 w 2207172"/>
              <a:gd name="connsiteY7" fmla="*/ 258007 h 573318"/>
              <a:gd name="connsiteX8" fmla="*/ 283779 w 2207172"/>
              <a:gd name="connsiteY8" fmla="*/ 305304 h 573318"/>
              <a:gd name="connsiteX9" fmla="*/ 236483 w 2207172"/>
              <a:gd name="connsiteY9" fmla="*/ 336835 h 573318"/>
              <a:gd name="connsiteX10" fmla="*/ 189186 w 2207172"/>
              <a:gd name="connsiteY10" fmla="*/ 384132 h 573318"/>
              <a:gd name="connsiteX11" fmla="*/ 126124 w 2207172"/>
              <a:gd name="connsiteY11" fmla="*/ 431428 h 573318"/>
              <a:gd name="connsiteX12" fmla="*/ 78828 w 2207172"/>
              <a:gd name="connsiteY12" fmla="*/ 494490 h 573318"/>
              <a:gd name="connsiteX13" fmla="*/ 0 w 2207172"/>
              <a:gd name="connsiteY13" fmla="*/ 573318 h 57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172" h="573318">
                <a:moveTo>
                  <a:pt x="2207172" y="226476"/>
                </a:moveTo>
                <a:lnTo>
                  <a:pt x="1371600" y="210711"/>
                </a:lnTo>
                <a:cubicBezTo>
                  <a:pt x="1323286" y="208985"/>
                  <a:pt x="1318796" y="181323"/>
                  <a:pt x="1277007" y="163414"/>
                </a:cubicBezTo>
                <a:cubicBezTo>
                  <a:pt x="1257091" y="154879"/>
                  <a:pt x="1234966" y="152904"/>
                  <a:pt x="1213945" y="147649"/>
                </a:cubicBezTo>
                <a:cubicBezTo>
                  <a:pt x="992472" y="0"/>
                  <a:pt x="1157225" y="83281"/>
                  <a:pt x="662152" y="100352"/>
                </a:cubicBezTo>
                <a:cubicBezTo>
                  <a:pt x="641953" y="105402"/>
                  <a:pt x="574406" y="120577"/>
                  <a:pt x="551793" y="131883"/>
                </a:cubicBezTo>
                <a:cubicBezTo>
                  <a:pt x="429537" y="193010"/>
                  <a:pt x="576090" y="139549"/>
                  <a:pt x="457200" y="179180"/>
                </a:cubicBezTo>
                <a:cubicBezTo>
                  <a:pt x="251049" y="333792"/>
                  <a:pt x="508254" y="142712"/>
                  <a:pt x="346841" y="258007"/>
                </a:cubicBezTo>
                <a:cubicBezTo>
                  <a:pt x="325459" y="273280"/>
                  <a:pt x="305161" y="290031"/>
                  <a:pt x="283779" y="305304"/>
                </a:cubicBezTo>
                <a:cubicBezTo>
                  <a:pt x="268361" y="316317"/>
                  <a:pt x="251039" y="324705"/>
                  <a:pt x="236483" y="336835"/>
                </a:cubicBezTo>
                <a:cubicBezTo>
                  <a:pt x="219355" y="351109"/>
                  <a:pt x="206114" y="369622"/>
                  <a:pt x="189186" y="384132"/>
                </a:cubicBezTo>
                <a:cubicBezTo>
                  <a:pt x="169236" y="401232"/>
                  <a:pt x="144704" y="412848"/>
                  <a:pt x="126124" y="431428"/>
                </a:cubicBezTo>
                <a:cubicBezTo>
                  <a:pt x="107544" y="450008"/>
                  <a:pt x="95928" y="474540"/>
                  <a:pt x="78828" y="494490"/>
                </a:cubicBezTo>
                <a:lnTo>
                  <a:pt x="0" y="573318"/>
                </a:lnTo>
              </a:path>
            </a:pathLst>
          </a:custGeom>
          <a:ln w="11430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Explosion 2 14"/>
          <p:cNvSpPr/>
          <p:nvPr/>
        </p:nvSpPr>
        <p:spPr>
          <a:xfrm>
            <a:off x="2209800" y="4114800"/>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257800" y="5029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62601" y="4953000"/>
            <a:ext cx="927883" cy="400110"/>
          </a:xfrm>
          <a:prstGeom prst="rect">
            <a:avLst/>
          </a:prstGeom>
          <a:noFill/>
        </p:spPr>
        <p:txBody>
          <a:bodyPr wrap="none" rtlCol="0">
            <a:spAutoFit/>
          </a:bodyPr>
          <a:lstStyle/>
          <a:p>
            <a:r>
              <a:rPr lang="en-US" sz="2000" b="1" dirty="0">
                <a:solidFill>
                  <a:schemeClr val="bg1"/>
                </a:solidFill>
              </a:rPr>
              <a:t>Boston</a:t>
            </a:r>
          </a:p>
        </p:txBody>
      </p:sp>
      <p:sp>
        <p:nvSpPr>
          <p:cNvPr id="18" name="Explosion 2 17"/>
          <p:cNvSpPr/>
          <p:nvPr/>
        </p:nvSpPr>
        <p:spPr>
          <a:xfrm>
            <a:off x="1828800" y="2819400"/>
            <a:ext cx="457200" cy="4572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62200" y="4800600"/>
            <a:ext cx="922240" cy="400110"/>
          </a:xfrm>
          <a:prstGeom prst="rect">
            <a:avLst/>
          </a:prstGeom>
          <a:noFill/>
        </p:spPr>
        <p:txBody>
          <a:bodyPr wrap="none" rtlCol="0">
            <a:spAutoFit/>
          </a:bodyPr>
          <a:lstStyle/>
          <a:p>
            <a:r>
              <a:rPr lang="en-US" sz="2000" b="1" dirty="0">
                <a:solidFill>
                  <a:schemeClr val="bg1"/>
                </a:solidFill>
              </a:rPr>
              <a:t>Albany</a:t>
            </a:r>
          </a:p>
        </p:txBody>
      </p:sp>
      <p:pic>
        <p:nvPicPr>
          <p:cNvPr id="25" name="Picture 24" descr="FortTiconderoga.JPG"/>
          <p:cNvPicPr>
            <a:picLocks noChangeAspect="1"/>
          </p:cNvPicPr>
          <p:nvPr/>
        </p:nvPicPr>
        <p:blipFill>
          <a:blip r:embed="rId4" cstate="print"/>
          <a:stretch>
            <a:fillRect/>
          </a:stretch>
        </p:blipFill>
        <p:spPr>
          <a:xfrm>
            <a:off x="3825918" y="141890"/>
            <a:ext cx="3700940" cy="2774334"/>
          </a:xfrm>
          <a:prstGeom prst="rect">
            <a:avLst/>
          </a:prstGeom>
        </p:spPr>
      </p:pic>
      <p:pic>
        <p:nvPicPr>
          <p:cNvPr id="27" name="Picture 26" descr="British_Flag.gif"/>
          <p:cNvPicPr>
            <a:picLocks noChangeAspect="1"/>
          </p:cNvPicPr>
          <p:nvPr/>
        </p:nvPicPr>
        <p:blipFill>
          <a:blip r:embed="rId5" cstate="print"/>
          <a:stretch>
            <a:fillRect/>
          </a:stretch>
        </p:blipFill>
        <p:spPr>
          <a:xfrm>
            <a:off x="4864897" y="1342709"/>
            <a:ext cx="438466" cy="372696"/>
          </a:xfrm>
          <a:prstGeom prst="rect">
            <a:avLst/>
          </a:prstGeom>
        </p:spPr>
      </p:pic>
    </p:spTree>
    <p:extLst>
      <p:ext uri="{BB962C8B-B14F-4D97-AF65-F5344CB8AC3E}">
        <p14:creationId xmlns:p14="http://schemas.microsoft.com/office/powerpoint/2010/main" val="392875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style.rotation</p:attrName>
                                        </p:attrNameLst>
                                      </p:cBhvr>
                                      <p:tavLst>
                                        <p:tav tm="0">
                                          <p:val>
                                            <p:fltVal val="720"/>
                                          </p:val>
                                        </p:tav>
                                        <p:tav tm="100000">
                                          <p:val>
                                            <p:fltVal val="0"/>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 calcmode="lin" valueType="num">
                                      <p:cBhvr>
                                        <p:cTn id="15" dur="5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3.33333E-6 -2.22222E-6 L 0.00226 -0.1007 " pathEditMode="relative" rAng="0" ptsTypes="AA">
                                      <p:cBhvr>
                                        <p:cTn id="24" dur="2000" fill="hold"/>
                                        <p:tgtEl>
                                          <p:spTgt spid="27"/>
                                        </p:tgtEl>
                                        <p:attrNameLst>
                                          <p:attrName>ppt_x</p:attrName>
                                          <p:attrName>ppt_y</p:attrName>
                                        </p:attrNameLst>
                                      </p:cBhvr>
                                      <p:rCtr x="0" y="-5000"/>
                                    </p:animMotion>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style.rotation</p:attrName>
                                        </p:attrNameLst>
                                      </p:cBhvr>
                                      <p:tavLst>
                                        <p:tav tm="0">
                                          <p:val>
                                            <p:fltVal val="720"/>
                                          </p:val>
                                        </p:tav>
                                        <p:tav tm="100000">
                                          <p:val>
                                            <p:fltVal val="0"/>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 calcmode="lin" valueType="num">
                                      <p:cBhvr>
                                        <p:cTn id="42" dur="5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franzvonhierf.files.wordpress.com/2014/08/1804-john-vanderlyn-la-mort-de-jane-mc-crea-american-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
            <a:ext cx="5715000" cy="684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6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tga.jpg"/>
          <p:cNvPicPr>
            <a:picLocks noChangeAspect="1"/>
          </p:cNvPicPr>
          <p:nvPr/>
        </p:nvPicPr>
        <p:blipFill>
          <a:blip r:embed="rId3" cstate="print"/>
          <a:stretch>
            <a:fillRect/>
          </a:stretch>
        </p:blipFill>
        <p:spPr>
          <a:xfrm>
            <a:off x="1693164" y="212598"/>
            <a:ext cx="8805672" cy="6432804"/>
          </a:xfrm>
          <a:prstGeom prst="rect">
            <a:avLst/>
          </a:prstGeom>
        </p:spPr>
      </p:pic>
      <p:pic>
        <p:nvPicPr>
          <p:cNvPr id="6" name="Picture 5" descr="mosquito.gif"/>
          <p:cNvPicPr>
            <a:picLocks noChangeAspect="1"/>
          </p:cNvPicPr>
          <p:nvPr/>
        </p:nvPicPr>
        <p:blipFill>
          <a:blip r:embed="rId4" cstate="print"/>
          <a:stretch>
            <a:fillRect/>
          </a:stretch>
        </p:blipFill>
        <p:spPr>
          <a:xfrm>
            <a:off x="1752600" y="304801"/>
            <a:ext cx="3524250" cy="2524125"/>
          </a:xfrm>
          <a:prstGeom prst="rect">
            <a:avLst/>
          </a:prstGeom>
        </p:spPr>
      </p:pic>
    </p:spTree>
    <p:extLst>
      <p:ext uri="{BB962C8B-B14F-4D97-AF65-F5344CB8AC3E}">
        <p14:creationId xmlns:p14="http://schemas.microsoft.com/office/powerpoint/2010/main" val="2080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5E-6 -2.22222E-6 C 0.00763 0.00348 0.0132 0.01042 0.02084 0.01389 C 0.02639 0.0213 0.03195 0.02362 0.03629 0.03218 C 0.03733 0.05301 0.03907 0.06783 0.0415 0.08727 C 0.04098 0.10579 0.04184 0.12431 0.03976 0.1426 C 0.03785 0.1588 0.03351 0.15834 0.02761 0.16783 C 0.01684 0.18496 0.00555 0.19676 -0.00851 0.20926 C -0.01598 0.22385 -0.01754 0.23125 -0.02067 0.24838 C -0.02119 0.26135 -0.02015 0.27477 -0.0224 0.28727 C -0.02362 0.29375 -0.02796 0.29815 -0.03091 0.30348 C -0.03594 0.31274 -0.04081 0.32246 -0.04653 0.33102 C -0.05782 0.34792 -0.04515 0.325 -0.05851 0.35186 C -0.06077 0.35649 -0.06546 0.36551 -0.06546 0.36551 C -0.07535 0.41806 -0.0606 0.45973 -0.03612 0.49885 C -0.03056 0.50764 -0.02449 0.51783 -0.01719 0.52408 C -0.01563 0.52547 -0.01355 0.52524 -0.01199 0.52639 C -0.00834 0.52917 -0.00174 0.53565 -0.00174 0.53565 C 0.01789 0.53496 0.03733 0.53473 0.05695 0.53334 C 0.06181 0.53287 0.06667 0.52987 0.07084 0.52639 C 0.0757 0.52246 0.08455 0.51274 0.08455 0.51274 C 0.0908 0.49954 0.09532 0.48473 0.10521 0.47593 C 0.10868 0.46899 0.11216 0.46204 0.11563 0.4551 C 0.11684 0.45278 0.1191 0.44838 0.1191 0.44838 C 0.12205 0.43681 0.12535 0.4257 0.12761 0.41389 C 0.12761 0.4125 0.12639 0.36852 0.13108 0.35186 C 0.14566 0.3007 0.25348 0.3176 0.26216 0.31737 C 0.28334 0.31274 0.2908 0.29491 0.30695 0.28056 C 0.31059 0.26575 0.30573 0.28195 0.31389 0.26667 C 0.31858 0.25787 0.32049 0.24422 0.32257 0.2345 C 0.32205 0.21621 0.32188 0.19769 0.32084 0.1794 C 0.32032 0.16852 0.31563 0.14723 0.31563 0.14723 C 0.31615 0.1257 0.31632 0.1044 0.31736 0.08287 C 0.31789 0.07246 0.3283 0.06274 0.33282 0.0551 C 0.34323 0.0375 0.35608 0.01667 0.37257 0.00926 C 0.3941 -0.01041 0.41528 0.00348 0.44497 0.00463 C 0.45539 0.00811 0.46111 0.01274 0.4691 0.02292 C 0.47691 0.04422 0.47466 0.03473 0.47761 0.0507 C 0.47379 0.06806 0.46789 0.0838 0.46042 0.09885 C 0.45782 0.11528 0.45052 0.12686 0.4467 0.1426 C 0.44375 0.15463 0.44271 0.16737 0.43976 0.1794 C 0.4408 0.23403 0.45209 0.34375 0.40695 0.38403 C 0.40105 0.39537 0.39202 0.40024 0.38455 0.40926 C 0.37795 0.4169 0.37414 0.42385 0.36563 0.42755 C 0.35903 0.44075 0.34289 0.44537 0.33282 0.4551 C 0.32118 0.46644 0.31198 0.47848 0.30174 0.4919 C 0.2941 0.50186 0.29358 0.51112 0.28802 0.52176 C 0.28629 0.53334 0.28438 0.54468 0.28282 0.55625 C 0.28334 0.57477 0.28299 0.59329 0.28455 0.61158 C 0.28559 0.62524 0.30486 0.6551 0.31042 0.66436 C 0.31389 0.67014 0.31424 0.67963 0.3191 0.68287 C 0.34063 0.69676 0.35608 0.72061 0.37934 0.73102 C 0.4198 0.72755 0.39584 0.7294 0.4191 0.72176 C 0.4467 0.69422 0.47483 0.66806 0.50174 0.63912 C 0.51893 0.62037 0.53577 0.60139 0.5467 0.57477 C 0.55313 0.55903 0.55504 0.54237 0.56042 0.52639 C 0.57309 0.48959 0.57934 0.44977 0.59323 0.41389 C 0.59618 0.39399 0.6033 0.37732 0.60868 0.35857 C 0.61372 0.34121 0.60625 0.35834 0.61389 0.33797 C 0.61858 0.32547 0.61893 0.32894 0.62257 0.31737 C 0.62865 0.29838 0.63698 0.27639 0.65 0.26436 C 0.654 0.25649 0.6566 0.24954 0.66216 0.24375 C 0.66545 0.24028 0.67257 0.2345 0.67257 0.2345 C 0.67309 0.23218 0.67292 0.22917 0.67414 0.22755 C 0.67709 0.22362 0.68455 0.21852 0.68455 0.21852 C 0.68855 0.21042 0.6915 0.20764 0.69827 0.20463 C 0.70521 0.20533 0.71216 0.20533 0.7191 0.20695 C 0.72257 0.20764 0.72934 0.21158 0.72934 0.21158 C 0.73125 0.21922 0.73438 0.22454 0.73629 0.23218 C 0.73698 0.25811 0.73455 0.30718 0.7415 0.33797 C 0.74549 0.35579 0.75226 0.37292 0.75695 0.39075 C 0.75938 0.4294 0.76164 0.46991 0.76736 0.50811 C 0.76598 0.53311 0.76632 0.54121 0.75868 0.56088 C 0.75521 0.57963 0.74497 0.59838 0.73629 0.61389 C 0.73195 0.63079 0.7257 0.64445 0.7191 0.65973 C 0.71355 0.67246 0.71007 0.68311 0.7 0.68959 C 0.67188 0.68658 0.67952 0.6875 0.65868 0.67362 C 0.64723 0.64815 0.66025 0.67084 0.6467 0.65973 C 0.63507 0.65024 0.62865 0.63473 0.61563 0.62755 C 0.60764 0.61366 0.59931 0.59862 0.58976 0.58635 C 0.58403 0.5632 0.56945 0.54815 0.55868 0.52871 C 0.55087 0.51459 0.54341 0.5 0.53629 0.48519 C 0.53004 0.47223 0.52223 0.46297 0.51563 0.4507 C 0.5092 0.43866 0.50417 0.425 0.5 0.41158 C 0.49514 0.39584 0.49358 0.3801 0.48629 0.36551 C 0.4816 0.34005 0.46736 0.32084 0.45521 0.30116 C 0.44636 0.28658 0.43941 0.27061 0.42934 0.25741 C 0.42344 0.24977 0.41528 0.24306 0.40868 0.23681 C 0.40295 0.23149 0.39723 0.22593 0.39132 0.22061 C 0.38959 0.21875 0.38837 0.21551 0.38629 0.21389 C 0.37848 0.20811 0.36875 0.20417 0.36042 0.2 C 0.35365 0.19653 0.34653 0.18866 0.33976 0.18635 C 0.33525 0.18473 0.33056 0.18473 0.32587 0.18403 C 0.31841 0.18473 0.30348 0.18635 0.30348 0.18635 " pathEditMode="relative" ptsTypes="ffffffffffffffffffffffffffffffffffffffffffffffffffffffffffffffffffffffffffffffffffffffffffffA">
                                      <p:cBhvr>
                                        <p:cTn id="11"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5529818_d7c922969d.jpg"/>
          <p:cNvPicPr>
            <a:picLocks noChangeAspect="1"/>
          </p:cNvPicPr>
          <p:nvPr/>
        </p:nvPicPr>
        <p:blipFill>
          <a:blip r:embed="rId3" cstate="print"/>
          <a:stretch>
            <a:fillRect/>
          </a:stretch>
        </p:blipFill>
        <p:spPr>
          <a:xfrm>
            <a:off x="1524000" y="0"/>
            <a:ext cx="5143500" cy="6858000"/>
          </a:xfrm>
          <a:prstGeom prst="rect">
            <a:avLst/>
          </a:prstGeom>
        </p:spPr>
      </p:pic>
      <p:sp>
        <p:nvSpPr>
          <p:cNvPr id="3" name="TextBox 2"/>
          <p:cNvSpPr txBox="1"/>
          <p:nvPr/>
        </p:nvSpPr>
        <p:spPr>
          <a:xfrm>
            <a:off x="6629400" y="457201"/>
            <a:ext cx="3810000" cy="4031873"/>
          </a:xfrm>
          <a:prstGeom prst="rect">
            <a:avLst/>
          </a:prstGeom>
          <a:noFill/>
        </p:spPr>
        <p:txBody>
          <a:bodyPr wrap="square" rtlCol="0">
            <a:spAutoFit/>
          </a:bodyPr>
          <a:lstStyle/>
          <a:p>
            <a:pPr algn="ctr"/>
            <a:r>
              <a:rPr lang="en-US" sz="3200" dirty="0">
                <a:latin typeface="Cambria" pitchFamily="18" charset="0"/>
              </a:rPr>
              <a:t>Battle of Bennington: </a:t>
            </a:r>
          </a:p>
          <a:p>
            <a:pPr algn="ctr"/>
            <a:r>
              <a:rPr lang="en-US" sz="3200" dirty="0">
                <a:latin typeface="Cambria" pitchFamily="18" charset="0"/>
              </a:rPr>
              <a:t>NH General John Stark attacks 1500 Hessians  with over 2000 NH militia, killing over 200 and capturing 700</a:t>
            </a:r>
          </a:p>
        </p:txBody>
      </p:sp>
      <p:pic>
        <p:nvPicPr>
          <p:cNvPr id="4" name="Picture 3" descr="us-gmb.gif"/>
          <p:cNvPicPr>
            <a:picLocks noChangeAspect="1"/>
          </p:cNvPicPr>
          <p:nvPr/>
        </p:nvPicPr>
        <p:blipFill>
          <a:blip r:embed="rId4" cstate="print"/>
          <a:stretch>
            <a:fillRect/>
          </a:stretch>
        </p:blipFill>
        <p:spPr>
          <a:xfrm>
            <a:off x="6934200" y="4572000"/>
            <a:ext cx="3429000" cy="2057400"/>
          </a:xfrm>
          <a:prstGeom prst="rect">
            <a:avLst/>
          </a:prstGeom>
        </p:spPr>
      </p:pic>
    </p:spTree>
    <p:extLst>
      <p:ext uri="{BB962C8B-B14F-4D97-AF65-F5344CB8AC3E}">
        <p14:creationId xmlns:p14="http://schemas.microsoft.com/office/powerpoint/2010/main" val="3370204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allz874_Battle_of_Bennington.jpg"/>
          <p:cNvPicPr>
            <a:picLocks noChangeAspect="1"/>
          </p:cNvPicPr>
          <p:nvPr/>
        </p:nvPicPr>
        <p:blipFill>
          <a:blip r:embed="rId3" cstate="print"/>
          <a:stretch>
            <a:fillRect/>
          </a:stretch>
        </p:blipFill>
        <p:spPr>
          <a:xfrm>
            <a:off x="1524000" y="0"/>
            <a:ext cx="9518339" cy="6858000"/>
          </a:xfrm>
          <a:prstGeom prst="rect">
            <a:avLst/>
          </a:prstGeom>
        </p:spPr>
      </p:pic>
    </p:spTree>
    <p:extLst>
      <p:ext uri="{BB962C8B-B14F-4D97-AF65-F5344CB8AC3E}">
        <p14:creationId xmlns:p14="http://schemas.microsoft.com/office/powerpoint/2010/main" val="2600364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ooglene.bmp"/>
          <p:cNvPicPr>
            <a:picLocks noChangeAspect="1"/>
          </p:cNvPicPr>
          <p:nvPr/>
        </p:nvPicPr>
        <p:blipFill>
          <a:blip r:embed="rId3" cstate="print"/>
          <a:stretch>
            <a:fillRect/>
          </a:stretch>
        </p:blipFill>
        <p:spPr>
          <a:xfrm rot="16200000">
            <a:off x="2731471" y="211427"/>
            <a:ext cx="6892347" cy="6400800"/>
          </a:xfrm>
          <a:prstGeom prst="rect">
            <a:avLst/>
          </a:prstGeom>
        </p:spPr>
      </p:pic>
      <p:sp>
        <p:nvSpPr>
          <p:cNvPr id="5" name="Freeform 4"/>
          <p:cNvSpPr/>
          <p:nvPr/>
        </p:nvSpPr>
        <p:spPr>
          <a:xfrm>
            <a:off x="5187043" y="304800"/>
            <a:ext cx="1332988" cy="4410590"/>
          </a:xfrm>
          <a:custGeom>
            <a:avLst/>
            <a:gdLst>
              <a:gd name="connsiteX0" fmla="*/ 1332988 w 1332988"/>
              <a:gd name="connsiteY0" fmla="*/ 0 h 4410590"/>
              <a:gd name="connsiteX1" fmla="*/ 1323463 w 1332988"/>
              <a:gd name="connsiteY1" fmla="*/ 66675 h 4410590"/>
              <a:gd name="connsiteX2" fmla="*/ 1275838 w 1332988"/>
              <a:gd name="connsiteY2" fmla="*/ 123825 h 4410590"/>
              <a:gd name="connsiteX3" fmla="*/ 1190113 w 1332988"/>
              <a:gd name="connsiteY3" fmla="*/ 142875 h 4410590"/>
              <a:gd name="connsiteX4" fmla="*/ 1161538 w 1332988"/>
              <a:gd name="connsiteY4" fmla="*/ 152400 h 4410590"/>
              <a:gd name="connsiteX5" fmla="*/ 1104388 w 1332988"/>
              <a:gd name="connsiteY5" fmla="*/ 200025 h 4410590"/>
              <a:gd name="connsiteX6" fmla="*/ 1085338 w 1332988"/>
              <a:gd name="connsiteY6" fmla="*/ 228600 h 4410590"/>
              <a:gd name="connsiteX7" fmla="*/ 1075813 w 1332988"/>
              <a:gd name="connsiteY7" fmla="*/ 257175 h 4410590"/>
              <a:gd name="connsiteX8" fmla="*/ 1085338 w 1332988"/>
              <a:gd name="connsiteY8" fmla="*/ 304800 h 4410590"/>
              <a:gd name="connsiteX9" fmla="*/ 1094863 w 1332988"/>
              <a:gd name="connsiteY9" fmla="*/ 333375 h 4410590"/>
              <a:gd name="connsiteX10" fmla="*/ 1113913 w 1332988"/>
              <a:gd name="connsiteY10" fmla="*/ 419100 h 4410590"/>
              <a:gd name="connsiteX11" fmla="*/ 1123438 w 1332988"/>
              <a:gd name="connsiteY11" fmla="*/ 447675 h 4410590"/>
              <a:gd name="connsiteX12" fmla="*/ 1142488 w 1332988"/>
              <a:gd name="connsiteY12" fmla="*/ 476250 h 4410590"/>
              <a:gd name="connsiteX13" fmla="*/ 1113913 w 1332988"/>
              <a:gd name="connsiteY13" fmla="*/ 485775 h 4410590"/>
              <a:gd name="connsiteX14" fmla="*/ 1104388 w 1332988"/>
              <a:gd name="connsiteY14" fmla="*/ 514350 h 4410590"/>
              <a:gd name="connsiteX15" fmla="*/ 1094863 w 1332988"/>
              <a:gd name="connsiteY15" fmla="*/ 685800 h 4410590"/>
              <a:gd name="connsiteX16" fmla="*/ 1047238 w 1332988"/>
              <a:gd name="connsiteY16" fmla="*/ 733425 h 4410590"/>
              <a:gd name="connsiteX17" fmla="*/ 1028188 w 1332988"/>
              <a:gd name="connsiteY17" fmla="*/ 762000 h 4410590"/>
              <a:gd name="connsiteX18" fmla="*/ 1009138 w 1332988"/>
              <a:gd name="connsiteY18" fmla="*/ 819150 h 4410590"/>
              <a:gd name="connsiteX19" fmla="*/ 1037713 w 1332988"/>
              <a:gd name="connsiteY19" fmla="*/ 838200 h 4410590"/>
              <a:gd name="connsiteX20" fmla="*/ 1094863 w 1332988"/>
              <a:gd name="connsiteY20" fmla="*/ 866775 h 4410590"/>
              <a:gd name="connsiteX21" fmla="*/ 1113913 w 1332988"/>
              <a:gd name="connsiteY21" fmla="*/ 923925 h 4410590"/>
              <a:gd name="connsiteX22" fmla="*/ 1094863 w 1332988"/>
              <a:gd name="connsiteY22" fmla="*/ 1104900 h 4410590"/>
              <a:gd name="connsiteX23" fmla="*/ 1085338 w 1332988"/>
              <a:gd name="connsiteY23" fmla="*/ 1228725 h 4410590"/>
              <a:gd name="connsiteX24" fmla="*/ 1047238 w 1332988"/>
              <a:gd name="connsiteY24" fmla="*/ 1238250 h 4410590"/>
              <a:gd name="connsiteX25" fmla="*/ 932938 w 1332988"/>
              <a:gd name="connsiteY25" fmla="*/ 1257300 h 4410590"/>
              <a:gd name="connsiteX26" fmla="*/ 904363 w 1332988"/>
              <a:gd name="connsiteY26" fmla="*/ 1266825 h 4410590"/>
              <a:gd name="connsiteX27" fmla="*/ 885313 w 1332988"/>
              <a:gd name="connsiteY27" fmla="*/ 1295400 h 4410590"/>
              <a:gd name="connsiteX28" fmla="*/ 856738 w 1332988"/>
              <a:gd name="connsiteY28" fmla="*/ 1323975 h 4410590"/>
              <a:gd name="connsiteX29" fmla="*/ 818638 w 1332988"/>
              <a:gd name="connsiteY29" fmla="*/ 1381125 h 4410590"/>
              <a:gd name="connsiteX30" fmla="*/ 685288 w 1332988"/>
              <a:gd name="connsiteY30" fmla="*/ 1390650 h 4410590"/>
              <a:gd name="connsiteX31" fmla="*/ 618613 w 1332988"/>
              <a:gd name="connsiteY31" fmla="*/ 1428750 h 4410590"/>
              <a:gd name="connsiteX32" fmla="*/ 561463 w 1332988"/>
              <a:gd name="connsiteY32" fmla="*/ 1447800 h 4410590"/>
              <a:gd name="connsiteX33" fmla="*/ 532888 w 1332988"/>
              <a:gd name="connsiteY33" fmla="*/ 1543050 h 4410590"/>
              <a:gd name="connsiteX34" fmla="*/ 513838 w 1332988"/>
              <a:gd name="connsiteY34" fmla="*/ 1571625 h 4410590"/>
              <a:gd name="connsiteX35" fmla="*/ 504313 w 1332988"/>
              <a:gd name="connsiteY35" fmla="*/ 1600200 h 4410590"/>
              <a:gd name="connsiteX36" fmla="*/ 542413 w 1332988"/>
              <a:gd name="connsiteY36" fmla="*/ 1714500 h 4410590"/>
              <a:gd name="connsiteX37" fmla="*/ 551938 w 1332988"/>
              <a:gd name="connsiteY37" fmla="*/ 1743075 h 4410590"/>
              <a:gd name="connsiteX38" fmla="*/ 570988 w 1332988"/>
              <a:gd name="connsiteY38" fmla="*/ 1771650 h 4410590"/>
              <a:gd name="connsiteX39" fmla="*/ 551938 w 1332988"/>
              <a:gd name="connsiteY39" fmla="*/ 2019300 h 4410590"/>
              <a:gd name="connsiteX40" fmla="*/ 542413 w 1332988"/>
              <a:gd name="connsiteY40" fmla="*/ 2066925 h 4410590"/>
              <a:gd name="connsiteX41" fmla="*/ 513838 w 1332988"/>
              <a:gd name="connsiteY41" fmla="*/ 2095500 h 4410590"/>
              <a:gd name="connsiteX42" fmla="*/ 494788 w 1332988"/>
              <a:gd name="connsiteY42" fmla="*/ 2133600 h 4410590"/>
              <a:gd name="connsiteX43" fmla="*/ 466213 w 1332988"/>
              <a:gd name="connsiteY43" fmla="*/ 2162175 h 4410590"/>
              <a:gd name="connsiteX44" fmla="*/ 447163 w 1332988"/>
              <a:gd name="connsiteY44" fmla="*/ 2190750 h 4410590"/>
              <a:gd name="connsiteX45" fmla="*/ 437638 w 1332988"/>
              <a:gd name="connsiteY45" fmla="*/ 2343150 h 4410590"/>
              <a:gd name="connsiteX46" fmla="*/ 409063 w 1332988"/>
              <a:gd name="connsiteY46" fmla="*/ 2381250 h 4410590"/>
              <a:gd name="connsiteX47" fmla="*/ 380488 w 1332988"/>
              <a:gd name="connsiteY47" fmla="*/ 2438400 h 4410590"/>
              <a:gd name="connsiteX48" fmla="*/ 361438 w 1332988"/>
              <a:gd name="connsiteY48" fmla="*/ 2533650 h 4410590"/>
              <a:gd name="connsiteX49" fmla="*/ 323338 w 1332988"/>
              <a:gd name="connsiteY49" fmla="*/ 2571750 h 4410590"/>
              <a:gd name="connsiteX50" fmla="*/ 294763 w 1332988"/>
              <a:gd name="connsiteY50" fmla="*/ 2628900 h 4410590"/>
              <a:gd name="connsiteX51" fmla="*/ 275713 w 1332988"/>
              <a:gd name="connsiteY51" fmla="*/ 2657475 h 4410590"/>
              <a:gd name="connsiteX52" fmla="*/ 266188 w 1332988"/>
              <a:gd name="connsiteY52" fmla="*/ 2705100 h 4410590"/>
              <a:gd name="connsiteX53" fmla="*/ 256663 w 1332988"/>
              <a:gd name="connsiteY53" fmla="*/ 2867025 h 4410590"/>
              <a:gd name="connsiteX54" fmla="*/ 237613 w 1332988"/>
              <a:gd name="connsiteY54" fmla="*/ 2895600 h 4410590"/>
              <a:gd name="connsiteX55" fmla="*/ 189988 w 1332988"/>
              <a:gd name="connsiteY55" fmla="*/ 2962275 h 4410590"/>
              <a:gd name="connsiteX56" fmla="*/ 161413 w 1332988"/>
              <a:gd name="connsiteY56" fmla="*/ 3057525 h 4410590"/>
              <a:gd name="connsiteX57" fmla="*/ 151888 w 1332988"/>
              <a:gd name="connsiteY57" fmla="*/ 3305175 h 4410590"/>
              <a:gd name="connsiteX58" fmla="*/ 142363 w 1332988"/>
              <a:gd name="connsiteY58" fmla="*/ 3419475 h 4410590"/>
              <a:gd name="connsiteX59" fmla="*/ 113788 w 1332988"/>
              <a:gd name="connsiteY59" fmla="*/ 3429000 h 4410590"/>
              <a:gd name="connsiteX60" fmla="*/ 113788 w 1332988"/>
              <a:gd name="connsiteY60" fmla="*/ 3609975 h 4410590"/>
              <a:gd name="connsiteX61" fmla="*/ 123313 w 1332988"/>
              <a:gd name="connsiteY61" fmla="*/ 3867150 h 4410590"/>
              <a:gd name="connsiteX62" fmla="*/ 104263 w 1332988"/>
              <a:gd name="connsiteY62" fmla="*/ 4048125 h 4410590"/>
              <a:gd name="connsiteX63" fmla="*/ 85213 w 1332988"/>
              <a:gd name="connsiteY63" fmla="*/ 4105275 h 4410590"/>
              <a:gd name="connsiteX64" fmla="*/ 18538 w 1332988"/>
              <a:gd name="connsiteY64" fmla="*/ 4191000 h 4410590"/>
              <a:gd name="connsiteX65" fmla="*/ 9013 w 1332988"/>
              <a:gd name="connsiteY65" fmla="*/ 4219575 h 4410590"/>
              <a:gd name="connsiteX66" fmla="*/ 37588 w 1332988"/>
              <a:gd name="connsiteY66" fmla="*/ 4286250 h 4410590"/>
              <a:gd name="connsiteX67" fmla="*/ 56638 w 1332988"/>
              <a:gd name="connsiteY67" fmla="*/ 4343400 h 4410590"/>
              <a:gd name="connsiteX68" fmla="*/ 66163 w 1332988"/>
              <a:gd name="connsiteY68" fmla="*/ 4371975 h 4410590"/>
              <a:gd name="connsiteX69" fmla="*/ 75688 w 1332988"/>
              <a:gd name="connsiteY69" fmla="*/ 4400550 h 4410590"/>
              <a:gd name="connsiteX70" fmla="*/ 75688 w 1332988"/>
              <a:gd name="connsiteY70" fmla="*/ 4391025 h 44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32988" h="4410590">
                <a:moveTo>
                  <a:pt x="1332988" y="0"/>
                </a:moveTo>
                <a:cubicBezTo>
                  <a:pt x="1329813" y="22225"/>
                  <a:pt x="1329914" y="45171"/>
                  <a:pt x="1323463" y="66675"/>
                </a:cubicBezTo>
                <a:cubicBezTo>
                  <a:pt x="1319070" y="81317"/>
                  <a:pt x="1286468" y="116738"/>
                  <a:pt x="1275838" y="123825"/>
                </a:cubicBezTo>
                <a:cubicBezTo>
                  <a:pt x="1259756" y="134546"/>
                  <a:pt x="1197893" y="141146"/>
                  <a:pt x="1190113" y="142875"/>
                </a:cubicBezTo>
                <a:cubicBezTo>
                  <a:pt x="1180312" y="145053"/>
                  <a:pt x="1170518" y="147910"/>
                  <a:pt x="1161538" y="152400"/>
                </a:cubicBezTo>
                <a:cubicBezTo>
                  <a:pt x="1140131" y="163104"/>
                  <a:pt x="1119435" y="181969"/>
                  <a:pt x="1104388" y="200025"/>
                </a:cubicBezTo>
                <a:cubicBezTo>
                  <a:pt x="1097059" y="208819"/>
                  <a:pt x="1090458" y="218361"/>
                  <a:pt x="1085338" y="228600"/>
                </a:cubicBezTo>
                <a:cubicBezTo>
                  <a:pt x="1080848" y="237580"/>
                  <a:pt x="1078988" y="247650"/>
                  <a:pt x="1075813" y="257175"/>
                </a:cubicBezTo>
                <a:cubicBezTo>
                  <a:pt x="1078988" y="273050"/>
                  <a:pt x="1081411" y="289094"/>
                  <a:pt x="1085338" y="304800"/>
                </a:cubicBezTo>
                <a:cubicBezTo>
                  <a:pt x="1087773" y="314540"/>
                  <a:pt x="1092428" y="323635"/>
                  <a:pt x="1094863" y="333375"/>
                </a:cubicBezTo>
                <a:cubicBezTo>
                  <a:pt x="1114505" y="411941"/>
                  <a:pt x="1094357" y="350654"/>
                  <a:pt x="1113913" y="419100"/>
                </a:cubicBezTo>
                <a:cubicBezTo>
                  <a:pt x="1116671" y="428754"/>
                  <a:pt x="1118948" y="438695"/>
                  <a:pt x="1123438" y="447675"/>
                </a:cubicBezTo>
                <a:cubicBezTo>
                  <a:pt x="1128558" y="457914"/>
                  <a:pt x="1136138" y="466725"/>
                  <a:pt x="1142488" y="476250"/>
                </a:cubicBezTo>
                <a:cubicBezTo>
                  <a:pt x="1132963" y="479425"/>
                  <a:pt x="1121013" y="478675"/>
                  <a:pt x="1113913" y="485775"/>
                </a:cubicBezTo>
                <a:cubicBezTo>
                  <a:pt x="1106813" y="492875"/>
                  <a:pt x="1105340" y="504355"/>
                  <a:pt x="1104388" y="514350"/>
                </a:cubicBezTo>
                <a:cubicBezTo>
                  <a:pt x="1098961" y="571330"/>
                  <a:pt x="1102958" y="629137"/>
                  <a:pt x="1094863" y="685800"/>
                </a:cubicBezTo>
                <a:cubicBezTo>
                  <a:pt x="1091521" y="709195"/>
                  <a:pt x="1063280" y="722730"/>
                  <a:pt x="1047238" y="733425"/>
                </a:cubicBezTo>
                <a:cubicBezTo>
                  <a:pt x="1040888" y="742950"/>
                  <a:pt x="1032837" y="751539"/>
                  <a:pt x="1028188" y="762000"/>
                </a:cubicBezTo>
                <a:cubicBezTo>
                  <a:pt x="1020033" y="780350"/>
                  <a:pt x="1009138" y="819150"/>
                  <a:pt x="1009138" y="819150"/>
                </a:cubicBezTo>
                <a:cubicBezTo>
                  <a:pt x="1018663" y="825500"/>
                  <a:pt x="1027474" y="833080"/>
                  <a:pt x="1037713" y="838200"/>
                </a:cubicBezTo>
                <a:cubicBezTo>
                  <a:pt x="1116583" y="877635"/>
                  <a:pt x="1012971" y="812180"/>
                  <a:pt x="1094863" y="866775"/>
                </a:cubicBezTo>
                <a:cubicBezTo>
                  <a:pt x="1101213" y="885825"/>
                  <a:pt x="1115166" y="903884"/>
                  <a:pt x="1113913" y="923925"/>
                </a:cubicBezTo>
                <a:cubicBezTo>
                  <a:pt x="1103762" y="1086346"/>
                  <a:pt x="1120484" y="1028038"/>
                  <a:pt x="1094863" y="1104900"/>
                </a:cubicBezTo>
                <a:cubicBezTo>
                  <a:pt x="1091688" y="1146175"/>
                  <a:pt x="1099261" y="1189740"/>
                  <a:pt x="1085338" y="1228725"/>
                </a:cubicBezTo>
                <a:cubicBezTo>
                  <a:pt x="1080935" y="1241053"/>
                  <a:pt x="1059825" y="1234654"/>
                  <a:pt x="1047238" y="1238250"/>
                </a:cubicBezTo>
                <a:cubicBezTo>
                  <a:pt x="976156" y="1258559"/>
                  <a:pt x="1072259" y="1241820"/>
                  <a:pt x="932938" y="1257300"/>
                </a:cubicBezTo>
                <a:cubicBezTo>
                  <a:pt x="923413" y="1260475"/>
                  <a:pt x="912203" y="1260553"/>
                  <a:pt x="904363" y="1266825"/>
                </a:cubicBezTo>
                <a:cubicBezTo>
                  <a:pt x="895424" y="1273976"/>
                  <a:pt x="892642" y="1286606"/>
                  <a:pt x="885313" y="1295400"/>
                </a:cubicBezTo>
                <a:cubicBezTo>
                  <a:pt x="876689" y="1305748"/>
                  <a:pt x="865008" y="1313342"/>
                  <a:pt x="856738" y="1323975"/>
                </a:cubicBezTo>
                <a:cubicBezTo>
                  <a:pt x="842682" y="1342047"/>
                  <a:pt x="841475" y="1379494"/>
                  <a:pt x="818638" y="1381125"/>
                </a:cubicBezTo>
                <a:lnTo>
                  <a:pt x="685288" y="1390650"/>
                </a:lnTo>
                <a:cubicBezTo>
                  <a:pt x="659513" y="1407833"/>
                  <a:pt x="648825" y="1416665"/>
                  <a:pt x="618613" y="1428750"/>
                </a:cubicBezTo>
                <a:cubicBezTo>
                  <a:pt x="599969" y="1436208"/>
                  <a:pt x="561463" y="1447800"/>
                  <a:pt x="561463" y="1447800"/>
                </a:cubicBezTo>
                <a:cubicBezTo>
                  <a:pt x="518595" y="1512102"/>
                  <a:pt x="566320" y="1431611"/>
                  <a:pt x="532888" y="1543050"/>
                </a:cubicBezTo>
                <a:cubicBezTo>
                  <a:pt x="529599" y="1554015"/>
                  <a:pt x="518958" y="1561386"/>
                  <a:pt x="513838" y="1571625"/>
                </a:cubicBezTo>
                <a:cubicBezTo>
                  <a:pt x="509348" y="1580605"/>
                  <a:pt x="507488" y="1590675"/>
                  <a:pt x="504313" y="1600200"/>
                </a:cubicBezTo>
                <a:lnTo>
                  <a:pt x="542413" y="1714500"/>
                </a:lnTo>
                <a:cubicBezTo>
                  <a:pt x="545588" y="1724025"/>
                  <a:pt x="546369" y="1734721"/>
                  <a:pt x="551938" y="1743075"/>
                </a:cubicBezTo>
                <a:lnTo>
                  <a:pt x="570988" y="1771650"/>
                </a:lnTo>
                <a:cubicBezTo>
                  <a:pt x="556827" y="2083193"/>
                  <a:pt x="579178" y="1896719"/>
                  <a:pt x="551938" y="2019300"/>
                </a:cubicBezTo>
                <a:cubicBezTo>
                  <a:pt x="548426" y="2035104"/>
                  <a:pt x="549653" y="2052445"/>
                  <a:pt x="542413" y="2066925"/>
                </a:cubicBezTo>
                <a:cubicBezTo>
                  <a:pt x="536389" y="2078973"/>
                  <a:pt x="521668" y="2084539"/>
                  <a:pt x="513838" y="2095500"/>
                </a:cubicBezTo>
                <a:cubicBezTo>
                  <a:pt x="505585" y="2107054"/>
                  <a:pt x="503041" y="2122046"/>
                  <a:pt x="494788" y="2133600"/>
                </a:cubicBezTo>
                <a:cubicBezTo>
                  <a:pt x="486958" y="2144561"/>
                  <a:pt x="474837" y="2151827"/>
                  <a:pt x="466213" y="2162175"/>
                </a:cubicBezTo>
                <a:cubicBezTo>
                  <a:pt x="458884" y="2170969"/>
                  <a:pt x="453513" y="2181225"/>
                  <a:pt x="447163" y="2190750"/>
                </a:cubicBezTo>
                <a:cubicBezTo>
                  <a:pt x="443988" y="2241550"/>
                  <a:pt x="447620" y="2293239"/>
                  <a:pt x="437638" y="2343150"/>
                </a:cubicBezTo>
                <a:cubicBezTo>
                  <a:pt x="434525" y="2358717"/>
                  <a:pt x="418290" y="2368332"/>
                  <a:pt x="409063" y="2381250"/>
                </a:cubicBezTo>
                <a:cubicBezTo>
                  <a:pt x="385982" y="2413563"/>
                  <a:pt x="392284" y="2403013"/>
                  <a:pt x="380488" y="2438400"/>
                </a:cubicBezTo>
                <a:cubicBezTo>
                  <a:pt x="380164" y="2440667"/>
                  <a:pt x="373313" y="2517025"/>
                  <a:pt x="361438" y="2533650"/>
                </a:cubicBezTo>
                <a:cubicBezTo>
                  <a:pt x="350999" y="2548265"/>
                  <a:pt x="335027" y="2558113"/>
                  <a:pt x="323338" y="2571750"/>
                </a:cubicBezTo>
                <a:cubicBezTo>
                  <a:pt x="290581" y="2609966"/>
                  <a:pt x="315045" y="2588336"/>
                  <a:pt x="294763" y="2628900"/>
                </a:cubicBezTo>
                <a:cubicBezTo>
                  <a:pt x="289643" y="2639139"/>
                  <a:pt x="282063" y="2647950"/>
                  <a:pt x="275713" y="2657475"/>
                </a:cubicBezTo>
                <a:cubicBezTo>
                  <a:pt x="272538" y="2673350"/>
                  <a:pt x="267654" y="2688977"/>
                  <a:pt x="266188" y="2705100"/>
                </a:cubicBezTo>
                <a:cubicBezTo>
                  <a:pt x="261293" y="2758946"/>
                  <a:pt x="264684" y="2813555"/>
                  <a:pt x="256663" y="2867025"/>
                </a:cubicBezTo>
                <a:cubicBezTo>
                  <a:pt x="254965" y="2878346"/>
                  <a:pt x="244267" y="2886285"/>
                  <a:pt x="237613" y="2895600"/>
                </a:cubicBezTo>
                <a:cubicBezTo>
                  <a:pt x="233474" y="2901395"/>
                  <a:pt x="195270" y="2950391"/>
                  <a:pt x="189988" y="2962275"/>
                </a:cubicBezTo>
                <a:cubicBezTo>
                  <a:pt x="176737" y="2992090"/>
                  <a:pt x="169329" y="3025860"/>
                  <a:pt x="161413" y="3057525"/>
                </a:cubicBezTo>
                <a:cubicBezTo>
                  <a:pt x="158238" y="3140075"/>
                  <a:pt x="156230" y="3222678"/>
                  <a:pt x="151888" y="3305175"/>
                </a:cubicBezTo>
                <a:cubicBezTo>
                  <a:pt x="149879" y="3343354"/>
                  <a:pt x="153607" y="3382934"/>
                  <a:pt x="142363" y="3419475"/>
                </a:cubicBezTo>
                <a:cubicBezTo>
                  <a:pt x="139410" y="3429071"/>
                  <a:pt x="123313" y="3425825"/>
                  <a:pt x="113788" y="3429000"/>
                </a:cubicBezTo>
                <a:cubicBezTo>
                  <a:pt x="87718" y="3507211"/>
                  <a:pt x="105916" y="3440718"/>
                  <a:pt x="113788" y="3609975"/>
                </a:cubicBezTo>
                <a:cubicBezTo>
                  <a:pt x="117774" y="3695666"/>
                  <a:pt x="120138" y="3781425"/>
                  <a:pt x="123313" y="3867150"/>
                </a:cubicBezTo>
                <a:cubicBezTo>
                  <a:pt x="117314" y="3957140"/>
                  <a:pt x="124159" y="3981806"/>
                  <a:pt x="104263" y="4048125"/>
                </a:cubicBezTo>
                <a:cubicBezTo>
                  <a:pt x="98493" y="4067359"/>
                  <a:pt x="99412" y="4091076"/>
                  <a:pt x="85213" y="4105275"/>
                </a:cubicBezTo>
                <a:cubicBezTo>
                  <a:pt x="60558" y="4129930"/>
                  <a:pt x="29931" y="4156821"/>
                  <a:pt x="18538" y="4191000"/>
                </a:cubicBezTo>
                <a:lnTo>
                  <a:pt x="9013" y="4219575"/>
                </a:lnTo>
                <a:cubicBezTo>
                  <a:pt x="34209" y="4320361"/>
                  <a:pt x="0" y="4201677"/>
                  <a:pt x="37588" y="4286250"/>
                </a:cubicBezTo>
                <a:cubicBezTo>
                  <a:pt x="45743" y="4304600"/>
                  <a:pt x="50288" y="4324350"/>
                  <a:pt x="56638" y="4343400"/>
                </a:cubicBezTo>
                <a:lnTo>
                  <a:pt x="66163" y="4371975"/>
                </a:lnTo>
                <a:cubicBezTo>
                  <a:pt x="69338" y="4381500"/>
                  <a:pt x="75688" y="4410590"/>
                  <a:pt x="75688" y="4400550"/>
                </a:cubicBezTo>
                <a:lnTo>
                  <a:pt x="75688" y="4391025"/>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110843" y="4724401"/>
            <a:ext cx="362954" cy="2277505"/>
          </a:xfrm>
          <a:custGeom>
            <a:avLst/>
            <a:gdLst>
              <a:gd name="connsiteX0" fmla="*/ 95250 w 362954"/>
              <a:gd name="connsiteY0" fmla="*/ 0 h 2277505"/>
              <a:gd name="connsiteX1" fmla="*/ 85725 w 362954"/>
              <a:gd name="connsiteY1" fmla="*/ 76200 h 2277505"/>
              <a:gd name="connsiteX2" fmla="*/ 38100 w 362954"/>
              <a:gd name="connsiteY2" fmla="*/ 133350 h 2277505"/>
              <a:gd name="connsiteX3" fmla="*/ 0 w 362954"/>
              <a:gd name="connsiteY3" fmla="*/ 190500 h 2277505"/>
              <a:gd name="connsiteX4" fmla="*/ 19050 w 362954"/>
              <a:gd name="connsiteY4" fmla="*/ 333375 h 2277505"/>
              <a:gd name="connsiteX5" fmla="*/ 38100 w 362954"/>
              <a:gd name="connsiteY5" fmla="*/ 466725 h 2277505"/>
              <a:gd name="connsiteX6" fmla="*/ 47625 w 362954"/>
              <a:gd name="connsiteY6" fmla="*/ 495300 h 2277505"/>
              <a:gd name="connsiteX7" fmla="*/ 76200 w 362954"/>
              <a:gd name="connsiteY7" fmla="*/ 523875 h 2277505"/>
              <a:gd name="connsiteX8" fmla="*/ 95250 w 362954"/>
              <a:gd name="connsiteY8" fmla="*/ 581025 h 2277505"/>
              <a:gd name="connsiteX9" fmla="*/ 66675 w 362954"/>
              <a:gd name="connsiteY9" fmla="*/ 781050 h 2277505"/>
              <a:gd name="connsiteX10" fmla="*/ 47625 w 362954"/>
              <a:gd name="connsiteY10" fmla="*/ 838200 h 2277505"/>
              <a:gd name="connsiteX11" fmla="*/ 38100 w 362954"/>
              <a:gd name="connsiteY11" fmla="*/ 866775 h 2277505"/>
              <a:gd name="connsiteX12" fmla="*/ 47625 w 362954"/>
              <a:gd name="connsiteY12" fmla="*/ 1076325 h 2277505"/>
              <a:gd name="connsiteX13" fmla="*/ 66675 w 362954"/>
              <a:gd name="connsiteY13" fmla="*/ 1133475 h 2277505"/>
              <a:gd name="connsiteX14" fmla="*/ 76200 w 362954"/>
              <a:gd name="connsiteY14" fmla="*/ 1162050 h 2277505"/>
              <a:gd name="connsiteX15" fmla="*/ 85725 w 362954"/>
              <a:gd name="connsiteY15" fmla="*/ 1228725 h 2277505"/>
              <a:gd name="connsiteX16" fmla="*/ 95250 w 362954"/>
              <a:gd name="connsiteY16" fmla="*/ 1257300 h 2277505"/>
              <a:gd name="connsiteX17" fmla="*/ 104775 w 362954"/>
              <a:gd name="connsiteY17" fmla="*/ 1419225 h 2277505"/>
              <a:gd name="connsiteX18" fmla="*/ 104775 w 362954"/>
              <a:gd name="connsiteY18" fmla="*/ 1695450 h 2277505"/>
              <a:gd name="connsiteX19" fmla="*/ 95250 w 362954"/>
              <a:gd name="connsiteY19" fmla="*/ 1847850 h 2277505"/>
              <a:gd name="connsiteX20" fmla="*/ 133350 w 362954"/>
              <a:gd name="connsiteY20" fmla="*/ 2038350 h 2277505"/>
              <a:gd name="connsiteX21" fmla="*/ 219075 w 362954"/>
              <a:gd name="connsiteY21" fmla="*/ 2047875 h 2277505"/>
              <a:gd name="connsiteX22" fmla="*/ 228600 w 362954"/>
              <a:gd name="connsiteY22" fmla="*/ 2152650 h 2277505"/>
              <a:gd name="connsiteX23" fmla="*/ 285750 w 362954"/>
              <a:gd name="connsiteY23" fmla="*/ 2190750 h 2277505"/>
              <a:gd name="connsiteX24" fmla="*/ 342900 w 362954"/>
              <a:gd name="connsiteY24" fmla="*/ 2200275 h 2277505"/>
              <a:gd name="connsiteX25" fmla="*/ 361950 w 362954"/>
              <a:gd name="connsiteY25" fmla="*/ 2247900 h 227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2954" h="2277505">
                <a:moveTo>
                  <a:pt x="95250" y="0"/>
                </a:moveTo>
                <a:cubicBezTo>
                  <a:pt x="92075" y="25400"/>
                  <a:pt x="92460" y="51504"/>
                  <a:pt x="85725" y="76200"/>
                </a:cubicBezTo>
                <a:cubicBezTo>
                  <a:pt x="79598" y="98664"/>
                  <a:pt x="50770" y="117059"/>
                  <a:pt x="38100" y="133350"/>
                </a:cubicBezTo>
                <a:cubicBezTo>
                  <a:pt x="24044" y="151422"/>
                  <a:pt x="0" y="190500"/>
                  <a:pt x="0" y="190500"/>
                </a:cubicBezTo>
                <a:cubicBezTo>
                  <a:pt x="9546" y="257324"/>
                  <a:pt x="10844" y="263620"/>
                  <a:pt x="19050" y="333375"/>
                </a:cubicBezTo>
                <a:cubicBezTo>
                  <a:pt x="25636" y="389352"/>
                  <a:pt x="25598" y="416718"/>
                  <a:pt x="38100" y="466725"/>
                </a:cubicBezTo>
                <a:cubicBezTo>
                  <a:pt x="40535" y="476465"/>
                  <a:pt x="42056" y="486946"/>
                  <a:pt x="47625" y="495300"/>
                </a:cubicBezTo>
                <a:cubicBezTo>
                  <a:pt x="55097" y="506508"/>
                  <a:pt x="66675" y="514350"/>
                  <a:pt x="76200" y="523875"/>
                </a:cubicBezTo>
                <a:cubicBezTo>
                  <a:pt x="82550" y="542925"/>
                  <a:pt x="96790" y="561004"/>
                  <a:pt x="95250" y="581025"/>
                </a:cubicBezTo>
                <a:cubicBezTo>
                  <a:pt x="88317" y="671160"/>
                  <a:pt x="92856" y="702506"/>
                  <a:pt x="66675" y="781050"/>
                </a:cubicBezTo>
                <a:lnTo>
                  <a:pt x="47625" y="838200"/>
                </a:lnTo>
                <a:lnTo>
                  <a:pt x="38100" y="866775"/>
                </a:lnTo>
                <a:cubicBezTo>
                  <a:pt x="41275" y="936625"/>
                  <a:pt x="40176" y="1006801"/>
                  <a:pt x="47625" y="1076325"/>
                </a:cubicBezTo>
                <a:cubicBezTo>
                  <a:pt x="49764" y="1096291"/>
                  <a:pt x="60325" y="1114425"/>
                  <a:pt x="66675" y="1133475"/>
                </a:cubicBezTo>
                <a:lnTo>
                  <a:pt x="76200" y="1162050"/>
                </a:lnTo>
                <a:cubicBezTo>
                  <a:pt x="79375" y="1184275"/>
                  <a:pt x="81322" y="1206710"/>
                  <a:pt x="85725" y="1228725"/>
                </a:cubicBezTo>
                <a:cubicBezTo>
                  <a:pt x="87694" y="1238570"/>
                  <a:pt x="94251" y="1247310"/>
                  <a:pt x="95250" y="1257300"/>
                </a:cubicBezTo>
                <a:cubicBezTo>
                  <a:pt x="100630" y="1311100"/>
                  <a:pt x="101600" y="1365250"/>
                  <a:pt x="104775" y="1419225"/>
                </a:cubicBezTo>
                <a:cubicBezTo>
                  <a:pt x="80189" y="1763431"/>
                  <a:pt x="104775" y="1333260"/>
                  <a:pt x="104775" y="1695450"/>
                </a:cubicBezTo>
                <a:cubicBezTo>
                  <a:pt x="104775" y="1746349"/>
                  <a:pt x="98425" y="1797050"/>
                  <a:pt x="95250" y="1847850"/>
                </a:cubicBezTo>
                <a:cubicBezTo>
                  <a:pt x="100730" y="1951967"/>
                  <a:pt x="48227" y="2024163"/>
                  <a:pt x="133350" y="2038350"/>
                </a:cubicBezTo>
                <a:cubicBezTo>
                  <a:pt x="161710" y="2043077"/>
                  <a:pt x="190500" y="2044700"/>
                  <a:pt x="219075" y="2047875"/>
                </a:cubicBezTo>
                <a:cubicBezTo>
                  <a:pt x="222250" y="2082800"/>
                  <a:pt x="221252" y="2118359"/>
                  <a:pt x="228600" y="2152650"/>
                </a:cubicBezTo>
                <a:cubicBezTo>
                  <a:pt x="235776" y="2186139"/>
                  <a:pt x="258426" y="2185285"/>
                  <a:pt x="285750" y="2190750"/>
                </a:cubicBezTo>
                <a:cubicBezTo>
                  <a:pt x="304688" y="2194538"/>
                  <a:pt x="323850" y="2197100"/>
                  <a:pt x="342900" y="2200275"/>
                </a:cubicBezTo>
                <a:cubicBezTo>
                  <a:pt x="362954" y="2260437"/>
                  <a:pt x="361950" y="2277505"/>
                  <a:pt x="361950" y="2247900"/>
                </a:cubicBez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205844" y="2895600"/>
            <a:ext cx="687723" cy="863752"/>
          </a:xfrm>
          <a:custGeom>
            <a:avLst/>
            <a:gdLst>
              <a:gd name="connsiteX0" fmla="*/ 676275 w 687723"/>
              <a:gd name="connsiteY0" fmla="*/ 847725 h 863752"/>
              <a:gd name="connsiteX1" fmla="*/ 628650 w 687723"/>
              <a:gd name="connsiteY1" fmla="*/ 781050 h 863752"/>
              <a:gd name="connsiteX2" fmla="*/ 609600 w 687723"/>
              <a:gd name="connsiteY2" fmla="*/ 752475 h 863752"/>
              <a:gd name="connsiteX3" fmla="*/ 571500 w 687723"/>
              <a:gd name="connsiteY3" fmla="*/ 733425 h 863752"/>
              <a:gd name="connsiteX4" fmla="*/ 552450 w 687723"/>
              <a:gd name="connsiteY4" fmla="*/ 704850 h 863752"/>
              <a:gd name="connsiteX5" fmla="*/ 495300 w 687723"/>
              <a:gd name="connsiteY5" fmla="*/ 685800 h 863752"/>
              <a:gd name="connsiteX6" fmla="*/ 466725 w 687723"/>
              <a:gd name="connsiteY6" fmla="*/ 695325 h 863752"/>
              <a:gd name="connsiteX7" fmla="*/ 428625 w 687723"/>
              <a:gd name="connsiteY7" fmla="*/ 752475 h 863752"/>
              <a:gd name="connsiteX8" fmla="*/ 409575 w 687723"/>
              <a:gd name="connsiteY8" fmla="*/ 781050 h 863752"/>
              <a:gd name="connsiteX9" fmla="*/ 390525 w 687723"/>
              <a:gd name="connsiteY9" fmla="*/ 809625 h 863752"/>
              <a:gd name="connsiteX10" fmla="*/ 361950 w 687723"/>
              <a:gd name="connsiteY10" fmla="*/ 838200 h 863752"/>
              <a:gd name="connsiteX11" fmla="*/ 295275 w 687723"/>
              <a:gd name="connsiteY11" fmla="*/ 762000 h 863752"/>
              <a:gd name="connsiteX12" fmla="*/ 276225 w 687723"/>
              <a:gd name="connsiteY12" fmla="*/ 733425 h 863752"/>
              <a:gd name="connsiteX13" fmla="*/ 247650 w 687723"/>
              <a:gd name="connsiteY13" fmla="*/ 714375 h 863752"/>
              <a:gd name="connsiteX14" fmla="*/ 85725 w 687723"/>
              <a:gd name="connsiteY14" fmla="*/ 695325 h 863752"/>
              <a:gd name="connsiteX15" fmla="*/ 0 w 687723"/>
              <a:gd name="connsiteY15" fmla="*/ 571500 h 863752"/>
              <a:gd name="connsiteX16" fmla="*/ 9525 w 687723"/>
              <a:gd name="connsiteY16" fmla="*/ 457200 h 863752"/>
              <a:gd name="connsiteX17" fmla="*/ 19050 w 687723"/>
              <a:gd name="connsiteY17" fmla="*/ 419100 h 863752"/>
              <a:gd name="connsiteX18" fmla="*/ 57150 w 687723"/>
              <a:gd name="connsiteY18" fmla="*/ 371475 h 863752"/>
              <a:gd name="connsiteX19" fmla="*/ 76200 w 687723"/>
              <a:gd name="connsiteY19" fmla="*/ 314325 h 863752"/>
              <a:gd name="connsiteX20" fmla="*/ 95250 w 687723"/>
              <a:gd name="connsiteY20" fmla="*/ 285750 h 863752"/>
              <a:gd name="connsiteX21" fmla="*/ 104775 w 687723"/>
              <a:gd name="connsiteY21" fmla="*/ 257175 h 863752"/>
              <a:gd name="connsiteX22" fmla="*/ 123825 w 687723"/>
              <a:gd name="connsiteY22" fmla="*/ 209550 h 863752"/>
              <a:gd name="connsiteX23" fmla="*/ 114300 w 687723"/>
              <a:gd name="connsiteY23" fmla="*/ 76200 h 863752"/>
              <a:gd name="connsiteX24" fmla="*/ 95250 w 687723"/>
              <a:gd name="connsiteY24" fmla="*/ 19050 h 863752"/>
              <a:gd name="connsiteX25" fmla="*/ 76200 w 687723"/>
              <a:gd name="connsiteY25" fmla="*/ 0 h 86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723" h="863752">
                <a:moveTo>
                  <a:pt x="676275" y="847725"/>
                </a:moveTo>
                <a:cubicBezTo>
                  <a:pt x="631380" y="780382"/>
                  <a:pt x="687723" y="863752"/>
                  <a:pt x="628650" y="781050"/>
                </a:cubicBezTo>
                <a:cubicBezTo>
                  <a:pt x="621996" y="771735"/>
                  <a:pt x="618394" y="759804"/>
                  <a:pt x="609600" y="752475"/>
                </a:cubicBezTo>
                <a:cubicBezTo>
                  <a:pt x="598692" y="743385"/>
                  <a:pt x="584200" y="739775"/>
                  <a:pt x="571500" y="733425"/>
                </a:cubicBezTo>
                <a:cubicBezTo>
                  <a:pt x="565150" y="723900"/>
                  <a:pt x="562158" y="710917"/>
                  <a:pt x="552450" y="704850"/>
                </a:cubicBezTo>
                <a:cubicBezTo>
                  <a:pt x="535422" y="694207"/>
                  <a:pt x="495300" y="685800"/>
                  <a:pt x="495300" y="685800"/>
                </a:cubicBezTo>
                <a:cubicBezTo>
                  <a:pt x="485775" y="688975"/>
                  <a:pt x="473825" y="688225"/>
                  <a:pt x="466725" y="695325"/>
                </a:cubicBezTo>
                <a:cubicBezTo>
                  <a:pt x="450536" y="711514"/>
                  <a:pt x="441325" y="733425"/>
                  <a:pt x="428625" y="752475"/>
                </a:cubicBezTo>
                <a:lnTo>
                  <a:pt x="409575" y="781050"/>
                </a:lnTo>
                <a:cubicBezTo>
                  <a:pt x="403225" y="790575"/>
                  <a:pt x="398620" y="801530"/>
                  <a:pt x="390525" y="809625"/>
                </a:cubicBezTo>
                <a:lnTo>
                  <a:pt x="361950" y="838200"/>
                </a:lnTo>
                <a:cubicBezTo>
                  <a:pt x="317500" y="771525"/>
                  <a:pt x="342900" y="793750"/>
                  <a:pt x="295275" y="762000"/>
                </a:cubicBezTo>
                <a:cubicBezTo>
                  <a:pt x="288925" y="752475"/>
                  <a:pt x="284320" y="741520"/>
                  <a:pt x="276225" y="733425"/>
                </a:cubicBezTo>
                <a:cubicBezTo>
                  <a:pt x="268130" y="725330"/>
                  <a:pt x="257889" y="719495"/>
                  <a:pt x="247650" y="714375"/>
                </a:cubicBezTo>
                <a:cubicBezTo>
                  <a:pt x="204352" y="692726"/>
                  <a:pt x="106795" y="696830"/>
                  <a:pt x="85725" y="695325"/>
                </a:cubicBezTo>
                <a:cubicBezTo>
                  <a:pt x="17467" y="604314"/>
                  <a:pt x="44910" y="646350"/>
                  <a:pt x="0" y="571500"/>
                </a:cubicBezTo>
                <a:cubicBezTo>
                  <a:pt x="3175" y="533400"/>
                  <a:pt x="4783" y="495137"/>
                  <a:pt x="9525" y="457200"/>
                </a:cubicBezTo>
                <a:cubicBezTo>
                  <a:pt x="11149" y="444210"/>
                  <a:pt x="12693" y="430543"/>
                  <a:pt x="19050" y="419100"/>
                </a:cubicBezTo>
                <a:cubicBezTo>
                  <a:pt x="28923" y="401328"/>
                  <a:pt x="44450" y="387350"/>
                  <a:pt x="57150" y="371475"/>
                </a:cubicBezTo>
                <a:cubicBezTo>
                  <a:pt x="63500" y="352425"/>
                  <a:pt x="65061" y="331033"/>
                  <a:pt x="76200" y="314325"/>
                </a:cubicBezTo>
                <a:cubicBezTo>
                  <a:pt x="82550" y="304800"/>
                  <a:pt x="90130" y="295989"/>
                  <a:pt x="95250" y="285750"/>
                </a:cubicBezTo>
                <a:cubicBezTo>
                  <a:pt x="99740" y="276770"/>
                  <a:pt x="101250" y="266576"/>
                  <a:pt x="104775" y="257175"/>
                </a:cubicBezTo>
                <a:cubicBezTo>
                  <a:pt x="110778" y="241166"/>
                  <a:pt x="117475" y="225425"/>
                  <a:pt x="123825" y="209550"/>
                </a:cubicBezTo>
                <a:cubicBezTo>
                  <a:pt x="120650" y="165100"/>
                  <a:pt x="120911" y="120270"/>
                  <a:pt x="114300" y="76200"/>
                </a:cubicBezTo>
                <a:cubicBezTo>
                  <a:pt x="111321" y="56342"/>
                  <a:pt x="109449" y="33249"/>
                  <a:pt x="95250" y="19050"/>
                </a:cubicBezTo>
                <a:lnTo>
                  <a:pt x="76200" y="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663043" y="3752850"/>
            <a:ext cx="282960" cy="3105150"/>
          </a:xfrm>
          <a:custGeom>
            <a:avLst/>
            <a:gdLst>
              <a:gd name="connsiteX0" fmla="*/ 190500 w 282960"/>
              <a:gd name="connsiteY0" fmla="*/ 0 h 3105150"/>
              <a:gd name="connsiteX1" fmla="*/ 190500 w 282960"/>
              <a:gd name="connsiteY1" fmla="*/ 266700 h 3105150"/>
              <a:gd name="connsiteX2" fmla="*/ 171450 w 282960"/>
              <a:gd name="connsiteY2" fmla="*/ 361950 h 3105150"/>
              <a:gd name="connsiteX3" fmla="*/ 133350 w 282960"/>
              <a:gd name="connsiteY3" fmla="*/ 419100 h 3105150"/>
              <a:gd name="connsiteX4" fmla="*/ 95250 w 282960"/>
              <a:gd name="connsiteY4" fmla="*/ 485775 h 3105150"/>
              <a:gd name="connsiteX5" fmla="*/ 66675 w 282960"/>
              <a:gd name="connsiteY5" fmla="*/ 504825 h 3105150"/>
              <a:gd name="connsiteX6" fmla="*/ 38100 w 282960"/>
              <a:gd name="connsiteY6" fmla="*/ 533400 h 3105150"/>
              <a:gd name="connsiteX7" fmla="*/ 0 w 282960"/>
              <a:gd name="connsiteY7" fmla="*/ 590550 h 3105150"/>
              <a:gd name="connsiteX8" fmla="*/ 9525 w 282960"/>
              <a:gd name="connsiteY8" fmla="*/ 628650 h 3105150"/>
              <a:gd name="connsiteX9" fmla="*/ 76200 w 282960"/>
              <a:gd name="connsiteY9" fmla="*/ 676275 h 3105150"/>
              <a:gd name="connsiteX10" fmla="*/ 104775 w 282960"/>
              <a:gd name="connsiteY10" fmla="*/ 695325 h 3105150"/>
              <a:gd name="connsiteX11" fmla="*/ 161925 w 282960"/>
              <a:gd name="connsiteY11" fmla="*/ 742950 h 3105150"/>
              <a:gd name="connsiteX12" fmla="*/ 200025 w 282960"/>
              <a:gd name="connsiteY12" fmla="*/ 800100 h 3105150"/>
              <a:gd name="connsiteX13" fmla="*/ 219075 w 282960"/>
              <a:gd name="connsiteY13" fmla="*/ 828675 h 3105150"/>
              <a:gd name="connsiteX14" fmla="*/ 228600 w 282960"/>
              <a:gd name="connsiteY14" fmla="*/ 857250 h 3105150"/>
              <a:gd name="connsiteX15" fmla="*/ 238125 w 282960"/>
              <a:gd name="connsiteY15" fmla="*/ 1438275 h 3105150"/>
              <a:gd name="connsiteX16" fmla="*/ 247650 w 282960"/>
              <a:gd name="connsiteY16" fmla="*/ 1466850 h 3105150"/>
              <a:gd name="connsiteX17" fmla="*/ 276225 w 282960"/>
              <a:gd name="connsiteY17" fmla="*/ 1533525 h 3105150"/>
              <a:gd name="connsiteX18" fmla="*/ 257175 w 282960"/>
              <a:gd name="connsiteY18" fmla="*/ 1647825 h 3105150"/>
              <a:gd name="connsiteX19" fmla="*/ 238125 w 282960"/>
              <a:gd name="connsiteY19" fmla="*/ 1676400 h 3105150"/>
              <a:gd name="connsiteX20" fmla="*/ 219075 w 282960"/>
              <a:gd name="connsiteY20" fmla="*/ 1743075 h 3105150"/>
              <a:gd name="connsiteX21" fmla="*/ 200025 w 282960"/>
              <a:gd name="connsiteY21" fmla="*/ 1771650 h 3105150"/>
              <a:gd name="connsiteX22" fmla="*/ 190500 w 282960"/>
              <a:gd name="connsiteY22" fmla="*/ 1809750 h 3105150"/>
              <a:gd name="connsiteX23" fmla="*/ 180975 w 282960"/>
              <a:gd name="connsiteY23" fmla="*/ 1838325 h 3105150"/>
              <a:gd name="connsiteX24" fmla="*/ 171450 w 282960"/>
              <a:gd name="connsiteY24" fmla="*/ 1885950 h 3105150"/>
              <a:gd name="connsiteX25" fmla="*/ 180975 w 282960"/>
              <a:gd name="connsiteY25" fmla="*/ 2038350 h 3105150"/>
              <a:gd name="connsiteX26" fmla="*/ 190500 w 282960"/>
              <a:gd name="connsiteY26" fmla="*/ 2076450 h 3105150"/>
              <a:gd name="connsiteX27" fmla="*/ 161925 w 282960"/>
              <a:gd name="connsiteY27" fmla="*/ 2247900 h 3105150"/>
              <a:gd name="connsiteX28" fmla="*/ 152400 w 282960"/>
              <a:gd name="connsiteY28" fmla="*/ 2276475 h 3105150"/>
              <a:gd name="connsiteX29" fmla="*/ 142875 w 282960"/>
              <a:gd name="connsiteY29" fmla="*/ 2305050 h 3105150"/>
              <a:gd name="connsiteX30" fmla="*/ 104775 w 282960"/>
              <a:gd name="connsiteY30" fmla="*/ 2371725 h 3105150"/>
              <a:gd name="connsiteX31" fmla="*/ 66675 w 282960"/>
              <a:gd name="connsiteY31" fmla="*/ 2428875 h 3105150"/>
              <a:gd name="connsiteX32" fmla="*/ 57150 w 282960"/>
              <a:gd name="connsiteY32" fmla="*/ 2466975 h 3105150"/>
              <a:gd name="connsiteX33" fmla="*/ 28575 w 282960"/>
              <a:gd name="connsiteY33" fmla="*/ 2495550 h 3105150"/>
              <a:gd name="connsiteX34" fmla="*/ 19050 w 282960"/>
              <a:gd name="connsiteY34" fmla="*/ 2609850 h 3105150"/>
              <a:gd name="connsiteX35" fmla="*/ 9525 w 282960"/>
              <a:gd name="connsiteY35" fmla="*/ 2647950 h 3105150"/>
              <a:gd name="connsiteX36" fmla="*/ 38100 w 282960"/>
              <a:gd name="connsiteY36" fmla="*/ 2762250 h 3105150"/>
              <a:gd name="connsiteX37" fmla="*/ 95250 w 282960"/>
              <a:gd name="connsiteY37" fmla="*/ 2781300 h 3105150"/>
              <a:gd name="connsiteX38" fmla="*/ 95250 w 282960"/>
              <a:gd name="connsiteY38" fmla="*/ 2933700 h 3105150"/>
              <a:gd name="connsiteX39" fmla="*/ 104775 w 282960"/>
              <a:gd name="connsiteY39" fmla="*/ 3105150 h 3105150"/>
              <a:gd name="connsiteX40" fmla="*/ 152400 w 282960"/>
              <a:gd name="connsiteY40" fmla="*/ 3095625 h 3105150"/>
              <a:gd name="connsiteX41" fmla="*/ 180975 w 282960"/>
              <a:gd name="connsiteY41" fmla="*/ 3057525 h 310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2960" h="3105150">
                <a:moveTo>
                  <a:pt x="190500" y="0"/>
                </a:moveTo>
                <a:cubicBezTo>
                  <a:pt x="204181" y="136812"/>
                  <a:pt x="204556" y="91001"/>
                  <a:pt x="190500" y="266700"/>
                </a:cubicBezTo>
                <a:cubicBezTo>
                  <a:pt x="189350" y="281075"/>
                  <a:pt x="183694" y="339911"/>
                  <a:pt x="171450" y="361950"/>
                </a:cubicBezTo>
                <a:cubicBezTo>
                  <a:pt x="160331" y="381964"/>
                  <a:pt x="143589" y="398622"/>
                  <a:pt x="133350" y="419100"/>
                </a:cubicBezTo>
                <a:cubicBezTo>
                  <a:pt x="125879" y="434041"/>
                  <a:pt x="108713" y="472312"/>
                  <a:pt x="95250" y="485775"/>
                </a:cubicBezTo>
                <a:cubicBezTo>
                  <a:pt x="87155" y="493870"/>
                  <a:pt x="75469" y="497496"/>
                  <a:pt x="66675" y="504825"/>
                </a:cubicBezTo>
                <a:cubicBezTo>
                  <a:pt x="56327" y="513449"/>
                  <a:pt x="46370" y="522767"/>
                  <a:pt x="38100" y="533400"/>
                </a:cubicBezTo>
                <a:cubicBezTo>
                  <a:pt x="24044" y="551472"/>
                  <a:pt x="0" y="590550"/>
                  <a:pt x="0" y="590550"/>
                </a:cubicBezTo>
                <a:cubicBezTo>
                  <a:pt x="3175" y="603250"/>
                  <a:pt x="3030" y="617284"/>
                  <a:pt x="9525" y="628650"/>
                </a:cubicBezTo>
                <a:cubicBezTo>
                  <a:pt x="26450" y="658269"/>
                  <a:pt x="48915" y="660684"/>
                  <a:pt x="76200" y="676275"/>
                </a:cubicBezTo>
                <a:cubicBezTo>
                  <a:pt x="86139" y="681955"/>
                  <a:pt x="95981" y="687996"/>
                  <a:pt x="104775" y="695325"/>
                </a:cubicBezTo>
                <a:cubicBezTo>
                  <a:pt x="178114" y="756441"/>
                  <a:pt x="90979" y="695652"/>
                  <a:pt x="161925" y="742950"/>
                </a:cubicBezTo>
                <a:lnTo>
                  <a:pt x="200025" y="800100"/>
                </a:lnTo>
                <a:cubicBezTo>
                  <a:pt x="206375" y="809625"/>
                  <a:pt x="215455" y="817815"/>
                  <a:pt x="219075" y="828675"/>
                </a:cubicBezTo>
                <a:lnTo>
                  <a:pt x="228600" y="857250"/>
                </a:lnTo>
                <a:cubicBezTo>
                  <a:pt x="231775" y="1050925"/>
                  <a:pt x="232075" y="1244668"/>
                  <a:pt x="238125" y="1438275"/>
                </a:cubicBezTo>
                <a:cubicBezTo>
                  <a:pt x="238439" y="1448310"/>
                  <a:pt x="243695" y="1457622"/>
                  <a:pt x="247650" y="1466850"/>
                </a:cubicBezTo>
                <a:cubicBezTo>
                  <a:pt x="282960" y="1549240"/>
                  <a:pt x="253887" y="1466512"/>
                  <a:pt x="276225" y="1533525"/>
                </a:cubicBezTo>
                <a:cubicBezTo>
                  <a:pt x="273207" y="1560687"/>
                  <a:pt x="273132" y="1615910"/>
                  <a:pt x="257175" y="1647825"/>
                </a:cubicBezTo>
                <a:cubicBezTo>
                  <a:pt x="252055" y="1658064"/>
                  <a:pt x="243245" y="1666161"/>
                  <a:pt x="238125" y="1676400"/>
                </a:cubicBezTo>
                <a:cubicBezTo>
                  <a:pt x="219589" y="1713471"/>
                  <a:pt x="237386" y="1700349"/>
                  <a:pt x="219075" y="1743075"/>
                </a:cubicBezTo>
                <a:cubicBezTo>
                  <a:pt x="214566" y="1753597"/>
                  <a:pt x="206375" y="1762125"/>
                  <a:pt x="200025" y="1771650"/>
                </a:cubicBezTo>
                <a:cubicBezTo>
                  <a:pt x="196850" y="1784350"/>
                  <a:pt x="194096" y="1797163"/>
                  <a:pt x="190500" y="1809750"/>
                </a:cubicBezTo>
                <a:cubicBezTo>
                  <a:pt x="187742" y="1819404"/>
                  <a:pt x="183410" y="1828585"/>
                  <a:pt x="180975" y="1838325"/>
                </a:cubicBezTo>
                <a:cubicBezTo>
                  <a:pt x="177048" y="1854031"/>
                  <a:pt x="174625" y="1870075"/>
                  <a:pt x="171450" y="1885950"/>
                </a:cubicBezTo>
                <a:cubicBezTo>
                  <a:pt x="174625" y="1936750"/>
                  <a:pt x="175910" y="1987703"/>
                  <a:pt x="180975" y="2038350"/>
                </a:cubicBezTo>
                <a:cubicBezTo>
                  <a:pt x="182278" y="2051376"/>
                  <a:pt x="190500" y="2063359"/>
                  <a:pt x="190500" y="2076450"/>
                </a:cubicBezTo>
                <a:cubicBezTo>
                  <a:pt x="190500" y="2177183"/>
                  <a:pt x="187186" y="2172116"/>
                  <a:pt x="161925" y="2247900"/>
                </a:cubicBezTo>
                <a:lnTo>
                  <a:pt x="152400" y="2276475"/>
                </a:lnTo>
                <a:cubicBezTo>
                  <a:pt x="149225" y="2286000"/>
                  <a:pt x="148444" y="2296696"/>
                  <a:pt x="142875" y="2305050"/>
                </a:cubicBezTo>
                <a:cubicBezTo>
                  <a:pt x="76977" y="2403898"/>
                  <a:pt x="177284" y="2250877"/>
                  <a:pt x="104775" y="2371725"/>
                </a:cubicBezTo>
                <a:cubicBezTo>
                  <a:pt x="92995" y="2391358"/>
                  <a:pt x="66675" y="2428875"/>
                  <a:pt x="66675" y="2428875"/>
                </a:cubicBezTo>
                <a:cubicBezTo>
                  <a:pt x="63500" y="2441575"/>
                  <a:pt x="63645" y="2455609"/>
                  <a:pt x="57150" y="2466975"/>
                </a:cubicBezTo>
                <a:cubicBezTo>
                  <a:pt x="50467" y="2478671"/>
                  <a:pt x="32046" y="2482534"/>
                  <a:pt x="28575" y="2495550"/>
                </a:cubicBezTo>
                <a:cubicBezTo>
                  <a:pt x="18724" y="2532491"/>
                  <a:pt x="22225" y="2571750"/>
                  <a:pt x="19050" y="2609850"/>
                </a:cubicBezTo>
                <a:cubicBezTo>
                  <a:pt x="154834" y="2677742"/>
                  <a:pt x="35564" y="2604552"/>
                  <a:pt x="9525" y="2647950"/>
                </a:cubicBezTo>
                <a:cubicBezTo>
                  <a:pt x="3657" y="2657731"/>
                  <a:pt x="9734" y="2744522"/>
                  <a:pt x="38100" y="2762250"/>
                </a:cubicBezTo>
                <a:cubicBezTo>
                  <a:pt x="55128" y="2772893"/>
                  <a:pt x="95250" y="2781300"/>
                  <a:pt x="95250" y="2781300"/>
                </a:cubicBezTo>
                <a:cubicBezTo>
                  <a:pt x="120363" y="2856638"/>
                  <a:pt x="95250" y="2768979"/>
                  <a:pt x="95250" y="2933700"/>
                </a:cubicBezTo>
                <a:cubicBezTo>
                  <a:pt x="95250" y="2990938"/>
                  <a:pt x="101600" y="3048000"/>
                  <a:pt x="104775" y="3105150"/>
                </a:cubicBezTo>
                <a:cubicBezTo>
                  <a:pt x="120650" y="3101975"/>
                  <a:pt x="138671" y="3104205"/>
                  <a:pt x="152400" y="3095625"/>
                </a:cubicBezTo>
                <a:cubicBezTo>
                  <a:pt x="165862" y="3087211"/>
                  <a:pt x="180975" y="3057525"/>
                  <a:pt x="180975" y="3057525"/>
                </a:cubicBez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3739243" y="4800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3510643" y="28194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6920" y="141891"/>
            <a:ext cx="449283" cy="2885089"/>
          </a:xfrm>
          <a:custGeom>
            <a:avLst/>
            <a:gdLst>
              <a:gd name="connsiteX0" fmla="*/ 0 w 449283"/>
              <a:gd name="connsiteY0" fmla="*/ 31531 h 2885089"/>
              <a:gd name="connsiteX1" fmla="*/ 141890 w 449283"/>
              <a:gd name="connsiteY1" fmla="*/ 15765 h 2885089"/>
              <a:gd name="connsiteX2" fmla="*/ 220717 w 449283"/>
              <a:gd name="connsiteY2" fmla="*/ 0 h 2885089"/>
              <a:gd name="connsiteX3" fmla="*/ 362607 w 449283"/>
              <a:gd name="connsiteY3" fmla="*/ 15765 h 2885089"/>
              <a:gd name="connsiteX4" fmla="*/ 409903 w 449283"/>
              <a:gd name="connsiteY4" fmla="*/ 47296 h 2885089"/>
              <a:gd name="connsiteX5" fmla="*/ 441434 w 449283"/>
              <a:gd name="connsiteY5" fmla="*/ 141889 h 2885089"/>
              <a:gd name="connsiteX6" fmla="*/ 409903 w 449283"/>
              <a:gd name="connsiteY6" fmla="*/ 441434 h 2885089"/>
              <a:gd name="connsiteX7" fmla="*/ 378372 w 449283"/>
              <a:gd name="connsiteY7" fmla="*/ 488731 h 2885089"/>
              <a:gd name="connsiteX8" fmla="*/ 346841 w 449283"/>
              <a:gd name="connsiteY8" fmla="*/ 1182413 h 2885089"/>
              <a:gd name="connsiteX9" fmla="*/ 315310 w 449283"/>
              <a:gd name="connsiteY9" fmla="*/ 1277007 h 2885089"/>
              <a:gd name="connsiteX10" fmla="*/ 362607 w 449283"/>
              <a:gd name="connsiteY10" fmla="*/ 2222938 h 2885089"/>
              <a:gd name="connsiteX11" fmla="*/ 346841 w 449283"/>
              <a:gd name="connsiteY11" fmla="*/ 2475186 h 2885089"/>
              <a:gd name="connsiteX12" fmla="*/ 299545 w 449283"/>
              <a:gd name="connsiteY12" fmla="*/ 2632841 h 2885089"/>
              <a:gd name="connsiteX13" fmla="*/ 283779 w 449283"/>
              <a:gd name="connsiteY13" fmla="*/ 2680138 h 2885089"/>
              <a:gd name="connsiteX14" fmla="*/ 220717 w 449283"/>
              <a:gd name="connsiteY14" fmla="*/ 2774731 h 2885089"/>
              <a:gd name="connsiteX15" fmla="*/ 189186 w 449283"/>
              <a:gd name="connsiteY15" fmla="*/ 2885089 h 288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283" h="2885089">
                <a:moveTo>
                  <a:pt x="0" y="31531"/>
                </a:moveTo>
                <a:cubicBezTo>
                  <a:pt x="47297" y="26276"/>
                  <a:pt x="94781" y="22495"/>
                  <a:pt x="141890" y="15765"/>
                </a:cubicBezTo>
                <a:cubicBezTo>
                  <a:pt x="168417" y="11975"/>
                  <a:pt x="193921" y="0"/>
                  <a:pt x="220717" y="0"/>
                </a:cubicBezTo>
                <a:cubicBezTo>
                  <a:pt x="268305" y="0"/>
                  <a:pt x="315310" y="10510"/>
                  <a:pt x="362607" y="15765"/>
                </a:cubicBezTo>
                <a:cubicBezTo>
                  <a:pt x="378372" y="26275"/>
                  <a:pt x="399861" y="31228"/>
                  <a:pt x="409903" y="47296"/>
                </a:cubicBezTo>
                <a:cubicBezTo>
                  <a:pt x="427518" y="75481"/>
                  <a:pt x="441434" y="141889"/>
                  <a:pt x="441434" y="141889"/>
                </a:cubicBezTo>
                <a:cubicBezTo>
                  <a:pt x="439987" y="165047"/>
                  <a:pt x="449283" y="362676"/>
                  <a:pt x="409903" y="441434"/>
                </a:cubicBezTo>
                <a:cubicBezTo>
                  <a:pt x="401429" y="458381"/>
                  <a:pt x="388882" y="472965"/>
                  <a:pt x="378372" y="488731"/>
                </a:cubicBezTo>
                <a:cubicBezTo>
                  <a:pt x="291959" y="747975"/>
                  <a:pt x="395354" y="422387"/>
                  <a:pt x="346841" y="1182413"/>
                </a:cubicBezTo>
                <a:cubicBezTo>
                  <a:pt x="344724" y="1215582"/>
                  <a:pt x="315310" y="1277007"/>
                  <a:pt x="315310" y="1277007"/>
                </a:cubicBezTo>
                <a:cubicBezTo>
                  <a:pt x="348952" y="2118054"/>
                  <a:pt x="320674" y="1803619"/>
                  <a:pt x="362607" y="2222938"/>
                </a:cubicBezTo>
                <a:cubicBezTo>
                  <a:pt x="357352" y="2307021"/>
                  <a:pt x="355224" y="2391357"/>
                  <a:pt x="346841" y="2475186"/>
                </a:cubicBezTo>
                <a:cubicBezTo>
                  <a:pt x="343437" y="2509227"/>
                  <a:pt x="306602" y="2611669"/>
                  <a:pt x="299545" y="2632841"/>
                </a:cubicBezTo>
                <a:cubicBezTo>
                  <a:pt x="294290" y="2648607"/>
                  <a:pt x="292997" y="2666311"/>
                  <a:pt x="283779" y="2680138"/>
                </a:cubicBezTo>
                <a:lnTo>
                  <a:pt x="220717" y="2774731"/>
                </a:lnTo>
                <a:cubicBezTo>
                  <a:pt x="187524" y="2874309"/>
                  <a:pt x="189186" y="2836087"/>
                  <a:pt x="189186" y="2885089"/>
                </a:cubicBezTo>
              </a:path>
            </a:pathLst>
          </a:cu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710340" y="3074276"/>
            <a:ext cx="296700" cy="1229710"/>
          </a:xfrm>
          <a:custGeom>
            <a:avLst/>
            <a:gdLst>
              <a:gd name="connsiteX0" fmla="*/ 0 w 296700"/>
              <a:gd name="connsiteY0" fmla="*/ 0 h 1229710"/>
              <a:gd name="connsiteX1" fmla="*/ 47296 w 296700"/>
              <a:gd name="connsiteY1" fmla="*/ 15765 h 1229710"/>
              <a:gd name="connsiteX2" fmla="*/ 110358 w 296700"/>
              <a:gd name="connsiteY2" fmla="*/ 31531 h 1229710"/>
              <a:gd name="connsiteX3" fmla="*/ 126124 w 296700"/>
              <a:gd name="connsiteY3" fmla="*/ 78827 h 1229710"/>
              <a:gd name="connsiteX4" fmla="*/ 63062 w 296700"/>
              <a:gd name="connsiteY4" fmla="*/ 157655 h 1229710"/>
              <a:gd name="connsiteX5" fmla="*/ 47296 w 296700"/>
              <a:gd name="connsiteY5" fmla="*/ 204952 h 1229710"/>
              <a:gd name="connsiteX6" fmla="*/ 63062 w 296700"/>
              <a:gd name="connsiteY6" fmla="*/ 283779 h 1229710"/>
              <a:gd name="connsiteX7" fmla="*/ 204951 w 296700"/>
              <a:gd name="connsiteY7" fmla="*/ 346841 h 1229710"/>
              <a:gd name="connsiteX8" fmla="*/ 220717 w 296700"/>
              <a:gd name="connsiteY8" fmla="*/ 425669 h 1229710"/>
              <a:gd name="connsiteX9" fmla="*/ 189186 w 296700"/>
              <a:gd name="connsiteY9" fmla="*/ 551793 h 1229710"/>
              <a:gd name="connsiteX10" fmla="*/ 236482 w 296700"/>
              <a:gd name="connsiteY10" fmla="*/ 614855 h 1229710"/>
              <a:gd name="connsiteX11" fmla="*/ 283779 w 296700"/>
              <a:gd name="connsiteY11" fmla="*/ 630621 h 1229710"/>
              <a:gd name="connsiteX12" fmla="*/ 189186 w 296700"/>
              <a:gd name="connsiteY12" fmla="*/ 693683 h 1229710"/>
              <a:gd name="connsiteX13" fmla="*/ 204951 w 296700"/>
              <a:gd name="connsiteY13" fmla="*/ 930165 h 1229710"/>
              <a:gd name="connsiteX14" fmla="*/ 236482 w 296700"/>
              <a:gd name="connsiteY14" fmla="*/ 977462 h 1229710"/>
              <a:gd name="connsiteX15" fmla="*/ 204951 w 296700"/>
              <a:gd name="connsiteY15" fmla="*/ 1166648 h 1229710"/>
              <a:gd name="connsiteX16" fmla="*/ 204951 w 296700"/>
              <a:gd name="connsiteY16" fmla="*/ 1229710 h 12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00" h="1229710">
                <a:moveTo>
                  <a:pt x="0" y="0"/>
                </a:moveTo>
                <a:cubicBezTo>
                  <a:pt x="15765" y="5255"/>
                  <a:pt x="31317" y="11200"/>
                  <a:pt x="47296" y="15765"/>
                </a:cubicBezTo>
                <a:cubicBezTo>
                  <a:pt x="68130" y="21718"/>
                  <a:pt x="93438" y="17995"/>
                  <a:pt x="110358" y="31531"/>
                </a:cubicBezTo>
                <a:cubicBezTo>
                  <a:pt x="123335" y="41912"/>
                  <a:pt x="120869" y="63062"/>
                  <a:pt x="126124" y="78827"/>
                </a:cubicBezTo>
                <a:cubicBezTo>
                  <a:pt x="86495" y="197710"/>
                  <a:pt x="144561" y="55781"/>
                  <a:pt x="63062" y="157655"/>
                </a:cubicBezTo>
                <a:cubicBezTo>
                  <a:pt x="52681" y="170632"/>
                  <a:pt x="52551" y="189186"/>
                  <a:pt x="47296" y="204952"/>
                </a:cubicBezTo>
                <a:cubicBezTo>
                  <a:pt x="52551" y="231228"/>
                  <a:pt x="41625" y="267701"/>
                  <a:pt x="63062" y="283779"/>
                </a:cubicBezTo>
                <a:cubicBezTo>
                  <a:pt x="296700" y="459008"/>
                  <a:pt x="99511" y="188683"/>
                  <a:pt x="204951" y="346841"/>
                </a:cubicBezTo>
                <a:cubicBezTo>
                  <a:pt x="210206" y="373117"/>
                  <a:pt x="220717" y="398873"/>
                  <a:pt x="220717" y="425669"/>
                </a:cubicBezTo>
                <a:cubicBezTo>
                  <a:pt x="220717" y="463713"/>
                  <a:pt x="201625" y="514474"/>
                  <a:pt x="189186" y="551793"/>
                </a:cubicBezTo>
                <a:cubicBezTo>
                  <a:pt x="204951" y="572814"/>
                  <a:pt x="216296" y="598034"/>
                  <a:pt x="236482" y="614855"/>
                </a:cubicBezTo>
                <a:cubicBezTo>
                  <a:pt x="249249" y="625494"/>
                  <a:pt x="292329" y="616371"/>
                  <a:pt x="283779" y="630621"/>
                </a:cubicBezTo>
                <a:cubicBezTo>
                  <a:pt x="264282" y="663116"/>
                  <a:pt x="189186" y="693683"/>
                  <a:pt x="189186" y="693683"/>
                </a:cubicBezTo>
                <a:cubicBezTo>
                  <a:pt x="194441" y="772510"/>
                  <a:pt x="191963" y="852238"/>
                  <a:pt x="204951" y="930165"/>
                </a:cubicBezTo>
                <a:cubicBezTo>
                  <a:pt x="208066" y="948855"/>
                  <a:pt x="234908" y="958580"/>
                  <a:pt x="236482" y="977462"/>
                </a:cubicBezTo>
                <a:cubicBezTo>
                  <a:pt x="256912" y="1222621"/>
                  <a:pt x="222485" y="1043912"/>
                  <a:pt x="204951" y="1166648"/>
                </a:cubicBezTo>
                <a:cubicBezTo>
                  <a:pt x="201978" y="1187457"/>
                  <a:pt x="204951" y="1208689"/>
                  <a:pt x="204951" y="1229710"/>
                </a:cubicBezTo>
              </a:path>
            </a:pathLst>
          </a:custGeom>
          <a:ln w="1492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891643" y="2819400"/>
            <a:ext cx="1982530" cy="400110"/>
          </a:xfrm>
          <a:prstGeom prst="rect">
            <a:avLst/>
          </a:prstGeom>
          <a:noFill/>
        </p:spPr>
        <p:txBody>
          <a:bodyPr wrap="none" rtlCol="0">
            <a:spAutoFit/>
          </a:bodyPr>
          <a:lstStyle/>
          <a:p>
            <a:r>
              <a:rPr lang="en-US" sz="2000" b="1" dirty="0">
                <a:solidFill>
                  <a:schemeClr val="bg1"/>
                </a:solidFill>
              </a:rPr>
              <a:t>Fort Ticonderoga</a:t>
            </a:r>
          </a:p>
        </p:txBody>
      </p:sp>
      <p:sp>
        <p:nvSpPr>
          <p:cNvPr id="14" name="Freeform 13"/>
          <p:cNvSpPr/>
          <p:nvPr/>
        </p:nvSpPr>
        <p:spPr>
          <a:xfrm>
            <a:off x="4151774" y="3841027"/>
            <a:ext cx="2207172" cy="573318"/>
          </a:xfrm>
          <a:custGeom>
            <a:avLst/>
            <a:gdLst>
              <a:gd name="connsiteX0" fmla="*/ 2207172 w 2207172"/>
              <a:gd name="connsiteY0" fmla="*/ 226476 h 573318"/>
              <a:gd name="connsiteX1" fmla="*/ 1371600 w 2207172"/>
              <a:gd name="connsiteY1" fmla="*/ 210711 h 573318"/>
              <a:gd name="connsiteX2" fmla="*/ 1277007 w 2207172"/>
              <a:gd name="connsiteY2" fmla="*/ 163414 h 573318"/>
              <a:gd name="connsiteX3" fmla="*/ 1213945 w 2207172"/>
              <a:gd name="connsiteY3" fmla="*/ 147649 h 573318"/>
              <a:gd name="connsiteX4" fmla="*/ 662152 w 2207172"/>
              <a:gd name="connsiteY4" fmla="*/ 100352 h 573318"/>
              <a:gd name="connsiteX5" fmla="*/ 551793 w 2207172"/>
              <a:gd name="connsiteY5" fmla="*/ 131883 h 573318"/>
              <a:gd name="connsiteX6" fmla="*/ 457200 w 2207172"/>
              <a:gd name="connsiteY6" fmla="*/ 179180 h 573318"/>
              <a:gd name="connsiteX7" fmla="*/ 346841 w 2207172"/>
              <a:gd name="connsiteY7" fmla="*/ 258007 h 573318"/>
              <a:gd name="connsiteX8" fmla="*/ 283779 w 2207172"/>
              <a:gd name="connsiteY8" fmla="*/ 305304 h 573318"/>
              <a:gd name="connsiteX9" fmla="*/ 236483 w 2207172"/>
              <a:gd name="connsiteY9" fmla="*/ 336835 h 573318"/>
              <a:gd name="connsiteX10" fmla="*/ 189186 w 2207172"/>
              <a:gd name="connsiteY10" fmla="*/ 384132 h 573318"/>
              <a:gd name="connsiteX11" fmla="*/ 126124 w 2207172"/>
              <a:gd name="connsiteY11" fmla="*/ 431428 h 573318"/>
              <a:gd name="connsiteX12" fmla="*/ 78828 w 2207172"/>
              <a:gd name="connsiteY12" fmla="*/ 494490 h 573318"/>
              <a:gd name="connsiteX13" fmla="*/ 0 w 2207172"/>
              <a:gd name="connsiteY13" fmla="*/ 573318 h 57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172" h="573318">
                <a:moveTo>
                  <a:pt x="2207172" y="226476"/>
                </a:moveTo>
                <a:lnTo>
                  <a:pt x="1371600" y="210711"/>
                </a:lnTo>
                <a:cubicBezTo>
                  <a:pt x="1323286" y="208985"/>
                  <a:pt x="1318796" y="181323"/>
                  <a:pt x="1277007" y="163414"/>
                </a:cubicBezTo>
                <a:cubicBezTo>
                  <a:pt x="1257091" y="154879"/>
                  <a:pt x="1234966" y="152904"/>
                  <a:pt x="1213945" y="147649"/>
                </a:cubicBezTo>
                <a:cubicBezTo>
                  <a:pt x="992472" y="0"/>
                  <a:pt x="1157225" y="83281"/>
                  <a:pt x="662152" y="100352"/>
                </a:cubicBezTo>
                <a:cubicBezTo>
                  <a:pt x="641953" y="105402"/>
                  <a:pt x="574406" y="120577"/>
                  <a:pt x="551793" y="131883"/>
                </a:cubicBezTo>
                <a:cubicBezTo>
                  <a:pt x="429537" y="193010"/>
                  <a:pt x="576090" y="139549"/>
                  <a:pt x="457200" y="179180"/>
                </a:cubicBezTo>
                <a:cubicBezTo>
                  <a:pt x="251049" y="333792"/>
                  <a:pt x="508254" y="142712"/>
                  <a:pt x="346841" y="258007"/>
                </a:cubicBezTo>
                <a:cubicBezTo>
                  <a:pt x="325459" y="273280"/>
                  <a:pt x="305161" y="290031"/>
                  <a:pt x="283779" y="305304"/>
                </a:cubicBezTo>
                <a:cubicBezTo>
                  <a:pt x="268361" y="316317"/>
                  <a:pt x="251039" y="324705"/>
                  <a:pt x="236483" y="336835"/>
                </a:cubicBezTo>
                <a:cubicBezTo>
                  <a:pt x="219355" y="351109"/>
                  <a:pt x="206114" y="369622"/>
                  <a:pt x="189186" y="384132"/>
                </a:cubicBezTo>
                <a:cubicBezTo>
                  <a:pt x="169236" y="401232"/>
                  <a:pt x="144704" y="412848"/>
                  <a:pt x="126124" y="431428"/>
                </a:cubicBezTo>
                <a:cubicBezTo>
                  <a:pt x="107544" y="450008"/>
                  <a:pt x="95928" y="474540"/>
                  <a:pt x="78828" y="494490"/>
                </a:cubicBezTo>
                <a:lnTo>
                  <a:pt x="0" y="573318"/>
                </a:lnTo>
              </a:path>
            </a:pathLst>
          </a:custGeom>
          <a:ln w="11430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Explosion 2 14"/>
          <p:cNvSpPr/>
          <p:nvPr/>
        </p:nvSpPr>
        <p:spPr>
          <a:xfrm>
            <a:off x="3891643" y="4114800"/>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39643" y="5029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244444" y="4953000"/>
            <a:ext cx="927883" cy="400110"/>
          </a:xfrm>
          <a:prstGeom prst="rect">
            <a:avLst/>
          </a:prstGeom>
          <a:noFill/>
        </p:spPr>
        <p:txBody>
          <a:bodyPr wrap="none" rtlCol="0">
            <a:spAutoFit/>
          </a:bodyPr>
          <a:lstStyle/>
          <a:p>
            <a:r>
              <a:rPr lang="en-US" sz="2000" b="1" dirty="0">
                <a:solidFill>
                  <a:schemeClr val="bg1"/>
                </a:solidFill>
              </a:rPr>
              <a:t>Boston</a:t>
            </a:r>
          </a:p>
        </p:txBody>
      </p:sp>
      <p:sp>
        <p:nvSpPr>
          <p:cNvPr id="18" name="Explosion 2 17"/>
          <p:cNvSpPr/>
          <p:nvPr/>
        </p:nvSpPr>
        <p:spPr>
          <a:xfrm>
            <a:off x="3510643" y="2819400"/>
            <a:ext cx="457200" cy="4572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3182348">
            <a:off x="3981187" y="5115399"/>
            <a:ext cx="1600200" cy="381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4043" y="4800600"/>
            <a:ext cx="922240" cy="400110"/>
          </a:xfrm>
          <a:prstGeom prst="rect">
            <a:avLst/>
          </a:prstGeom>
          <a:noFill/>
        </p:spPr>
        <p:txBody>
          <a:bodyPr wrap="none" rtlCol="0">
            <a:spAutoFit/>
          </a:bodyPr>
          <a:lstStyle/>
          <a:p>
            <a:r>
              <a:rPr lang="en-US" sz="2000" b="1" dirty="0">
                <a:solidFill>
                  <a:schemeClr val="bg1"/>
                </a:solidFill>
              </a:rPr>
              <a:t>Albany</a:t>
            </a:r>
          </a:p>
        </p:txBody>
      </p:sp>
      <p:sp>
        <p:nvSpPr>
          <p:cNvPr id="20" name="Right Arrow 19"/>
          <p:cNvSpPr/>
          <p:nvPr/>
        </p:nvSpPr>
        <p:spPr>
          <a:xfrm rot="11991330">
            <a:off x="4289781" y="4756228"/>
            <a:ext cx="1600200" cy="381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5450194">
            <a:off x="3374459" y="5432465"/>
            <a:ext cx="1600200" cy="381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7694824">
            <a:off x="2686961" y="5263593"/>
            <a:ext cx="1600200" cy="381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0925563">
            <a:off x="2084629" y="4724309"/>
            <a:ext cx="1600200" cy="381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52229" y="4414346"/>
            <a:ext cx="0" cy="299545"/>
          </a:xfrm>
          <a:custGeom>
            <a:avLst/>
            <a:gdLst>
              <a:gd name="connsiteX0" fmla="*/ 0 w 0"/>
              <a:gd name="connsiteY0" fmla="*/ 0 h 299545"/>
              <a:gd name="connsiteX1" fmla="*/ 0 w 0"/>
              <a:gd name="connsiteY1" fmla="*/ 299545 h 299545"/>
            </a:gdLst>
            <a:ahLst/>
            <a:cxnLst>
              <a:cxn ang="0">
                <a:pos x="connsiteX0" y="connsiteY0"/>
              </a:cxn>
              <a:cxn ang="0">
                <a:pos x="connsiteX1" y="connsiteY1"/>
              </a:cxn>
            </a:cxnLst>
            <a:rect l="l" t="t" r="r" b="b"/>
            <a:pathLst>
              <a:path h="299545">
                <a:moveTo>
                  <a:pt x="0" y="0"/>
                </a:moveTo>
                <a:lnTo>
                  <a:pt x="0" y="299545"/>
                </a:lnTo>
              </a:path>
            </a:pathLst>
          </a:cu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Explosion 2 25"/>
          <p:cNvSpPr/>
          <p:nvPr/>
        </p:nvSpPr>
        <p:spPr>
          <a:xfrm>
            <a:off x="3739243" y="4572000"/>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69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style.rotation</p:attrName>
                                        </p:attrNameLst>
                                      </p:cBhvr>
                                      <p:tavLst>
                                        <p:tav tm="0">
                                          <p:val>
                                            <p:fltVal val="720"/>
                                          </p:val>
                                        </p:tav>
                                        <p:tav tm="100000">
                                          <p:val>
                                            <p:fltVal val="0"/>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 calcmode="lin" valueType="num">
                                      <p:cBhvr>
                                        <p:cTn id="15" dur="5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style.rotation</p:attrName>
                                        </p:attrNameLst>
                                      </p:cBhvr>
                                      <p:tavLst>
                                        <p:tav tm="0">
                                          <p:val>
                                            <p:fltVal val="720"/>
                                          </p:val>
                                        </p:tav>
                                        <p:tav tm="100000">
                                          <p:val>
                                            <p:fltVal val="0"/>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 calcmode="lin" valueType="num">
                                      <p:cBhvr>
                                        <p:cTn id="33" dur="5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anim calcmode="lin" valueType="num">
                                      <p:cBhvr>
                                        <p:cTn id="63" dur="500" fill="hold"/>
                                        <p:tgtEl>
                                          <p:spTgt spid="26"/>
                                        </p:tgtEl>
                                        <p:attrNameLst>
                                          <p:attrName>style.rotation</p:attrName>
                                        </p:attrNameLst>
                                      </p:cBhvr>
                                      <p:tavLst>
                                        <p:tav tm="0">
                                          <p:val>
                                            <p:fltVal val="720"/>
                                          </p:val>
                                        </p:tav>
                                        <p:tav tm="100000">
                                          <p:val>
                                            <p:fltVal val="0"/>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 calcmode="lin" valueType="num">
                                      <p:cBhvr>
                                        <p:cTn id="65" dur="5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P spid="19" grpId="0" animBg="1"/>
      <p:bldP spid="20" grpId="0" animBg="1"/>
      <p:bldP spid="21" grpId="0" animBg="1"/>
      <p:bldP spid="22" grpId="0" animBg="1"/>
      <p:bldP spid="23"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ld-north-bridge.jpg"/>
          <p:cNvPicPr>
            <a:picLocks noChangeAspect="1"/>
          </p:cNvPicPr>
          <p:nvPr/>
        </p:nvPicPr>
        <p:blipFill>
          <a:blip r:embed="rId3" cstate="print"/>
          <a:stretch>
            <a:fillRect/>
          </a:stretch>
        </p:blipFill>
        <p:spPr>
          <a:xfrm>
            <a:off x="744279" y="-97250"/>
            <a:ext cx="10439400" cy="6955250"/>
          </a:xfrm>
          <a:prstGeom prst="rect">
            <a:avLst/>
          </a:prstGeom>
        </p:spPr>
      </p:pic>
      <p:pic>
        <p:nvPicPr>
          <p:cNvPr id="5" name="Picture 4" descr="bridge.bmp"/>
          <p:cNvPicPr>
            <a:picLocks noChangeAspect="1"/>
          </p:cNvPicPr>
          <p:nvPr/>
        </p:nvPicPr>
        <p:blipFill>
          <a:blip r:embed="rId4" cstate="print"/>
          <a:stretch>
            <a:fillRect/>
          </a:stretch>
        </p:blipFill>
        <p:spPr>
          <a:xfrm>
            <a:off x="9225989" y="2062104"/>
            <a:ext cx="3986264" cy="3986264"/>
          </a:xfrm>
          <a:prstGeom prst="rect">
            <a:avLst/>
          </a:prstGeom>
        </p:spPr>
      </p:pic>
      <p:sp>
        <p:nvSpPr>
          <p:cNvPr id="6" name="TextBox 5"/>
          <p:cNvSpPr txBox="1"/>
          <p:nvPr/>
        </p:nvSpPr>
        <p:spPr>
          <a:xfrm>
            <a:off x="1168400" y="3797301"/>
            <a:ext cx="4648200" cy="3046988"/>
          </a:xfrm>
          <a:prstGeom prst="rect">
            <a:avLst/>
          </a:prstGeom>
          <a:noFill/>
        </p:spPr>
        <p:txBody>
          <a:bodyPr wrap="square" rtlCol="0">
            <a:spAutoFit/>
          </a:bodyPr>
          <a:lstStyle/>
          <a:p>
            <a:r>
              <a:rPr lang="en-US" sz="3200" dirty="0">
                <a:solidFill>
                  <a:schemeClr val="bg1"/>
                </a:solidFill>
                <a:latin typeface="Book Antiqua" pitchFamily="18" charset="0"/>
              </a:rPr>
              <a:t>Battle of Concord: 4/19/1775: Americans attack </a:t>
            </a:r>
            <a:r>
              <a:rPr lang="en-US" sz="3200" dirty="0" smtClean="0">
                <a:solidFill>
                  <a:schemeClr val="bg1"/>
                </a:solidFill>
                <a:latin typeface="Book Antiqua" pitchFamily="18" charset="0"/>
              </a:rPr>
              <a:t>British </a:t>
            </a:r>
            <a:r>
              <a:rPr lang="en-US" sz="3200" dirty="0">
                <a:solidFill>
                  <a:schemeClr val="bg1"/>
                </a:solidFill>
                <a:latin typeface="Book Antiqua" pitchFamily="18" charset="0"/>
              </a:rPr>
              <a:t>at Old North bridge, </a:t>
            </a:r>
            <a:r>
              <a:rPr lang="en-US" sz="3200" dirty="0" smtClean="0">
                <a:solidFill>
                  <a:schemeClr val="bg1"/>
                </a:solidFill>
                <a:latin typeface="Book Antiqua" pitchFamily="18" charset="0"/>
              </a:rPr>
              <a:t>killing </a:t>
            </a:r>
            <a:r>
              <a:rPr lang="en-US" sz="3200" dirty="0">
                <a:solidFill>
                  <a:schemeClr val="bg1"/>
                </a:solidFill>
                <a:latin typeface="Book Antiqua" pitchFamily="18" charset="0"/>
              </a:rPr>
              <a:t>3.  Called “The shot </a:t>
            </a:r>
            <a:r>
              <a:rPr lang="en-US" sz="3200" dirty="0" smtClean="0">
                <a:solidFill>
                  <a:schemeClr val="bg1"/>
                </a:solidFill>
                <a:latin typeface="Book Antiqua" pitchFamily="18" charset="0"/>
              </a:rPr>
              <a:t>heard </a:t>
            </a:r>
            <a:r>
              <a:rPr lang="en-US" sz="3200" dirty="0">
                <a:solidFill>
                  <a:schemeClr val="bg1"/>
                </a:solidFill>
                <a:latin typeface="Book Antiqua" pitchFamily="18" charset="0"/>
              </a:rPr>
              <a:t>round the world.”</a:t>
            </a:r>
          </a:p>
        </p:txBody>
      </p:sp>
    </p:spTree>
    <p:extLst>
      <p:ext uri="{BB962C8B-B14F-4D97-AF65-F5344CB8AC3E}">
        <p14:creationId xmlns:p14="http://schemas.microsoft.com/office/powerpoint/2010/main" val="393241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tle_of_Saratoga.jpg"/>
          <p:cNvPicPr>
            <a:picLocks noChangeAspect="1"/>
          </p:cNvPicPr>
          <p:nvPr/>
        </p:nvPicPr>
        <p:blipFill>
          <a:blip r:embed="rId3" cstate="print"/>
          <a:stretch>
            <a:fillRect/>
          </a:stretch>
        </p:blipFill>
        <p:spPr>
          <a:xfrm>
            <a:off x="2133600" y="889000"/>
            <a:ext cx="7924800" cy="5080000"/>
          </a:xfrm>
          <a:prstGeom prst="rect">
            <a:avLst/>
          </a:prstGeom>
        </p:spPr>
      </p:pic>
      <p:pic>
        <p:nvPicPr>
          <p:cNvPr id="3" name="Picture 2" descr="Photo28149.jpg"/>
          <p:cNvPicPr>
            <a:picLocks noChangeAspect="1"/>
          </p:cNvPicPr>
          <p:nvPr/>
        </p:nvPicPr>
        <p:blipFill>
          <a:blip r:embed="rId4" cstate="print"/>
          <a:stretch>
            <a:fillRect/>
          </a:stretch>
        </p:blipFill>
        <p:spPr>
          <a:xfrm>
            <a:off x="4667250" y="1524000"/>
            <a:ext cx="2857500" cy="3810000"/>
          </a:xfrm>
          <a:prstGeom prst="rect">
            <a:avLst/>
          </a:prstGeom>
        </p:spPr>
      </p:pic>
    </p:spTree>
    <p:extLst>
      <p:ext uri="{BB962C8B-B14F-4D97-AF65-F5344CB8AC3E}">
        <p14:creationId xmlns:p14="http://schemas.microsoft.com/office/powerpoint/2010/main" val="23379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rrender_of_General_Burgoyne.jpg"/>
          <p:cNvPicPr>
            <a:picLocks noChangeAspect="1"/>
          </p:cNvPicPr>
          <p:nvPr/>
        </p:nvPicPr>
        <p:blipFill>
          <a:blip r:embed="rId3" cstate="print"/>
          <a:stretch>
            <a:fillRect/>
          </a:stretch>
        </p:blipFill>
        <p:spPr>
          <a:xfrm>
            <a:off x="1809320" y="990600"/>
            <a:ext cx="8858681" cy="5867400"/>
          </a:xfrm>
          <a:prstGeom prst="rect">
            <a:avLst/>
          </a:prstGeom>
        </p:spPr>
      </p:pic>
      <p:sp>
        <p:nvSpPr>
          <p:cNvPr id="6" name="TextBox 5"/>
          <p:cNvSpPr txBox="1"/>
          <p:nvPr/>
        </p:nvSpPr>
        <p:spPr>
          <a:xfrm>
            <a:off x="1524000" y="0"/>
            <a:ext cx="9144000" cy="1077218"/>
          </a:xfrm>
          <a:prstGeom prst="rect">
            <a:avLst/>
          </a:prstGeom>
          <a:noFill/>
        </p:spPr>
        <p:txBody>
          <a:bodyPr wrap="square" rtlCol="0">
            <a:spAutoFit/>
          </a:bodyPr>
          <a:lstStyle/>
          <a:p>
            <a:pPr algn="ctr"/>
            <a:r>
              <a:rPr lang="en-US" sz="3200" dirty="0">
                <a:solidFill>
                  <a:schemeClr val="bg1"/>
                </a:solidFill>
                <a:latin typeface="Cambria" pitchFamily="18" charset="0"/>
              </a:rPr>
              <a:t>Part 3 ends when Burgoyne surrenders to General Horatio Gates at Saratoga, NY</a:t>
            </a:r>
          </a:p>
        </p:txBody>
      </p:sp>
      <p:sp>
        <p:nvSpPr>
          <p:cNvPr id="4" name="TextBox 3"/>
          <p:cNvSpPr txBox="1"/>
          <p:nvPr/>
        </p:nvSpPr>
        <p:spPr>
          <a:xfrm>
            <a:off x="2667000" y="2133600"/>
            <a:ext cx="1151662" cy="369332"/>
          </a:xfrm>
          <a:prstGeom prst="rect">
            <a:avLst/>
          </a:prstGeom>
          <a:noFill/>
        </p:spPr>
        <p:txBody>
          <a:bodyPr wrap="none" rtlCol="0">
            <a:spAutoFit/>
          </a:bodyPr>
          <a:lstStyle/>
          <a:p>
            <a:r>
              <a:rPr lang="en-US" dirty="0">
                <a:solidFill>
                  <a:schemeClr val="bg1"/>
                </a:solidFill>
              </a:rPr>
              <a:t>John Stark</a:t>
            </a:r>
          </a:p>
        </p:txBody>
      </p:sp>
      <p:sp>
        <p:nvSpPr>
          <p:cNvPr id="7" name="TextBox 6"/>
          <p:cNvSpPr txBox="1"/>
          <p:nvPr/>
        </p:nvSpPr>
        <p:spPr>
          <a:xfrm>
            <a:off x="3352801" y="2438400"/>
            <a:ext cx="1699055" cy="369332"/>
          </a:xfrm>
          <a:prstGeom prst="rect">
            <a:avLst/>
          </a:prstGeom>
          <a:noFill/>
        </p:spPr>
        <p:txBody>
          <a:bodyPr wrap="none" rtlCol="0">
            <a:spAutoFit/>
          </a:bodyPr>
          <a:lstStyle/>
          <a:p>
            <a:r>
              <a:rPr lang="en-US" dirty="0">
                <a:solidFill>
                  <a:schemeClr val="bg1"/>
                </a:solidFill>
              </a:rPr>
              <a:t>Henry Dearb</a:t>
            </a:r>
            <a:r>
              <a:rPr lang="en-US" dirty="0"/>
              <a:t>orn</a:t>
            </a:r>
          </a:p>
        </p:txBody>
      </p:sp>
      <p:sp>
        <p:nvSpPr>
          <p:cNvPr id="8" name="TextBox 7"/>
          <p:cNvSpPr txBox="1"/>
          <p:nvPr/>
        </p:nvSpPr>
        <p:spPr>
          <a:xfrm>
            <a:off x="3657600" y="2743200"/>
            <a:ext cx="2082686" cy="369332"/>
          </a:xfrm>
          <a:prstGeom prst="rect">
            <a:avLst/>
          </a:prstGeom>
          <a:noFill/>
        </p:spPr>
        <p:txBody>
          <a:bodyPr wrap="none" rtlCol="0">
            <a:spAutoFit/>
          </a:bodyPr>
          <a:lstStyle/>
          <a:p>
            <a:r>
              <a:rPr lang="en-US" dirty="0"/>
              <a:t>Alexander </a:t>
            </a:r>
            <a:r>
              <a:rPr lang="en-US" dirty="0" err="1"/>
              <a:t>Scammell</a:t>
            </a:r>
            <a:endParaRPr lang="en-US" dirty="0"/>
          </a:p>
        </p:txBody>
      </p:sp>
      <p:sp>
        <p:nvSpPr>
          <p:cNvPr id="9" name="TextBox 8"/>
          <p:cNvSpPr txBox="1"/>
          <p:nvPr/>
        </p:nvSpPr>
        <p:spPr>
          <a:xfrm>
            <a:off x="4267200" y="3048000"/>
            <a:ext cx="1467518" cy="369332"/>
          </a:xfrm>
          <a:prstGeom prst="rect">
            <a:avLst/>
          </a:prstGeom>
          <a:noFill/>
        </p:spPr>
        <p:txBody>
          <a:bodyPr wrap="none" rtlCol="0">
            <a:spAutoFit/>
          </a:bodyPr>
          <a:lstStyle/>
          <a:p>
            <a:r>
              <a:rPr lang="en-US" dirty="0"/>
              <a:t>Colonel Lewis</a:t>
            </a:r>
          </a:p>
        </p:txBody>
      </p:sp>
      <p:sp>
        <p:nvSpPr>
          <p:cNvPr id="10" name="TextBox 9"/>
          <p:cNvSpPr txBox="1"/>
          <p:nvPr/>
        </p:nvSpPr>
        <p:spPr>
          <a:xfrm>
            <a:off x="8926818" y="2590800"/>
            <a:ext cx="1741182" cy="369332"/>
          </a:xfrm>
          <a:prstGeom prst="rect">
            <a:avLst/>
          </a:prstGeom>
          <a:noFill/>
        </p:spPr>
        <p:txBody>
          <a:bodyPr wrap="none" rtlCol="0">
            <a:spAutoFit/>
          </a:bodyPr>
          <a:lstStyle/>
          <a:p>
            <a:r>
              <a:rPr lang="en-US" dirty="0">
                <a:solidFill>
                  <a:schemeClr val="bg1"/>
                </a:solidFill>
              </a:rPr>
              <a:t>William </a:t>
            </a:r>
            <a:r>
              <a:rPr lang="en-US" dirty="0"/>
              <a:t>Whipple</a:t>
            </a:r>
          </a:p>
        </p:txBody>
      </p:sp>
      <p:sp>
        <p:nvSpPr>
          <p:cNvPr id="11" name="TextBox 10"/>
          <p:cNvSpPr txBox="1"/>
          <p:nvPr/>
        </p:nvSpPr>
        <p:spPr>
          <a:xfrm>
            <a:off x="1905000" y="1828800"/>
            <a:ext cx="1447960" cy="369332"/>
          </a:xfrm>
          <a:prstGeom prst="rect">
            <a:avLst/>
          </a:prstGeom>
          <a:noFill/>
        </p:spPr>
        <p:txBody>
          <a:bodyPr wrap="none" rtlCol="0">
            <a:spAutoFit/>
          </a:bodyPr>
          <a:lstStyle/>
          <a:p>
            <a:r>
              <a:rPr lang="en-US" dirty="0">
                <a:solidFill>
                  <a:schemeClr val="bg1"/>
                </a:solidFill>
              </a:rPr>
              <a:t>Colonel </a:t>
            </a:r>
            <a:r>
              <a:rPr lang="en-US" dirty="0" err="1">
                <a:solidFill>
                  <a:schemeClr val="bg1"/>
                </a:solidFill>
              </a:rPr>
              <a:t>Cilley</a:t>
            </a:r>
            <a:endParaRPr lang="en-US" dirty="0">
              <a:solidFill>
                <a:schemeClr val="bg1"/>
              </a:solidFill>
            </a:endParaRPr>
          </a:p>
        </p:txBody>
      </p:sp>
      <p:cxnSp>
        <p:nvCxnSpPr>
          <p:cNvPr id="13" name="Straight Arrow Connector 12"/>
          <p:cNvCxnSpPr/>
          <p:nvPr/>
        </p:nvCxnSpPr>
        <p:spPr>
          <a:xfrm rot="5400000">
            <a:off x="1447800" y="2743200"/>
            <a:ext cx="14478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981200" y="2590800"/>
            <a:ext cx="12192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3009900" y="3162300"/>
            <a:ext cx="11430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3505200" y="3429000"/>
            <a:ext cx="9144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3962400" y="3505200"/>
            <a:ext cx="8382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9486900" y="3162300"/>
            <a:ext cx="533400" cy="152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0"/>
            <a:ext cx="12191999" cy="954107"/>
          </a:xfrm>
          <a:prstGeom prst="rect">
            <a:avLst/>
          </a:prstGeom>
          <a:noFill/>
        </p:spPr>
        <p:txBody>
          <a:bodyPr wrap="square" rtlCol="0">
            <a:spAutoFit/>
          </a:bodyPr>
          <a:lstStyle/>
          <a:p>
            <a:r>
              <a:rPr lang="en-US" sz="2800" dirty="0" smtClean="0"/>
              <a:t>Battle of Saratoga: General Burgoyne is defeated and surrenders his entire army to the Americans. This is the major turning point of the American Revolution. </a:t>
            </a:r>
            <a:endParaRPr lang="en-US" sz="2800" dirty="0"/>
          </a:p>
        </p:txBody>
      </p:sp>
    </p:spTree>
    <p:extLst>
      <p:ext uri="{BB962C8B-B14F-4D97-AF65-F5344CB8AC3E}">
        <p14:creationId xmlns:p14="http://schemas.microsoft.com/office/powerpoint/2010/main" val="11686873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njamin-franklin-negotiating-a-french-alliance-with-louis-xvi-american-revolution.jpg"/>
          <p:cNvPicPr>
            <a:picLocks noChangeAspect="1"/>
          </p:cNvPicPr>
          <p:nvPr/>
        </p:nvPicPr>
        <p:blipFill>
          <a:blip r:embed="rId3" cstate="print"/>
          <a:stretch>
            <a:fillRect/>
          </a:stretch>
        </p:blipFill>
        <p:spPr>
          <a:xfrm>
            <a:off x="3657600" y="1447800"/>
            <a:ext cx="4978400" cy="3733800"/>
          </a:xfrm>
          <a:prstGeom prst="rect">
            <a:avLst/>
          </a:prstGeom>
        </p:spPr>
      </p:pic>
      <p:sp>
        <p:nvSpPr>
          <p:cNvPr id="6" name="TextBox 5"/>
          <p:cNvSpPr txBox="1"/>
          <p:nvPr/>
        </p:nvSpPr>
        <p:spPr>
          <a:xfrm>
            <a:off x="1524000" y="0"/>
            <a:ext cx="9144000" cy="1569660"/>
          </a:xfrm>
          <a:prstGeom prst="rect">
            <a:avLst/>
          </a:prstGeom>
          <a:noFill/>
        </p:spPr>
        <p:txBody>
          <a:bodyPr wrap="square" rtlCol="0">
            <a:spAutoFit/>
          </a:bodyPr>
          <a:lstStyle/>
          <a:p>
            <a:pPr algn="ctr"/>
            <a:r>
              <a:rPr lang="en-US" sz="3200" dirty="0">
                <a:latin typeface="Cambria" pitchFamily="18" charset="0"/>
              </a:rPr>
              <a:t>Alliance with France: Because of Saratoga, in </a:t>
            </a:r>
            <a:r>
              <a:rPr lang="en-US" sz="3200">
                <a:latin typeface="Cambria" pitchFamily="18" charset="0"/>
              </a:rPr>
              <a:t>1778 King </a:t>
            </a:r>
            <a:r>
              <a:rPr lang="en-US" sz="3200" dirty="0">
                <a:latin typeface="Cambria" pitchFamily="18" charset="0"/>
              </a:rPr>
              <a:t>Louis XVI and Benjamin Franklin  form an alliance.</a:t>
            </a:r>
          </a:p>
        </p:txBody>
      </p:sp>
      <p:pic>
        <p:nvPicPr>
          <p:cNvPr id="7" name="Picture 6" descr="BenFranklinFurCap.jpg"/>
          <p:cNvPicPr>
            <a:picLocks noChangeAspect="1"/>
          </p:cNvPicPr>
          <p:nvPr/>
        </p:nvPicPr>
        <p:blipFill>
          <a:blip r:embed="rId4" cstate="print"/>
          <a:stretch>
            <a:fillRect/>
          </a:stretch>
        </p:blipFill>
        <p:spPr>
          <a:xfrm>
            <a:off x="1828801" y="1676401"/>
            <a:ext cx="2385975" cy="2895601"/>
          </a:xfrm>
          <a:prstGeom prst="rect">
            <a:avLst/>
          </a:prstGeom>
        </p:spPr>
      </p:pic>
      <p:pic>
        <p:nvPicPr>
          <p:cNvPr id="10" name="Picture 9" descr="louis_xvi.jpg"/>
          <p:cNvPicPr>
            <a:picLocks noChangeAspect="1"/>
          </p:cNvPicPr>
          <p:nvPr/>
        </p:nvPicPr>
        <p:blipFill>
          <a:blip r:embed="rId5" cstate="print"/>
          <a:stretch>
            <a:fillRect/>
          </a:stretch>
        </p:blipFill>
        <p:spPr>
          <a:xfrm flipH="1">
            <a:off x="8077200" y="1676401"/>
            <a:ext cx="2209800" cy="3064817"/>
          </a:xfrm>
          <a:prstGeom prst="rect">
            <a:avLst/>
          </a:prstGeom>
        </p:spPr>
      </p:pic>
      <p:pic>
        <p:nvPicPr>
          <p:cNvPr id="11" name="Picture 10" descr="00038478.gif"/>
          <p:cNvPicPr>
            <a:picLocks noChangeAspect="1"/>
          </p:cNvPicPr>
          <p:nvPr/>
        </p:nvPicPr>
        <p:blipFill>
          <a:blip r:embed="rId6" cstate="print"/>
          <a:stretch>
            <a:fillRect/>
          </a:stretch>
        </p:blipFill>
        <p:spPr>
          <a:xfrm>
            <a:off x="2057401" y="4953000"/>
            <a:ext cx="1571625" cy="1676400"/>
          </a:xfrm>
          <a:prstGeom prst="rect">
            <a:avLst/>
          </a:prstGeom>
        </p:spPr>
      </p:pic>
      <p:pic>
        <p:nvPicPr>
          <p:cNvPr id="12" name="Picture 11" descr="00038478.gif"/>
          <p:cNvPicPr>
            <a:picLocks noChangeAspect="1"/>
          </p:cNvPicPr>
          <p:nvPr/>
        </p:nvPicPr>
        <p:blipFill>
          <a:blip r:embed="rId6" cstate="print"/>
          <a:stretch>
            <a:fillRect/>
          </a:stretch>
        </p:blipFill>
        <p:spPr>
          <a:xfrm>
            <a:off x="8382001" y="4953000"/>
            <a:ext cx="1571625" cy="1676400"/>
          </a:xfrm>
          <a:prstGeom prst="rect">
            <a:avLst/>
          </a:prstGeom>
        </p:spPr>
      </p:pic>
      <p:pic>
        <p:nvPicPr>
          <p:cNvPr id="13" name="Picture 12" descr="us-french_aliance.jpg"/>
          <p:cNvPicPr>
            <a:picLocks noChangeAspect="1"/>
          </p:cNvPicPr>
          <p:nvPr/>
        </p:nvPicPr>
        <p:blipFill>
          <a:blip r:embed="rId7" cstate="print"/>
          <a:stretch>
            <a:fillRect/>
          </a:stretch>
        </p:blipFill>
        <p:spPr>
          <a:xfrm>
            <a:off x="4800601" y="5257800"/>
            <a:ext cx="2598821" cy="1371600"/>
          </a:xfrm>
          <a:prstGeom prst="rect">
            <a:avLst/>
          </a:prstGeom>
        </p:spPr>
      </p:pic>
    </p:spTree>
    <p:extLst>
      <p:ext uri="{BB962C8B-B14F-4D97-AF65-F5344CB8AC3E}">
        <p14:creationId xmlns:p14="http://schemas.microsoft.com/office/powerpoint/2010/main" val="3659144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93913" y="244930"/>
            <a:ext cx="11495315" cy="1569660"/>
          </a:xfrm>
          <a:prstGeom prst="rect">
            <a:avLst/>
          </a:prstGeom>
          <a:noFill/>
        </p:spPr>
        <p:txBody>
          <a:bodyPr wrap="square" rtlCol="0">
            <a:spAutoFit/>
          </a:bodyPr>
          <a:lstStyle/>
          <a:p>
            <a:pPr algn="ctr"/>
            <a:r>
              <a:rPr lang="en-US" sz="3200" dirty="0">
                <a:solidFill>
                  <a:schemeClr val="bg1"/>
                </a:solidFill>
                <a:latin typeface="Caslon Antique" pitchFamily="18" charset="0"/>
              </a:rPr>
              <a:t>Valley Forge: Washington’s army suffers through the winter of </a:t>
            </a:r>
            <a:r>
              <a:rPr lang="en-US" sz="3200" dirty="0" smtClean="0">
                <a:solidFill>
                  <a:schemeClr val="bg1"/>
                </a:solidFill>
                <a:latin typeface="Caslon Antique" pitchFamily="18" charset="0"/>
              </a:rPr>
              <a:t>1777-1778, but is trained by Prussian captain Baron von Steuben</a:t>
            </a:r>
            <a:endParaRPr lang="en-US" sz="3200" dirty="0">
              <a:solidFill>
                <a:schemeClr val="bg1"/>
              </a:solidFill>
              <a:latin typeface="Caslon Antique" pitchFamily="18" charset="0"/>
            </a:endParaRPr>
          </a:p>
          <a:p>
            <a:pPr algn="ctr"/>
            <a:endParaRPr lang="en-US" sz="3200" dirty="0">
              <a:solidFill>
                <a:schemeClr val="bg1"/>
              </a:solidFill>
              <a:latin typeface="Caslon Antique" pitchFamily="18" charset="0"/>
            </a:endParaRPr>
          </a:p>
        </p:txBody>
      </p:sp>
      <p:pic>
        <p:nvPicPr>
          <p:cNvPr id="4" name="Picture 3" descr="SIA1873.jpg"/>
          <p:cNvPicPr>
            <a:picLocks noChangeAspect="1"/>
          </p:cNvPicPr>
          <p:nvPr/>
        </p:nvPicPr>
        <p:blipFill>
          <a:blip r:embed="rId3" cstate="print"/>
          <a:stretch>
            <a:fillRect/>
          </a:stretch>
        </p:blipFill>
        <p:spPr>
          <a:xfrm>
            <a:off x="-812799" y="2590800"/>
            <a:ext cx="6540499" cy="3362225"/>
          </a:xfrm>
          <a:prstGeom prst="rect">
            <a:avLst/>
          </a:prstGeom>
        </p:spPr>
      </p:pic>
      <p:pic>
        <p:nvPicPr>
          <p:cNvPr id="5" name="Picture 4" descr="Baron-Von-Steuben-Drilling-American-Recruits-At-Valley-Forge-In-1778,-1911.jpg"/>
          <p:cNvPicPr>
            <a:picLocks noChangeAspect="1"/>
          </p:cNvPicPr>
          <p:nvPr/>
        </p:nvPicPr>
        <p:blipFill>
          <a:blip r:embed="rId4" cstate="print"/>
          <a:stretch>
            <a:fillRect/>
          </a:stretch>
        </p:blipFill>
        <p:spPr>
          <a:xfrm>
            <a:off x="5727700" y="2601344"/>
            <a:ext cx="7033986" cy="3341136"/>
          </a:xfrm>
          <a:prstGeom prst="rect">
            <a:avLst/>
          </a:prstGeom>
          <a:noFill/>
        </p:spPr>
      </p:pic>
    </p:spTree>
    <p:extLst>
      <p:ext uri="{BB962C8B-B14F-4D97-AF65-F5344CB8AC3E}">
        <p14:creationId xmlns:p14="http://schemas.microsoft.com/office/powerpoint/2010/main" val="2925195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vafosnowysoldiers.jpeg"/>
          <p:cNvPicPr>
            <a:picLocks noChangeAspect="1"/>
          </p:cNvPicPr>
          <p:nvPr/>
        </p:nvPicPr>
        <p:blipFill>
          <a:blip r:embed="rId3" cstate="print"/>
          <a:stretch>
            <a:fillRect/>
          </a:stretch>
        </p:blipFill>
        <p:spPr>
          <a:xfrm>
            <a:off x="1905000" y="762000"/>
            <a:ext cx="8128000" cy="5422900"/>
          </a:xfrm>
          <a:prstGeom prst="rect">
            <a:avLst/>
          </a:prstGeom>
        </p:spPr>
      </p:pic>
    </p:spTree>
    <p:extLst>
      <p:ext uri="{BB962C8B-B14F-4D97-AF65-F5344CB8AC3E}">
        <p14:creationId xmlns:p14="http://schemas.microsoft.com/office/powerpoint/2010/main" val="26716587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ExplorePAHistory-a0a9x1-a_349.jpg"/>
          <p:cNvPicPr>
            <a:picLocks noChangeAspect="1"/>
          </p:cNvPicPr>
          <p:nvPr/>
        </p:nvPicPr>
        <p:blipFill>
          <a:blip r:embed="rId3" cstate="print"/>
          <a:stretch>
            <a:fillRect/>
          </a:stretch>
        </p:blipFill>
        <p:spPr>
          <a:xfrm>
            <a:off x="4191001" y="1981200"/>
            <a:ext cx="3557881" cy="4648200"/>
          </a:xfrm>
          <a:prstGeom prst="rect">
            <a:avLst/>
          </a:prstGeom>
        </p:spPr>
      </p:pic>
      <p:sp>
        <p:nvSpPr>
          <p:cNvPr id="4" name="TextBox 3"/>
          <p:cNvSpPr txBox="1"/>
          <p:nvPr/>
        </p:nvSpPr>
        <p:spPr>
          <a:xfrm>
            <a:off x="3276600" y="0"/>
            <a:ext cx="6096000" cy="1815882"/>
          </a:xfrm>
          <a:prstGeom prst="rect">
            <a:avLst/>
          </a:prstGeom>
          <a:noFill/>
        </p:spPr>
        <p:txBody>
          <a:bodyPr wrap="square" rtlCol="0">
            <a:spAutoFit/>
          </a:bodyPr>
          <a:lstStyle/>
          <a:p>
            <a:r>
              <a:rPr lang="en-US" sz="2800" i="1" dirty="0">
                <a:solidFill>
                  <a:schemeClr val="bg1"/>
                </a:solidFill>
                <a:latin typeface="Cambria" pitchFamily="18" charset="0"/>
              </a:rPr>
              <a:t>Sir William he, snug as a flea,</a:t>
            </a:r>
            <a:br>
              <a:rPr lang="en-US" sz="2800" i="1" dirty="0">
                <a:solidFill>
                  <a:schemeClr val="bg1"/>
                </a:solidFill>
                <a:latin typeface="Cambria" pitchFamily="18" charset="0"/>
              </a:rPr>
            </a:br>
            <a:r>
              <a:rPr lang="en-US" sz="2800" i="1" dirty="0">
                <a:solidFill>
                  <a:schemeClr val="bg1"/>
                </a:solidFill>
                <a:latin typeface="Cambria" pitchFamily="18" charset="0"/>
              </a:rPr>
              <a:t>Lay all this time a snoring,</a:t>
            </a:r>
            <a:br>
              <a:rPr lang="en-US" sz="2800" i="1" dirty="0">
                <a:solidFill>
                  <a:schemeClr val="bg1"/>
                </a:solidFill>
                <a:latin typeface="Cambria" pitchFamily="18" charset="0"/>
              </a:rPr>
            </a:br>
            <a:r>
              <a:rPr lang="en-US" sz="2800" i="1" dirty="0">
                <a:solidFill>
                  <a:schemeClr val="bg1"/>
                </a:solidFill>
                <a:latin typeface="Cambria" pitchFamily="18" charset="0"/>
              </a:rPr>
              <a:t>Nor dreamed of harm as he lay warm,</a:t>
            </a:r>
            <a:br>
              <a:rPr lang="en-US" sz="2800" i="1" dirty="0">
                <a:solidFill>
                  <a:schemeClr val="bg1"/>
                </a:solidFill>
                <a:latin typeface="Cambria" pitchFamily="18" charset="0"/>
              </a:rPr>
            </a:br>
            <a:r>
              <a:rPr lang="en-US" sz="2800" i="1" dirty="0">
                <a:solidFill>
                  <a:schemeClr val="bg1"/>
                </a:solidFill>
                <a:latin typeface="Cambria" pitchFamily="18" charset="0"/>
              </a:rPr>
              <a:t>In bed with Mrs. </a:t>
            </a:r>
            <a:r>
              <a:rPr lang="en-US" sz="2800" i="1" dirty="0" err="1">
                <a:solidFill>
                  <a:schemeClr val="bg1"/>
                </a:solidFill>
                <a:latin typeface="Cambria" pitchFamily="18" charset="0"/>
              </a:rPr>
              <a:t>Loring</a:t>
            </a:r>
            <a:r>
              <a:rPr lang="en-US" sz="2800" i="1" dirty="0">
                <a:solidFill>
                  <a:schemeClr val="bg1"/>
                </a:solidFill>
                <a:latin typeface="Cambria" pitchFamily="18" charset="0"/>
              </a:rPr>
              <a:t>.</a:t>
            </a:r>
          </a:p>
        </p:txBody>
      </p:sp>
    </p:spTree>
    <p:extLst>
      <p:ext uri="{BB962C8B-B14F-4D97-AF65-F5344CB8AC3E}">
        <p14:creationId xmlns:p14="http://schemas.microsoft.com/office/powerpoint/2010/main" val="299465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5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6858000" y="258598"/>
            <a:ext cx="3810000" cy="2062103"/>
          </a:xfrm>
          <a:prstGeom prst="rect">
            <a:avLst/>
          </a:prstGeom>
          <a:noFill/>
        </p:spPr>
        <p:txBody>
          <a:bodyPr wrap="square" rtlCol="0">
            <a:spAutoFit/>
          </a:bodyPr>
          <a:lstStyle/>
          <a:p>
            <a:pPr algn="ctr"/>
            <a:r>
              <a:rPr lang="en-US" sz="3200" dirty="0">
                <a:solidFill>
                  <a:schemeClr val="bg1"/>
                </a:solidFill>
                <a:latin typeface="Caslon Antique" pitchFamily="18" charset="0"/>
              </a:rPr>
              <a:t>German soldier Baron von Steuben trained the US troops at Valley Forge.</a:t>
            </a:r>
          </a:p>
        </p:txBody>
      </p:sp>
      <p:pic>
        <p:nvPicPr>
          <p:cNvPr id="4" name="Picture 3" descr="baron_von_steuben.jpeg"/>
          <p:cNvPicPr>
            <a:picLocks noChangeAspect="1"/>
          </p:cNvPicPr>
          <p:nvPr/>
        </p:nvPicPr>
        <p:blipFill>
          <a:blip r:embed="rId3" cstate="print"/>
          <a:stretch>
            <a:fillRect/>
          </a:stretch>
        </p:blipFill>
        <p:spPr>
          <a:xfrm>
            <a:off x="2514600" y="762001"/>
            <a:ext cx="4114800" cy="5697415"/>
          </a:xfrm>
          <a:prstGeom prst="rect">
            <a:avLst/>
          </a:prstGeom>
        </p:spPr>
      </p:pic>
      <p:pic>
        <p:nvPicPr>
          <p:cNvPr id="8" name="Picture 7" descr="Baron-Von-Steuben-Drilling-American-Recruits-At-Valley-Forge-In-1778,-1911.jpg"/>
          <p:cNvPicPr>
            <a:picLocks noChangeAspect="1"/>
          </p:cNvPicPr>
          <p:nvPr/>
        </p:nvPicPr>
        <p:blipFill>
          <a:blip r:embed="rId4" cstate="print"/>
          <a:stretch>
            <a:fillRect/>
          </a:stretch>
        </p:blipFill>
        <p:spPr>
          <a:xfrm>
            <a:off x="1524000" y="2743201"/>
            <a:ext cx="10058400" cy="4777729"/>
          </a:xfrm>
          <a:prstGeom prst="rect">
            <a:avLst/>
          </a:prstGeom>
        </p:spPr>
      </p:pic>
    </p:spTree>
    <p:extLst>
      <p:ext uri="{BB962C8B-B14F-4D97-AF65-F5344CB8AC3E}">
        <p14:creationId xmlns:p14="http://schemas.microsoft.com/office/powerpoint/2010/main" val="422892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olly-pitcher.jpg"/>
          <p:cNvPicPr>
            <a:picLocks noChangeAspect="1"/>
          </p:cNvPicPr>
          <p:nvPr/>
        </p:nvPicPr>
        <p:blipFill>
          <a:blip r:embed="rId3" cstate="print"/>
          <a:stretch>
            <a:fillRect/>
          </a:stretch>
        </p:blipFill>
        <p:spPr>
          <a:xfrm>
            <a:off x="1524000" y="38746"/>
            <a:ext cx="9144000" cy="6819254"/>
          </a:xfrm>
          <a:prstGeom prst="rect">
            <a:avLst/>
          </a:prstGeom>
        </p:spPr>
      </p:pic>
    </p:spTree>
    <p:extLst>
      <p:ext uri="{BB962C8B-B14F-4D97-AF65-F5344CB8AC3E}">
        <p14:creationId xmlns:p14="http://schemas.microsoft.com/office/powerpoint/2010/main" val="330036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idwest.bmp"/>
          <p:cNvPicPr>
            <a:picLocks noChangeAspect="1"/>
          </p:cNvPicPr>
          <p:nvPr/>
        </p:nvPicPr>
        <p:blipFill>
          <a:blip r:embed="rId3" cstate="print"/>
          <a:stretch>
            <a:fillRect/>
          </a:stretch>
        </p:blipFill>
        <p:spPr>
          <a:xfrm>
            <a:off x="1524000" y="0"/>
            <a:ext cx="8133106" cy="6858000"/>
          </a:xfrm>
          <a:prstGeom prst="rect">
            <a:avLst/>
          </a:prstGeom>
        </p:spPr>
      </p:pic>
      <p:sp>
        <p:nvSpPr>
          <p:cNvPr id="3" name="TextBox 2"/>
          <p:cNvSpPr txBox="1"/>
          <p:nvPr/>
        </p:nvSpPr>
        <p:spPr>
          <a:xfrm>
            <a:off x="7696201" y="4114800"/>
            <a:ext cx="1173335" cy="400110"/>
          </a:xfrm>
          <a:prstGeom prst="rect">
            <a:avLst/>
          </a:prstGeom>
          <a:noFill/>
        </p:spPr>
        <p:txBody>
          <a:bodyPr wrap="none" rtlCol="0">
            <a:spAutoFit/>
          </a:bodyPr>
          <a:lstStyle/>
          <a:p>
            <a:r>
              <a:rPr lang="en-US" sz="2000" b="1" dirty="0">
                <a:solidFill>
                  <a:schemeClr val="bg1"/>
                </a:solidFill>
              </a:rPr>
              <a:t>VIRGINIA</a:t>
            </a:r>
          </a:p>
        </p:txBody>
      </p:sp>
      <p:sp>
        <p:nvSpPr>
          <p:cNvPr id="5" name="TextBox 4"/>
          <p:cNvSpPr txBox="1"/>
          <p:nvPr/>
        </p:nvSpPr>
        <p:spPr>
          <a:xfrm>
            <a:off x="7620000" y="1752600"/>
            <a:ext cx="1808380" cy="400110"/>
          </a:xfrm>
          <a:prstGeom prst="rect">
            <a:avLst/>
          </a:prstGeom>
          <a:noFill/>
        </p:spPr>
        <p:txBody>
          <a:bodyPr wrap="none" rtlCol="0">
            <a:spAutoFit/>
          </a:bodyPr>
          <a:lstStyle/>
          <a:p>
            <a:r>
              <a:rPr lang="en-US" sz="2000" b="1" dirty="0">
                <a:solidFill>
                  <a:schemeClr val="bg1"/>
                </a:solidFill>
              </a:rPr>
              <a:t>PENNSYLVANIA</a:t>
            </a:r>
          </a:p>
        </p:txBody>
      </p:sp>
      <p:sp>
        <p:nvSpPr>
          <p:cNvPr id="6" name="TextBox 5"/>
          <p:cNvSpPr txBox="1"/>
          <p:nvPr/>
        </p:nvSpPr>
        <p:spPr>
          <a:xfrm>
            <a:off x="8077200" y="533400"/>
            <a:ext cx="1350050" cy="400110"/>
          </a:xfrm>
          <a:prstGeom prst="rect">
            <a:avLst/>
          </a:prstGeom>
          <a:noFill/>
        </p:spPr>
        <p:txBody>
          <a:bodyPr wrap="none" rtlCol="0">
            <a:spAutoFit/>
          </a:bodyPr>
          <a:lstStyle/>
          <a:p>
            <a:r>
              <a:rPr lang="en-US" sz="2000" b="1" dirty="0">
                <a:solidFill>
                  <a:schemeClr val="bg1"/>
                </a:solidFill>
              </a:rPr>
              <a:t>NEW YORK</a:t>
            </a:r>
          </a:p>
        </p:txBody>
      </p:sp>
      <p:sp>
        <p:nvSpPr>
          <p:cNvPr id="7" name="Diamond 6"/>
          <p:cNvSpPr/>
          <p:nvPr/>
        </p:nvSpPr>
        <p:spPr>
          <a:xfrm>
            <a:off x="7239000" y="20574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43801" y="2057400"/>
            <a:ext cx="1045735" cy="400110"/>
          </a:xfrm>
          <a:prstGeom prst="rect">
            <a:avLst/>
          </a:prstGeom>
          <a:noFill/>
        </p:spPr>
        <p:txBody>
          <a:bodyPr wrap="none" rtlCol="0">
            <a:spAutoFit/>
          </a:bodyPr>
          <a:lstStyle/>
          <a:p>
            <a:r>
              <a:rPr lang="en-US" sz="2000" b="1" dirty="0">
                <a:solidFill>
                  <a:schemeClr val="bg1"/>
                </a:solidFill>
              </a:rPr>
              <a:t>Fort Pitt</a:t>
            </a:r>
          </a:p>
        </p:txBody>
      </p:sp>
      <p:sp>
        <p:nvSpPr>
          <p:cNvPr id="9" name="Freeform 8"/>
          <p:cNvSpPr/>
          <p:nvPr/>
        </p:nvSpPr>
        <p:spPr>
          <a:xfrm>
            <a:off x="2532993" y="2456361"/>
            <a:ext cx="4761186" cy="4433170"/>
          </a:xfrm>
          <a:custGeom>
            <a:avLst/>
            <a:gdLst>
              <a:gd name="connsiteX0" fmla="*/ 4761186 w 4761186"/>
              <a:gd name="connsiteY0" fmla="*/ 3060 h 4433170"/>
              <a:gd name="connsiteX1" fmla="*/ 4445876 w 4761186"/>
              <a:gd name="connsiteY1" fmla="*/ 18825 h 4433170"/>
              <a:gd name="connsiteX2" fmla="*/ 4414345 w 4761186"/>
              <a:gd name="connsiteY2" fmla="*/ 66122 h 4433170"/>
              <a:gd name="connsiteX3" fmla="*/ 4430110 w 4761186"/>
              <a:gd name="connsiteY3" fmla="*/ 381432 h 4433170"/>
              <a:gd name="connsiteX4" fmla="*/ 4414345 w 4761186"/>
              <a:gd name="connsiteY4" fmla="*/ 444494 h 4433170"/>
              <a:gd name="connsiteX5" fmla="*/ 4367048 w 4761186"/>
              <a:gd name="connsiteY5" fmla="*/ 460260 h 4433170"/>
              <a:gd name="connsiteX6" fmla="*/ 4335517 w 4761186"/>
              <a:gd name="connsiteY6" fmla="*/ 507556 h 4433170"/>
              <a:gd name="connsiteX7" fmla="*/ 4319752 w 4761186"/>
              <a:gd name="connsiteY7" fmla="*/ 680977 h 4433170"/>
              <a:gd name="connsiteX8" fmla="*/ 4303986 w 4761186"/>
              <a:gd name="connsiteY8" fmla="*/ 728273 h 4433170"/>
              <a:gd name="connsiteX9" fmla="*/ 4240924 w 4761186"/>
              <a:gd name="connsiteY9" fmla="*/ 744039 h 4433170"/>
              <a:gd name="connsiteX10" fmla="*/ 4130566 w 4761186"/>
              <a:gd name="connsiteY10" fmla="*/ 759805 h 4433170"/>
              <a:gd name="connsiteX11" fmla="*/ 4083269 w 4761186"/>
              <a:gd name="connsiteY11" fmla="*/ 791336 h 4433170"/>
              <a:gd name="connsiteX12" fmla="*/ 4067504 w 4761186"/>
              <a:gd name="connsiteY12" fmla="*/ 838632 h 4433170"/>
              <a:gd name="connsiteX13" fmla="*/ 3957145 w 4761186"/>
              <a:gd name="connsiteY13" fmla="*/ 948991 h 4433170"/>
              <a:gd name="connsiteX14" fmla="*/ 3925614 w 4761186"/>
              <a:gd name="connsiteY14" fmla="*/ 996287 h 4433170"/>
              <a:gd name="connsiteX15" fmla="*/ 3909848 w 4761186"/>
              <a:gd name="connsiteY15" fmla="*/ 1043584 h 4433170"/>
              <a:gd name="connsiteX16" fmla="*/ 3862552 w 4761186"/>
              <a:gd name="connsiteY16" fmla="*/ 1059349 h 4433170"/>
              <a:gd name="connsiteX17" fmla="*/ 3752193 w 4761186"/>
              <a:gd name="connsiteY17" fmla="*/ 1043584 h 4433170"/>
              <a:gd name="connsiteX18" fmla="*/ 3704897 w 4761186"/>
              <a:gd name="connsiteY18" fmla="*/ 980522 h 4433170"/>
              <a:gd name="connsiteX19" fmla="*/ 3641835 w 4761186"/>
              <a:gd name="connsiteY19" fmla="*/ 933225 h 4433170"/>
              <a:gd name="connsiteX20" fmla="*/ 3594538 w 4761186"/>
              <a:gd name="connsiteY20" fmla="*/ 885929 h 4433170"/>
              <a:gd name="connsiteX21" fmla="*/ 3452648 w 4761186"/>
              <a:gd name="connsiteY21" fmla="*/ 807101 h 4433170"/>
              <a:gd name="connsiteX22" fmla="*/ 3326524 w 4761186"/>
              <a:gd name="connsiteY22" fmla="*/ 870163 h 4433170"/>
              <a:gd name="connsiteX23" fmla="*/ 3373821 w 4761186"/>
              <a:gd name="connsiteY23" fmla="*/ 901694 h 4433170"/>
              <a:gd name="connsiteX24" fmla="*/ 3389586 w 4761186"/>
              <a:gd name="connsiteY24" fmla="*/ 1138177 h 4433170"/>
              <a:gd name="connsiteX25" fmla="*/ 3373821 w 4761186"/>
              <a:gd name="connsiteY25" fmla="*/ 1185473 h 4433170"/>
              <a:gd name="connsiteX26" fmla="*/ 3326524 w 4761186"/>
              <a:gd name="connsiteY26" fmla="*/ 1201239 h 4433170"/>
              <a:gd name="connsiteX27" fmla="*/ 3279228 w 4761186"/>
              <a:gd name="connsiteY27" fmla="*/ 1248536 h 4433170"/>
              <a:gd name="connsiteX28" fmla="*/ 3184635 w 4761186"/>
              <a:gd name="connsiteY28" fmla="*/ 1280067 h 4433170"/>
              <a:gd name="connsiteX29" fmla="*/ 3153104 w 4761186"/>
              <a:gd name="connsiteY29" fmla="*/ 1327363 h 4433170"/>
              <a:gd name="connsiteX30" fmla="*/ 3011214 w 4761186"/>
              <a:gd name="connsiteY30" fmla="*/ 1406191 h 4433170"/>
              <a:gd name="connsiteX31" fmla="*/ 2900855 w 4761186"/>
              <a:gd name="connsiteY31" fmla="*/ 1421956 h 4433170"/>
              <a:gd name="connsiteX32" fmla="*/ 2837793 w 4761186"/>
              <a:gd name="connsiteY32" fmla="*/ 1516549 h 4433170"/>
              <a:gd name="connsiteX33" fmla="*/ 2806262 w 4761186"/>
              <a:gd name="connsiteY33" fmla="*/ 1563846 h 4433170"/>
              <a:gd name="connsiteX34" fmla="*/ 2758966 w 4761186"/>
              <a:gd name="connsiteY34" fmla="*/ 1595377 h 4433170"/>
              <a:gd name="connsiteX35" fmla="*/ 2601310 w 4761186"/>
              <a:gd name="connsiteY35" fmla="*/ 1642673 h 4433170"/>
              <a:gd name="connsiteX36" fmla="*/ 2506717 w 4761186"/>
              <a:gd name="connsiteY36" fmla="*/ 1689970 h 4433170"/>
              <a:gd name="connsiteX37" fmla="*/ 2349062 w 4761186"/>
              <a:gd name="connsiteY37" fmla="*/ 1737267 h 4433170"/>
              <a:gd name="connsiteX38" fmla="*/ 2065283 w 4761186"/>
              <a:gd name="connsiteY38" fmla="*/ 1753032 h 4433170"/>
              <a:gd name="connsiteX39" fmla="*/ 2017986 w 4761186"/>
              <a:gd name="connsiteY39" fmla="*/ 1800329 h 4433170"/>
              <a:gd name="connsiteX40" fmla="*/ 1970690 w 4761186"/>
              <a:gd name="connsiteY40" fmla="*/ 1831860 h 4433170"/>
              <a:gd name="connsiteX41" fmla="*/ 1954924 w 4761186"/>
              <a:gd name="connsiteY41" fmla="*/ 1879156 h 4433170"/>
              <a:gd name="connsiteX42" fmla="*/ 1891862 w 4761186"/>
              <a:gd name="connsiteY42" fmla="*/ 1926453 h 4433170"/>
              <a:gd name="connsiteX43" fmla="*/ 1797269 w 4761186"/>
              <a:gd name="connsiteY43" fmla="*/ 2021046 h 4433170"/>
              <a:gd name="connsiteX44" fmla="*/ 1655379 w 4761186"/>
              <a:gd name="connsiteY44" fmla="*/ 2052577 h 4433170"/>
              <a:gd name="connsiteX45" fmla="*/ 1576552 w 4761186"/>
              <a:gd name="connsiteY45" fmla="*/ 2068342 h 4433170"/>
              <a:gd name="connsiteX46" fmla="*/ 1513490 w 4761186"/>
              <a:gd name="connsiteY46" fmla="*/ 2084108 h 4433170"/>
              <a:gd name="connsiteX47" fmla="*/ 1403131 w 4761186"/>
              <a:gd name="connsiteY47" fmla="*/ 2099873 h 4433170"/>
              <a:gd name="connsiteX48" fmla="*/ 1308538 w 4761186"/>
              <a:gd name="connsiteY48" fmla="*/ 2131405 h 4433170"/>
              <a:gd name="connsiteX49" fmla="*/ 1213945 w 4761186"/>
              <a:gd name="connsiteY49" fmla="*/ 2194467 h 4433170"/>
              <a:gd name="connsiteX50" fmla="*/ 1040524 w 4761186"/>
              <a:gd name="connsiteY50" fmla="*/ 2241763 h 4433170"/>
              <a:gd name="connsiteX51" fmla="*/ 1008993 w 4761186"/>
              <a:gd name="connsiteY51" fmla="*/ 2289060 h 4433170"/>
              <a:gd name="connsiteX52" fmla="*/ 867104 w 4761186"/>
              <a:gd name="connsiteY52" fmla="*/ 2399418 h 4433170"/>
              <a:gd name="connsiteX53" fmla="*/ 819807 w 4761186"/>
              <a:gd name="connsiteY53" fmla="*/ 2430949 h 4433170"/>
              <a:gd name="connsiteX54" fmla="*/ 772510 w 4761186"/>
              <a:gd name="connsiteY54" fmla="*/ 2462480 h 4433170"/>
              <a:gd name="connsiteX55" fmla="*/ 693683 w 4761186"/>
              <a:gd name="connsiteY55" fmla="*/ 2478246 h 4433170"/>
              <a:gd name="connsiteX56" fmla="*/ 646386 w 4761186"/>
              <a:gd name="connsiteY56" fmla="*/ 2509777 h 4433170"/>
              <a:gd name="connsiteX57" fmla="*/ 614855 w 4761186"/>
              <a:gd name="connsiteY57" fmla="*/ 2572839 h 4433170"/>
              <a:gd name="connsiteX58" fmla="*/ 536028 w 4761186"/>
              <a:gd name="connsiteY58" fmla="*/ 2667432 h 4433170"/>
              <a:gd name="connsiteX59" fmla="*/ 520262 w 4761186"/>
              <a:gd name="connsiteY59" fmla="*/ 2730494 h 4433170"/>
              <a:gd name="connsiteX60" fmla="*/ 504497 w 4761186"/>
              <a:gd name="connsiteY60" fmla="*/ 2777791 h 4433170"/>
              <a:gd name="connsiteX61" fmla="*/ 520262 w 4761186"/>
              <a:gd name="connsiteY61" fmla="*/ 2966977 h 4433170"/>
              <a:gd name="connsiteX62" fmla="*/ 504497 w 4761186"/>
              <a:gd name="connsiteY62" fmla="*/ 3171929 h 4433170"/>
              <a:gd name="connsiteX63" fmla="*/ 409904 w 4761186"/>
              <a:gd name="connsiteY63" fmla="*/ 3250756 h 4433170"/>
              <a:gd name="connsiteX64" fmla="*/ 299545 w 4761186"/>
              <a:gd name="connsiteY64" fmla="*/ 3345349 h 4433170"/>
              <a:gd name="connsiteX65" fmla="*/ 220717 w 4761186"/>
              <a:gd name="connsiteY65" fmla="*/ 3408411 h 4433170"/>
              <a:gd name="connsiteX66" fmla="*/ 204952 w 4761186"/>
              <a:gd name="connsiteY66" fmla="*/ 3471473 h 4433170"/>
              <a:gd name="connsiteX67" fmla="*/ 189186 w 4761186"/>
              <a:gd name="connsiteY67" fmla="*/ 3518770 h 4433170"/>
              <a:gd name="connsiteX68" fmla="*/ 126124 w 4761186"/>
              <a:gd name="connsiteY68" fmla="*/ 3707956 h 4433170"/>
              <a:gd name="connsiteX69" fmla="*/ 78828 w 4761186"/>
              <a:gd name="connsiteY69" fmla="*/ 3802549 h 4433170"/>
              <a:gd name="connsiteX70" fmla="*/ 31531 w 4761186"/>
              <a:gd name="connsiteY70" fmla="*/ 3849846 h 4433170"/>
              <a:gd name="connsiteX71" fmla="*/ 0 w 4761186"/>
              <a:gd name="connsiteY71" fmla="*/ 3912908 h 4433170"/>
              <a:gd name="connsiteX72" fmla="*/ 15766 w 4761186"/>
              <a:gd name="connsiteY72" fmla="*/ 4054798 h 4433170"/>
              <a:gd name="connsiteX73" fmla="*/ 47297 w 4761186"/>
              <a:gd name="connsiteY73" fmla="*/ 4149391 h 4433170"/>
              <a:gd name="connsiteX74" fmla="*/ 78828 w 4761186"/>
              <a:gd name="connsiteY74" fmla="*/ 4196687 h 4433170"/>
              <a:gd name="connsiteX75" fmla="*/ 78828 w 4761186"/>
              <a:gd name="connsiteY75" fmla="*/ 4433170 h 443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61186" h="4433170">
                <a:moveTo>
                  <a:pt x="4761186" y="3060"/>
                </a:moveTo>
                <a:cubicBezTo>
                  <a:pt x="4656083" y="8315"/>
                  <a:pt x="4549413" y="0"/>
                  <a:pt x="4445876" y="18825"/>
                </a:cubicBezTo>
                <a:cubicBezTo>
                  <a:pt x="4427234" y="22215"/>
                  <a:pt x="4415168" y="47192"/>
                  <a:pt x="4414345" y="66122"/>
                </a:cubicBezTo>
                <a:cubicBezTo>
                  <a:pt x="4409774" y="171257"/>
                  <a:pt x="4424855" y="276329"/>
                  <a:pt x="4430110" y="381432"/>
                </a:cubicBezTo>
                <a:cubicBezTo>
                  <a:pt x="4424855" y="402453"/>
                  <a:pt x="4427881" y="427574"/>
                  <a:pt x="4414345" y="444494"/>
                </a:cubicBezTo>
                <a:cubicBezTo>
                  <a:pt x="4403964" y="457471"/>
                  <a:pt x="4380025" y="449879"/>
                  <a:pt x="4367048" y="460260"/>
                </a:cubicBezTo>
                <a:cubicBezTo>
                  <a:pt x="4352252" y="472096"/>
                  <a:pt x="4346027" y="491791"/>
                  <a:pt x="4335517" y="507556"/>
                </a:cubicBezTo>
                <a:cubicBezTo>
                  <a:pt x="4330262" y="565363"/>
                  <a:pt x="4327961" y="623515"/>
                  <a:pt x="4319752" y="680977"/>
                </a:cubicBezTo>
                <a:cubicBezTo>
                  <a:pt x="4317402" y="697428"/>
                  <a:pt x="4316963" y="717892"/>
                  <a:pt x="4303986" y="728273"/>
                </a:cubicBezTo>
                <a:cubicBezTo>
                  <a:pt x="4287066" y="741809"/>
                  <a:pt x="4262242" y="740163"/>
                  <a:pt x="4240924" y="744039"/>
                </a:cubicBezTo>
                <a:cubicBezTo>
                  <a:pt x="4204364" y="750687"/>
                  <a:pt x="4167352" y="754550"/>
                  <a:pt x="4130566" y="759805"/>
                </a:cubicBezTo>
                <a:cubicBezTo>
                  <a:pt x="4114800" y="770315"/>
                  <a:pt x="4095106" y="776540"/>
                  <a:pt x="4083269" y="791336"/>
                </a:cubicBezTo>
                <a:cubicBezTo>
                  <a:pt x="4072888" y="804313"/>
                  <a:pt x="4075575" y="824105"/>
                  <a:pt x="4067504" y="838632"/>
                </a:cubicBezTo>
                <a:cubicBezTo>
                  <a:pt x="4010008" y="942123"/>
                  <a:pt x="4033908" y="923402"/>
                  <a:pt x="3957145" y="948991"/>
                </a:cubicBezTo>
                <a:cubicBezTo>
                  <a:pt x="3946635" y="964756"/>
                  <a:pt x="3934088" y="979340"/>
                  <a:pt x="3925614" y="996287"/>
                </a:cubicBezTo>
                <a:cubicBezTo>
                  <a:pt x="3918182" y="1011151"/>
                  <a:pt x="3921599" y="1031833"/>
                  <a:pt x="3909848" y="1043584"/>
                </a:cubicBezTo>
                <a:cubicBezTo>
                  <a:pt x="3898097" y="1055335"/>
                  <a:pt x="3878317" y="1054094"/>
                  <a:pt x="3862552" y="1059349"/>
                </a:cubicBezTo>
                <a:cubicBezTo>
                  <a:pt x="3825766" y="1054094"/>
                  <a:pt x="3785430" y="1060202"/>
                  <a:pt x="3752193" y="1043584"/>
                </a:cubicBezTo>
                <a:cubicBezTo>
                  <a:pt x="3728691" y="1031833"/>
                  <a:pt x="3723477" y="999102"/>
                  <a:pt x="3704897" y="980522"/>
                </a:cubicBezTo>
                <a:cubicBezTo>
                  <a:pt x="3686317" y="961942"/>
                  <a:pt x="3661785" y="950325"/>
                  <a:pt x="3641835" y="933225"/>
                </a:cubicBezTo>
                <a:cubicBezTo>
                  <a:pt x="3624907" y="918715"/>
                  <a:pt x="3612137" y="899617"/>
                  <a:pt x="3594538" y="885929"/>
                </a:cubicBezTo>
                <a:cubicBezTo>
                  <a:pt x="3513222" y="822684"/>
                  <a:pt x="3524010" y="830889"/>
                  <a:pt x="3452648" y="807101"/>
                </a:cubicBezTo>
                <a:cubicBezTo>
                  <a:pt x="3443923" y="808555"/>
                  <a:pt x="3313811" y="806599"/>
                  <a:pt x="3326524" y="870163"/>
                </a:cubicBezTo>
                <a:cubicBezTo>
                  <a:pt x="3330240" y="888743"/>
                  <a:pt x="3358055" y="891184"/>
                  <a:pt x="3373821" y="901694"/>
                </a:cubicBezTo>
                <a:cubicBezTo>
                  <a:pt x="3437858" y="997750"/>
                  <a:pt x="3415595" y="943112"/>
                  <a:pt x="3389586" y="1138177"/>
                </a:cubicBezTo>
                <a:cubicBezTo>
                  <a:pt x="3387390" y="1154649"/>
                  <a:pt x="3385572" y="1173722"/>
                  <a:pt x="3373821" y="1185473"/>
                </a:cubicBezTo>
                <a:cubicBezTo>
                  <a:pt x="3362070" y="1197224"/>
                  <a:pt x="3342290" y="1195984"/>
                  <a:pt x="3326524" y="1201239"/>
                </a:cubicBezTo>
                <a:cubicBezTo>
                  <a:pt x="3310759" y="1217005"/>
                  <a:pt x="3298718" y="1237708"/>
                  <a:pt x="3279228" y="1248536"/>
                </a:cubicBezTo>
                <a:cubicBezTo>
                  <a:pt x="3250174" y="1264677"/>
                  <a:pt x="3184635" y="1280067"/>
                  <a:pt x="3184635" y="1280067"/>
                </a:cubicBezTo>
                <a:cubicBezTo>
                  <a:pt x="3174125" y="1295832"/>
                  <a:pt x="3167364" y="1314886"/>
                  <a:pt x="3153104" y="1327363"/>
                </a:cubicBezTo>
                <a:cubicBezTo>
                  <a:pt x="3115649" y="1360136"/>
                  <a:pt x="3063341" y="1395766"/>
                  <a:pt x="3011214" y="1406191"/>
                </a:cubicBezTo>
                <a:cubicBezTo>
                  <a:pt x="2974776" y="1413479"/>
                  <a:pt x="2937641" y="1416701"/>
                  <a:pt x="2900855" y="1421956"/>
                </a:cubicBezTo>
                <a:lnTo>
                  <a:pt x="2837793" y="1516549"/>
                </a:lnTo>
                <a:cubicBezTo>
                  <a:pt x="2827283" y="1532315"/>
                  <a:pt x="2822028" y="1553336"/>
                  <a:pt x="2806262" y="1563846"/>
                </a:cubicBezTo>
                <a:cubicBezTo>
                  <a:pt x="2790497" y="1574356"/>
                  <a:pt x="2776281" y="1587682"/>
                  <a:pt x="2758966" y="1595377"/>
                </a:cubicBezTo>
                <a:cubicBezTo>
                  <a:pt x="2691518" y="1625354"/>
                  <a:pt x="2665519" y="1624328"/>
                  <a:pt x="2601310" y="1642673"/>
                </a:cubicBezTo>
                <a:cubicBezTo>
                  <a:pt x="2480576" y="1677168"/>
                  <a:pt x="2631079" y="1634698"/>
                  <a:pt x="2506717" y="1689970"/>
                </a:cubicBezTo>
                <a:cubicBezTo>
                  <a:pt x="2493548" y="1695823"/>
                  <a:pt x="2377886" y="1734647"/>
                  <a:pt x="2349062" y="1737267"/>
                </a:cubicBezTo>
                <a:cubicBezTo>
                  <a:pt x="2254712" y="1745844"/>
                  <a:pt x="2159876" y="1747777"/>
                  <a:pt x="2065283" y="1753032"/>
                </a:cubicBezTo>
                <a:cubicBezTo>
                  <a:pt x="2049517" y="1768798"/>
                  <a:pt x="2035114" y="1786055"/>
                  <a:pt x="2017986" y="1800329"/>
                </a:cubicBezTo>
                <a:cubicBezTo>
                  <a:pt x="2003430" y="1812459"/>
                  <a:pt x="1982527" y="1817064"/>
                  <a:pt x="1970690" y="1831860"/>
                </a:cubicBezTo>
                <a:cubicBezTo>
                  <a:pt x="1960309" y="1844837"/>
                  <a:pt x="1965563" y="1866390"/>
                  <a:pt x="1954924" y="1879156"/>
                </a:cubicBezTo>
                <a:cubicBezTo>
                  <a:pt x="1938102" y="1899342"/>
                  <a:pt x="1911393" y="1908875"/>
                  <a:pt x="1891862" y="1926453"/>
                </a:cubicBezTo>
                <a:cubicBezTo>
                  <a:pt x="1858717" y="1956283"/>
                  <a:pt x="1839572" y="2006945"/>
                  <a:pt x="1797269" y="2021046"/>
                </a:cubicBezTo>
                <a:cubicBezTo>
                  <a:pt x="1713879" y="2048842"/>
                  <a:pt x="1777461" y="2030380"/>
                  <a:pt x="1655379" y="2052577"/>
                </a:cubicBezTo>
                <a:cubicBezTo>
                  <a:pt x="1629015" y="2057370"/>
                  <a:pt x="1602710" y="2062529"/>
                  <a:pt x="1576552" y="2068342"/>
                </a:cubicBezTo>
                <a:cubicBezTo>
                  <a:pt x="1555400" y="2073042"/>
                  <a:pt x="1534808" y="2080232"/>
                  <a:pt x="1513490" y="2084108"/>
                </a:cubicBezTo>
                <a:cubicBezTo>
                  <a:pt x="1476930" y="2090755"/>
                  <a:pt x="1439917" y="2094618"/>
                  <a:pt x="1403131" y="2099873"/>
                </a:cubicBezTo>
                <a:cubicBezTo>
                  <a:pt x="1371600" y="2110384"/>
                  <a:pt x="1336193" y="2112969"/>
                  <a:pt x="1308538" y="2131405"/>
                </a:cubicBezTo>
                <a:cubicBezTo>
                  <a:pt x="1277007" y="2152426"/>
                  <a:pt x="1250709" y="2185276"/>
                  <a:pt x="1213945" y="2194467"/>
                </a:cubicBezTo>
                <a:cubicBezTo>
                  <a:pt x="1071699" y="2230029"/>
                  <a:pt x="1128933" y="2212295"/>
                  <a:pt x="1040524" y="2241763"/>
                </a:cubicBezTo>
                <a:cubicBezTo>
                  <a:pt x="1030014" y="2257529"/>
                  <a:pt x="1021123" y="2274504"/>
                  <a:pt x="1008993" y="2289060"/>
                </a:cubicBezTo>
                <a:cubicBezTo>
                  <a:pt x="962686" y="2344629"/>
                  <a:pt x="933021" y="2355473"/>
                  <a:pt x="867104" y="2399418"/>
                </a:cubicBezTo>
                <a:lnTo>
                  <a:pt x="819807" y="2430949"/>
                </a:lnTo>
                <a:cubicBezTo>
                  <a:pt x="804041" y="2441459"/>
                  <a:pt x="791090" y="2458764"/>
                  <a:pt x="772510" y="2462480"/>
                </a:cubicBezTo>
                <a:lnTo>
                  <a:pt x="693683" y="2478246"/>
                </a:lnTo>
                <a:cubicBezTo>
                  <a:pt x="677917" y="2488756"/>
                  <a:pt x="658516" y="2495221"/>
                  <a:pt x="646386" y="2509777"/>
                </a:cubicBezTo>
                <a:cubicBezTo>
                  <a:pt x="631340" y="2527832"/>
                  <a:pt x="626515" y="2552434"/>
                  <a:pt x="614855" y="2572839"/>
                </a:cubicBezTo>
                <a:cubicBezTo>
                  <a:pt x="585589" y="2624055"/>
                  <a:pt x="579505" y="2623955"/>
                  <a:pt x="536028" y="2667432"/>
                </a:cubicBezTo>
                <a:cubicBezTo>
                  <a:pt x="530773" y="2688453"/>
                  <a:pt x="526215" y="2709660"/>
                  <a:pt x="520262" y="2730494"/>
                </a:cubicBezTo>
                <a:cubicBezTo>
                  <a:pt x="515697" y="2746473"/>
                  <a:pt x="504497" y="2761173"/>
                  <a:pt x="504497" y="2777791"/>
                </a:cubicBezTo>
                <a:cubicBezTo>
                  <a:pt x="504497" y="2841072"/>
                  <a:pt x="515007" y="2903915"/>
                  <a:pt x="520262" y="2966977"/>
                </a:cubicBezTo>
                <a:cubicBezTo>
                  <a:pt x="515007" y="3035294"/>
                  <a:pt x="521115" y="3105456"/>
                  <a:pt x="504497" y="3171929"/>
                </a:cubicBezTo>
                <a:cubicBezTo>
                  <a:pt x="498097" y="3197530"/>
                  <a:pt x="429610" y="3236680"/>
                  <a:pt x="409904" y="3250756"/>
                </a:cubicBezTo>
                <a:cubicBezTo>
                  <a:pt x="286591" y="3338837"/>
                  <a:pt x="401409" y="3256218"/>
                  <a:pt x="299545" y="3345349"/>
                </a:cubicBezTo>
                <a:cubicBezTo>
                  <a:pt x="274221" y="3367507"/>
                  <a:pt x="246993" y="3387390"/>
                  <a:pt x="220717" y="3408411"/>
                </a:cubicBezTo>
                <a:cubicBezTo>
                  <a:pt x="215462" y="3429432"/>
                  <a:pt x="210905" y="3450639"/>
                  <a:pt x="204952" y="3471473"/>
                </a:cubicBezTo>
                <a:cubicBezTo>
                  <a:pt x="200387" y="3487452"/>
                  <a:pt x="191918" y="3502378"/>
                  <a:pt x="189186" y="3518770"/>
                </a:cubicBezTo>
                <a:cubicBezTo>
                  <a:pt x="160022" y="3693756"/>
                  <a:pt x="212195" y="3621887"/>
                  <a:pt x="126124" y="3707956"/>
                </a:cubicBezTo>
                <a:cubicBezTo>
                  <a:pt x="110324" y="3755359"/>
                  <a:pt x="112786" y="3761799"/>
                  <a:pt x="78828" y="3802549"/>
                </a:cubicBezTo>
                <a:cubicBezTo>
                  <a:pt x="64554" y="3819677"/>
                  <a:pt x="44490" y="3831703"/>
                  <a:pt x="31531" y="3849846"/>
                </a:cubicBezTo>
                <a:cubicBezTo>
                  <a:pt x="17871" y="3868970"/>
                  <a:pt x="10510" y="3891887"/>
                  <a:pt x="0" y="3912908"/>
                </a:cubicBezTo>
                <a:cubicBezTo>
                  <a:pt x="5255" y="3960205"/>
                  <a:pt x="6433" y="4008134"/>
                  <a:pt x="15766" y="4054798"/>
                </a:cubicBezTo>
                <a:cubicBezTo>
                  <a:pt x="22284" y="4087389"/>
                  <a:pt x="28861" y="4121737"/>
                  <a:pt x="47297" y="4149391"/>
                </a:cubicBezTo>
                <a:cubicBezTo>
                  <a:pt x="57807" y="4165156"/>
                  <a:pt x="76736" y="4177855"/>
                  <a:pt x="78828" y="4196687"/>
                </a:cubicBezTo>
                <a:cubicBezTo>
                  <a:pt x="87533" y="4275033"/>
                  <a:pt x="78828" y="4354342"/>
                  <a:pt x="78828" y="4433170"/>
                </a:cubicBezTo>
              </a:path>
            </a:pathLst>
          </a:custGeom>
          <a:ln w="444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596768" y="676707"/>
            <a:ext cx="1440723" cy="4462853"/>
          </a:xfrm>
          <a:custGeom>
            <a:avLst/>
            <a:gdLst>
              <a:gd name="connsiteX0" fmla="*/ 21826 w 1440723"/>
              <a:gd name="connsiteY0" fmla="*/ 16977 h 4462853"/>
              <a:gd name="connsiteX1" fmla="*/ 163716 w 1440723"/>
              <a:gd name="connsiteY1" fmla="*/ 127335 h 4462853"/>
              <a:gd name="connsiteX2" fmla="*/ 258309 w 1440723"/>
              <a:gd name="connsiteY2" fmla="*/ 174632 h 4462853"/>
              <a:gd name="connsiteX3" fmla="*/ 415964 w 1440723"/>
              <a:gd name="connsiteY3" fmla="*/ 190397 h 4462853"/>
              <a:gd name="connsiteX4" fmla="*/ 479026 w 1440723"/>
              <a:gd name="connsiteY4" fmla="*/ 300756 h 4462853"/>
              <a:gd name="connsiteX5" fmla="*/ 510557 w 1440723"/>
              <a:gd name="connsiteY5" fmla="*/ 348053 h 4462853"/>
              <a:gd name="connsiteX6" fmla="*/ 494792 w 1440723"/>
              <a:gd name="connsiteY6" fmla="*/ 537239 h 4462853"/>
              <a:gd name="connsiteX7" fmla="*/ 479026 w 1440723"/>
              <a:gd name="connsiteY7" fmla="*/ 584535 h 4462853"/>
              <a:gd name="connsiteX8" fmla="*/ 510557 w 1440723"/>
              <a:gd name="connsiteY8" fmla="*/ 773722 h 4462853"/>
              <a:gd name="connsiteX9" fmla="*/ 526323 w 1440723"/>
              <a:gd name="connsiteY9" fmla="*/ 1025970 h 4462853"/>
              <a:gd name="connsiteX10" fmla="*/ 573619 w 1440723"/>
              <a:gd name="connsiteY10" fmla="*/ 1057501 h 4462853"/>
              <a:gd name="connsiteX11" fmla="*/ 683978 w 1440723"/>
              <a:gd name="connsiteY11" fmla="*/ 1089032 h 4462853"/>
              <a:gd name="connsiteX12" fmla="*/ 825867 w 1440723"/>
              <a:gd name="connsiteY12" fmla="*/ 1215156 h 4462853"/>
              <a:gd name="connsiteX13" fmla="*/ 857399 w 1440723"/>
              <a:gd name="connsiteY13" fmla="*/ 1246687 h 4462853"/>
              <a:gd name="connsiteX14" fmla="*/ 857399 w 1440723"/>
              <a:gd name="connsiteY14" fmla="*/ 1530466 h 4462853"/>
              <a:gd name="connsiteX15" fmla="*/ 841633 w 1440723"/>
              <a:gd name="connsiteY15" fmla="*/ 1593528 h 4462853"/>
              <a:gd name="connsiteX16" fmla="*/ 747040 w 1440723"/>
              <a:gd name="connsiteY16" fmla="*/ 1656591 h 4462853"/>
              <a:gd name="connsiteX17" fmla="*/ 589385 w 1440723"/>
              <a:gd name="connsiteY17" fmla="*/ 1703887 h 4462853"/>
              <a:gd name="connsiteX18" fmla="*/ 542088 w 1440723"/>
              <a:gd name="connsiteY18" fmla="*/ 1719653 h 4462853"/>
              <a:gd name="connsiteX19" fmla="*/ 526323 w 1440723"/>
              <a:gd name="connsiteY19" fmla="*/ 1877308 h 4462853"/>
              <a:gd name="connsiteX20" fmla="*/ 557854 w 1440723"/>
              <a:gd name="connsiteY20" fmla="*/ 1987666 h 4462853"/>
              <a:gd name="connsiteX21" fmla="*/ 510557 w 1440723"/>
              <a:gd name="connsiteY21" fmla="*/ 2192618 h 4462853"/>
              <a:gd name="connsiteX22" fmla="*/ 463261 w 1440723"/>
              <a:gd name="connsiteY22" fmla="*/ 2224149 h 4462853"/>
              <a:gd name="connsiteX23" fmla="*/ 415964 w 1440723"/>
              <a:gd name="connsiteY23" fmla="*/ 2271446 h 4462853"/>
              <a:gd name="connsiteX24" fmla="*/ 337136 w 1440723"/>
              <a:gd name="connsiteY24" fmla="*/ 2413335 h 4462853"/>
              <a:gd name="connsiteX25" fmla="*/ 352902 w 1440723"/>
              <a:gd name="connsiteY25" fmla="*/ 2886301 h 4462853"/>
              <a:gd name="connsiteX26" fmla="*/ 431730 w 1440723"/>
              <a:gd name="connsiteY26" fmla="*/ 2902066 h 4462853"/>
              <a:gd name="connsiteX27" fmla="*/ 479026 w 1440723"/>
              <a:gd name="connsiteY27" fmla="*/ 2933597 h 4462853"/>
              <a:gd name="connsiteX28" fmla="*/ 542088 w 1440723"/>
              <a:gd name="connsiteY28" fmla="*/ 2980894 h 4462853"/>
              <a:gd name="connsiteX29" fmla="*/ 589385 w 1440723"/>
              <a:gd name="connsiteY29" fmla="*/ 3075487 h 4462853"/>
              <a:gd name="connsiteX30" fmla="*/ 557854 w 1440723"/>
              <a:gd name="connsiteY30" fmla="*/ 3248908 h 4462853"/>
              <a:gd name="connsiteX31" fmla="*/ 494792 w 1440723"/>
              <a:gd name="connsiteY31" fmla="*/ 3343501 h 4462853"/>
              <a:gd name="connsiteX32" fmla="*/ 589385 w 1440723"/>
              <a:gd name="connsiteY32" fmla="*/ 3422328 h 4462853"/>
              <a:gd name="connsiteX33" fmla="*/ 636681 w 1440723"/>
              <a:gd name="connsiteY33" fmla="*/ 3390797 h 4462853"/>
              <a:gd name="connsiteX34" fmla="*/ 668212 w 1440723"/>
              <a:gd name="connsiteY34" fmla="*/ 3343501 h 4462853"/>
              <a:gd name="connsiteX35" fmla="*/ 794336 w 1440723"/>
              <a:gd name="connsiteY35" fmla="*/ 3296204 h 4462853"/>
              <a:gd name="connsiteX36" fmla="*/ 920461 w 1440723"/>
              <a:gd name="connsiteY36" fmla="*/ 3311970 h 4462853"/>
              <a:gd name="connsiteX37" fmla="*/ 936226 w 1440723"/>
              <a:gd name="connsiteY37" fmla="*/ 3359266 h 4462853"/>
              <a:gd name="connsiteX38" fmla="*/ 873164 w 1440723"/>
              <a:gd name="connsiteY38" fmla="*/ 3532687 h 4462853"/>
              <a:gd name="connsiteX39" fmla="*/ 857399 w 1440723"/>
              <a:gd name="connsiteY39" fmla="*/ 3579984 h 4462853"/>
              <a:gd name="connsiteX40" fmla="*/ 873164 w 1440723"/>
              <a:gd name="connsiteY40" fmla="*/ 3690342 h 4462853"/>
              <a:gd name="connsiteX41" fmla="*/ 920461 w 1440723"/>
              <a:gd name="connsiteY41" fmla="*/ 3753404 h 4462853"/>
              <a:gd name="connsiteX42" fmla="*/ 1015054 w 1440723"/>
              <a:gd name="connsiteY42" fmla="*/ 3816466 h 4462853"/>
              <a:gd name="connsiteX43" fmla="*/ 1062350 w 1440723"/>
              <a:gd name="connsiteY43" fmla="*/ 3847997 h 4462853"/>
              <a:gd name="connsiteX44" fmla="*/ 1109647 w 1440723"/>
              <a:gd name="connsiteY44" fmla="*/ 3879528 h 4462853"/>
              <a:gd name="connsiteX45" fmla="*/ 1141178 w 1440723"/>
              <a:gd name="connsiteY45" fmla="*/ 3911060 h 4462853"/>
              <a:gd name="connsiteX46" fmla="*/ 1204240 w 1440723"/>
              <a:gd name="connsiteY46" fmla="*/ 4037184 h 4462853"/>
              <a:gd name="connsiteX47" fmla="*/ 1220005 w 1440723"/>
              <a:gd name="connsiteY47" fmla="*/ 4257901 h 4462853"/>
              <a:gd name="connsiteX48" fmla="*/ 1298833 w 1440723"/>
              <a:gd name="connsiteY48" fmla="*/ 4320963 h 4462853"/>
              <a:gd name="connsiteX49" fmla="*/ 1393426 w 1440723"/>
              <a:gd name="connsiteY49" fmla="*/ 4368260 h 4462853"/>
              <a:gd name="connsiteX50" fmla="*/ 1424957 w 1440723"/>
              <a:gd name="connsiteY50" fmla="*/ 4415556 h 4462853"/>
              <a:gd name="connsiteX51" fmla="*/ 1440723 w 1440723"/>
              <a:gd name="connsiteY51" fmla="*/ 4462853 h 44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40723" h="4462853">
                <a:moveTo>
                  <a:pt x="21826" y="16977"/>
                </a:moveTo>
                <a:cubicBezTo>
                  <a:pt x="128465" y="88069"/>
                  <a:pt x="0" y="0"/>
                  <a:pt x="163716" y="127335"/>
                </a:cubicBezTo>
                <a:cubicBezTo>
                  <a:pt x="192546" y="149758"/>
                  <a:pt x="221361" y="168948"/>
                  <a:pt x="258309" y="174632"/>
                </a:cubicBezTo>
                <a:cubicBezTo>
                  <a:pt x="310509" y="182663"/>
                  <a:pt x="363412" y="185142"/>
                  <a:pt x="415964" y="190397"/>
                </a:cubicBezTo>
                <a:cubicBezTo>
                  <a:pt x="492784" y="305629"/>
                  <a:pt x="399016" y="160739"/>
                  <a:pt x="479026" y="300756"/>
                </a:cubicBezTo>
                <a:cubicBezTo>
                  <a:pt x="488427" y="317207"/>
                  <a:pt x="500047" y="332287"/>
                  <a:pt x="510557" y="348053"/>
                </a:cubicBezTo>
                <a:cubicBezTo>
                  <a:pt x="505302" y="411115"/>
                  <a:pt x="503155" y="474514"/>
                  <a:pt x="494792" y="537239"/>
                </a:cubicBezTo>
                <a:cubicBezTo>
                  <a:pt x="492596" y="553711"/>
                  <a:pt x="479026" y="567917"/>
                  <a:pt x="479026" y="584535"/>
                </a:cubicBezTo>
                <a:cubicBezTo>
                  <a:pt x="479026" y="690136"/>
                  <a:pt x="485891" y="699720"/>
                  <a:pt x="510557" y="773722"/>
                </a:cubicBezTo>
                <a:cubicBezTo>
                  <a:pt x="515812" y="857805"/>
                  <a:pt x="508047" y="943729"/>
                  <a:pt x="526323" y="1025970"/>
                </a:cubicBezTo>
                <a:cubicBezTo>
                  <a:pt x="530433" y="1044466"/>
                  <a:pt x="556672" y="1049027"/>
                  <a:pt x="573619" y="1057501"/>
                </a:cubicBezTo>
                <a:cubicBezTo>
                  <a:pt x="596232" y="1068807"/>
                  <a:pt x="663779" y="1083982"/>
                  <a:pt x="683978" y="1089032"/>
                </a:cubicBezTo>
                <a:cubicBezTo>
                  <a:pt x="768377" y="1145299"/>
                  <a:pt x="717873" y="1107163"/>
                  <a:pt x="825867" y="1215156"/>
                </a:cubicBezTo>
                <a:lnTo>
                  <a:pt x="857399" y="1246687"/>
                </a:lnTo>
                <a:cubicBezTo>
                  <a:pt x="896584" y="1364248"/>
                  <a:pt x="881693" y="1299674"/>
                  <a:pt x="857399" y="1530466"/>
                </a:cubicBezTo>
                <a:cubicBezTo>
                  <a:pt x="855131" y="1552015"/>
                  <a:pt x="855901" y="1577221"/>
                  <a:pt x="841633" y="1593528"/>
                </a:cubicBezTo>
                <a:cubicBezTo>
                  <a:pt x="816679" y="1622047"/>
                  <a:pt x="778571" y="1635570"/>
                  <a:pt x="747040" y="1656591"/>
                </a:cubicBezTo>
                <a:cubicBezTo>
                  <a:pt x="668826" y="1708734"/>
                  <a:pt x="718497" y="1685443"/>
                  <a:pt x="589385" y="1703887"/>
                </a:cubicBezTo>
                <a:cubicBezTo>
                  <a:pt x="573619" y="1709142"/>
                  <a:pt x="555065" y="1709272"/>
                  <a:pt x="542088" y="1719653"/>
                </a:cubicBezTo>
                <a:cubicBezTo>
                  <a:pt x="486390" y="1764211"/>
                  <a:pt x="514849" y="1814198"/>
                  <a:pt x="526323" y="1877308"/>
                </a:cubicBezTo>
                <a:cubicBezTo>
                  <a:pt x="534243" y="1920867"/>
                  <a:pt x="544344" y="1947138"/>
                  <a:pt x="557854" y="1987666"/>
                </a:cubicBezTo>
                <a:cubicBezTo>
                  <a:pt x="550372" y="2047520"/>
                  <a:pt x="549946" y="2137474"/>
                  <a:pt x="510557" y="2192618"/>
                </a:cubicBezTo>
                <a:cubicBezTo>
                  <a:pt x="499544" y="2208036"/>
                  <a:pt x="477817" y="2212019"/>
                  <a:pt x="463261" y="2224149"/>
                </a:cubicBezTo>
                <a:cubicBezTo>
                  <a:pt x="446133" y="2238423"/>
                  <a:pt x="429652" y="2253847"/>
                  <a:pt x="415964" y="2271446"/>
                </a:cubicBezTo>
                <a:cubicBezTo>
                  <a:pt x="352720" y="2352760"/>
                  <a:pt x="360924" y="2341975"/>
                  <a:pt x="337136" y="2413335"/>
                </a:cubicBezTo>
                <a:cubicBezTo>
                  <a:pt x="342391" y="2570990"/>
                  <a:pt x="322927" y="2731432"/>
                  <a:pt x="352902" y="2886301"/>
                </a:cubicBezTo>
                <a:cubicBezTo>
                  <a:pt x="357994" y="2912609"/>
                  <a:pt x="406640" y="2892657"/>
                  <a:pt x="431730" y="2902066"/>
                </a:cubicBezTo>
                <a:cubicBezTo>
                  <a:pt x="449471" y="2908719"/>
                  <a:pt x="463608" y="2922584"/>
                  <a:pt x="479026" y="2933597"/>
                </a:cubicBezTo>
                <a:cubicBezTo>
                  <a:pt x="500408" y="2948870"/>
                  <a:pt x="523508" y="2962314"/>
                  <a:pt x="542088" y="2980894"/>
                </a:cubicBezTo>
                <a:cubicBezTo>
                  <a:pt x="572649" y="3011455"/>
                  <a:pt x="576562" y="3037021"/>
                  <a:pt x="589385" y="3075487"/>
                </a:cubicBezTo>
                <a:cubicBezTo>
                  <a:pt x="585950" y="3102967"/>
                  <a:pt x="581371" y="3206576"/>
                  <a:pt x="557854" y="3248908"/>
                </a:cubicBezTo>
                <a:cubicBezTo>
                  <a:pt x="539450" y="3282035"/>
                  <a:pt x="494792" y="3343501"/>
                  <a:pt x="494792" y="3343501"/>
                </a:cubicBezTo>
                <a:cubicBezTo>
                  <a:pt x="512126" y="3395505"/>
                  <a:pt x="507695" y="3422328"/>
                  <a:pt x="589385" y="3422328"/>
                </a:cubicBezTo>
                <a:cubicBezTo>
                  <a:pt x="608333" y="3422328"/>
                  <a:pt x="620916" y="3401307"/>
                  <a:pt x="636681" y="3390797"/>
                </a:cubicBezTo>
                <a:cubicBezTo>
                  <a:pt x="647191" y="3375032"/>
                  <a:pt x="653656" y="3355631"/>
                  <a:pt x="668212" y="3343501"/>
                </a:cubicBezTo>
                <a:cubicBezTo>
                  <a:pt x="703544" y="3314058"/>
                  <a:pt x="751907" y="3306811"/>
                  <a:pt x="794336" y="3296204"/>
                </a:cubicBezTo>
                <a:cubicBezTo>
                  <a:pt x="836378" y="3301459"/>
                  <a:pt x="881744" y="3294762"/>
                  <a:pt x="920461" y="3311970"/>
                </a:cubicBezTo>
                <a:cubicBezTo>
                  <a:pt x="935647" y="3318719"/>
                  <a:pt x="936226" y="3342648"/>
                  <a:pt x="936226" y="3359266"/>
                </a:cubicBezTo>
                <a:cubicBezTo>
                  <a:pt x="936226" y="3508083"/>
                  <a:pt x="952946" y="3479499"/>
                  <a:pt x="873164" y="3532687"/>
                </a:cubicBezTo>
                <a:cubicBezTo>
                  <a:pt x="867909" y="3548453"/>
                  <a:pt x="857399" y="3563366"/>
                  <a:pt x="857399" y="3579984"/>
                </a:cubicBezTo>
                <a:cubicBezTo>
                  <a:pt x="857399" y="3617143"/>
                  <a:pt x="860465" y="3655420"/>
                  <a:pt x="873164" y="3690342"/>
                </a:cubicBezTo>
                <a:cubicBezTo>
                  <a:pt x="882144" y="3715036"/>
                  <a:pt x="900822" y="3735947"/>
                  <a:pt x="920461" y="3753404"/>
                </a:cubicBezTo>
                <a:cubicBezTo>
                  <a:pt x="948785" y="3778580"/>
                  <a:pt x="983523" y="3795445"/>
                  <a:pt x="1015054" y="3816466"/>
                </a:cubicBezTo>
                <a:lnTo>
                  <a:pt x="1062350" y="3847997"/>
                </a:lnTo>
                <a:cubicBezTo>
                  <a:pt x="1078116" y="3858507"/>
                  <a:pt x="1096249" y="3866130"/>
                  <a:pt x="1109647" y="3879528"/>
                </a:cubicBezTo>
                <a:cubicBezTo>
                  <a:pt x="1120157" y="3890039"/>
                  <a:pt x="1132538" y="3898965"/>
                  <a:pt x="1141178" y="3911060"/>
                </a:cubicBezTo>
                <a:cubicBezTo>
                  <a:pt x="1187716" y="3976214"/>
                  <a:pt x="1183832" y="3975961"/>
                  <a:pt x="1204240" y="4037184"/>
                </a:cubicBezTo>
                <a:cubicBezTo>
                  <a:pt x="1209495" y="4110756"/>
                  <a:pt x="1207187" y="4185264"/>
                  <a:pt x="1220005" y="4257901"/>
                </a:cubicBezTo>
                <a:cubicBezTo>
                  <a:pt x="1230292" y="4316196"/>
                  <a:pt x="1260278" y="4301686"/>
                  <a:pt x="1298833" y="4320963"/>
                </a:cubicBezTo>
                <a:cubicBezTo>
                  <a:pt x="1421084" y="4382089"/>
                  <a:pt x="1274543" y="4328631"/>
                  <a:pt x="1393426" y="4368260"/>
                </a:cubicBezTo>
                <a:cubicBezTo>
                  <a:pt x="1403936" y="4384025"/>
                  <a:pt x="1416483" y="4398609"/>
                  <a:pt x="1424957" y="4415556"/>
                </a:cubicBezTo>
                <a:cubicBezTo>
                  <a:pt x="1432389" y="4430420"/>
                  <a:pt x="1440723" y="4462853"/>
                  <a:pt x="1440723" y="4462853"/>
                </a:cubicBezTo>
              </a:path>
            </a:pathLst>
          </a:cu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813788">
            <a:off x="4661669" y="3497032"/>
            <a:ext cx="1301190" cy="400110"/>
          </a:xfrm>
          <a:prstGeom prst="rect">
            <a:avLst/>
          </a:prstGeom>
          <a:noFill/>
        </p:spPr>
        <p:txBody>
          <a:bodyPr wrap="none" rtlCol="0">
            <a:spAutoFit/>
          </a:bodyPr>
          <a:lstStyle/>
          <a:p>
            <a:r>
              <a:rPr lang="en-US" sz="2000" b="1" dirty="0">
                <a:solidFill>
                  <a:schemeClr val="accent5">
                    <a:lumMod val="40000"/>
                    <a:lumOff val="60000"/>
                  </a:schemeClr>
                </a:solidFill>
              </a:rPr>
              <a:t>Ohio River</a:t>
            </a:r>
          </a:p>
        </p:txBody>
      </p:sp>
      <p:sp>
        <p:nvSpPr>
          <p:cNvPr id="12" name="TextBox 11"/>
          <p:cNvSpPr txBox="1"/>
          <p:nvPr/>
        </p:nvSpPr>
        <p:spPr>
          <a:xfrm rot="17893560">
            <a:off x="1567286" y="2430201"/>
            <a:ext cx="1950406" cy="400110"/>
          </a:xfrm>
          <a:prstGeom prst="rect">
            <a:avLst/>
          </a:prstGeom>
          <a:noFill/>
        </p:spPr>
        <p:txBody>
          <a:bodyPr wrap="none" rtlCol="0">
            <a:spAutoFit/>
          </a:bodyPr>
          <a:lstStyle/>
          <a:p>
            <a:r>
              <a:rPr lang="en-US" sz="2000" b="1" dirty="0">
                <a:solidFill>
                  <a:schemeClr val="accent5">
                    <a:lumMod val="40000"/>
                    <a:lumOff val="60000"/>
                  </a:schemeClr>
                </a:solidFill>
              </a:rPr>
              <a:t>Mississippi River</a:t>
            </a:r>
          </a:p>
        </p:txBody>
      </p:sp>
      <p:pic>
        <p:nvPicPr>
          <p:cNvPr id="15" name="Picture 14" descr="British_Flag.gif"/>
          <p:cNvPicPr>
            <a:picLocks noChangeAspect="1"/>
          </p:cNvPicPr>
          <p:nvPr/>
        </p:nvPicPr>
        <p:blipFill>
          <a:blip r:embed="rId4" cstate="print"/>
          <a:stretch>
            <a:fillRect/>
          </a:stretch>
        </p:blipFill>
        <p:spPr>
          <a:xfrm>
            <a:off x="3733801" y="3200400"/>
            <a:ext cx="493059" cy="419100"/>
          </a:xfrm>
          <a:prstGeom prst="rect">
            <a:avLst/>
          </a:prstGeom>
        </p:spPr>
      </p:pic>
      <p:pic>
        <p:nvPicPr>
          <p:cNvPr id="16" name="Picture 15" descr="British_Flag.gif"/>
          <p:cNvPicPr>
            <a:picLocks noChangeAspect="1"/>
          </p:cNvPicPr>
          <p:nvPr/>
        </p:nvPicPr>
        <p:blipFill>
          <a:blip r:embed="rId4" cstate="print"/>
          <a:stretch>
            <a:fillRect/>
          </a:stretch>
        </p:blipFill>
        <p:spPr>
          <a:xfrm>
            <a:off x="2438401" y="3352800"/>
            <a:ext cx="493059" cy="419100"/>
          </a:xfrm>
          <a:prstGeom prst="rect">
            <a:avLst/>
          </a:prstGeom>
        </p:spPr>
      </p:pic>
      <p:pic>
        <p:nvPicPr>
          <p:cNvPr id="17" name="Picture 16" descr="British_Flag.gif"/>
          <p:cNvPicPr>
            <a:picLocks noChangeAspect="1"/>
          </p:cNvPicPr>
          <p:nvPr/>
        </p:nvPicPr>
        <p:blipFill>
          <a:blip r:embed="rId4" cstate="print"/>
          <a:stretch>
            <a:fillRect/>
          </a:stretch>
        </p:blipFill>
        <p:spPr>
          <a:xfrm>
            <a:off x="2667001" y="4343400"/>
            <a:ext cx="493059" cy="419100"/>
          </a:xfrm>
          <a:prstGeom prst="rect">
            <a:avLst/>
          </a:prstGeom>
        </p:spPr>
      </p:pic>
      <p:sp>
        <p:nvSpPr>
          <p:cNvPr id="19" name="Diamond 18"/>
          <p:cNvSpPr/>
          <p:nvPr/>
        </p:nvSpPr>
        <p:spPr>
          <a:xfrm>
            <a:off x="5334000" y="1371600"/>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ritish_Flag.gif"/>
          <p:cNvPicPr>
            <a:picLocks noChangeAspect="1"/>
          </p:cNvPicPr>
          <p:nvPr/>
        </p:nvPicPr>
        <p:blipFill>
          <a:blip r:embed="rId4" cstate="print"/>
          <a:stretch>
            <a:fillRect/>
          </a:stretch>
        </p:blipFill>
        <p:spPr>
          <a:xfrm>
            <a:off x="5410201" y="1143000"/>
            <a:ext cx="493059" cy="419100"/>
          </a:xfrm>
          <a:prstGeom prst="rect">
            <a:avLst/>
          </a:prstGeom>
        </p:spPr>
      </p:pic>
      <p:sp>
        <p:nvSpPr>
          <p:cNvPr id="20" name="TextBox 19"/>
          <p:cNvSpPr txBox="1"/>
          <p:nvPr/>
        </p:nvSpPr>
        <p:spPr>
          <a:xfrm>
            <a:off x="3886200" y="1371600"/>
            <a:ext cx="1428596" cy="400110"/>
          </a:xfrm>
          <a:prstGeom prst="rect">
            <a:avLst/>
          </a:prstGeom>
          <a:noFill/>
        </p:spPr>
        <p:txBody>
          <a:bodyPr wrap="none" rtlCol="0">
            <a:spAutoFit/>
          </a:bodyPr>
          <a:lstStyle/>
          <a:p>
            <a:r>
              <a:rPr lang="en-US" sz="2000" b="1" dirty="0">
                <a:solidFill>
                  <a:schemeClr val="bg1"/>
                </a:solidFill>
              </a:rPr>
              <a:t>Fort Detroit</a:t>
            </a:r>
          </a:p>
        </p:txBody>
      </p:sp>
      <p:sp>
        <p:nvSpPr>
          <p:cNvPr id="21" name="TextBox 20"/>
          <p:cNvSpPr txBox="1"/>
          <p:nvPr/>
        </p:nvSpPr>
        <p:spPr>
          <a:xfrm>
            <a:off x="3733801" y="3657600"/>
            <a:ext cx="1282723" cy="400110"/>
          </a:xfrm>
          <a:prstGeom prst="rect">
            <a:avLst/>
          </a:prstGeom>
          <a:noFill/>
        </p:spPr>
        <p:txBody>
          <a:bodyPr wrap="none" rtlCol="0">
            <a:spAutoFit/>
          </a:bodyPr>
          <a:lstStyle/>
          <a:p>
            <a:r>
              <a:rPr lang="en-US" sz="2000" b="1" dirty="0">
                <a:solidFill>
                  <a:schemeClr val="bg1"/>
                </a:solidFill>
              </a:rPr>
              <a:t>Vincennes</a:t>
            </a:r>
          </a:p>
        </p:txBody>
      </p:sp>
      <p:sp>
        <p:nvSpPr>
          <p:cNvPr id="22" name="TextBox 21"/>
          <p:cNvSpPr txBox="1"/>
          <p:nvPr/>
        </p:nvSpPr>
        <p:spPr>
          <a:xfrm>
            <a:off x="2971800" y="4648200"/>
            <a:ext cx="1213794" cy="400110"/>
          </a:xfrm>
          <a:prstGeom prst="rect">
            <a:avLst/>
          </a:prstGeom>
          <a:noFill/>
        </p:spPr>
        <p:txBody>
          <a:bodyPr wrap="none" rtlCol="0">
            <a:spAutoFit/>
          </a:bodyPr>
          <a:lstStyle/>
          <a:p>
            <a:r>
              <a:rPr lang="en-US" sz="2000" b="1" dirty="0">
                <a:solidFill>
                  <a:schemeClr val="bg1"/>
                </a:solidFill>
              </a:rPr>
              <a:t>Kaskaskia</a:t>
            </a:r>
          </a:p>
        </p:txBody>
      </p:sp>
      <p:sp>
        <p:nvSpPr>
          <p:cNvPr id="23" name="TextBox 22"/>
          <p:cNvSpPr txBox="1"/>
          <p:nvPr/>
        </p:nvSpPr>
        <p:spPr>
          <a:xfrm>
            <a:off x="2438401" y="3810000"/>
            <a:ext cx="1035861" cy="400110"/>
          </a:xfrm>
          <a:prstGeom prst="rect">
            <a:avLst/>
          </a:prstGeom>
          <a:noFill/>
        </p:spPr>
        <p:txBody>
          <a:bodyPr wrap="none" rtlCol="0">
            <a:spAutoFit/>
          </a:bodyPr>
          <a:lstStyle/>
          <a:p>
            <a:r>
              <a:rPr lang="en-US" sz="2000" b="1" dirty="0">
                <a:solidFill>
                  <a:schemeClr val="bg1"/>
                </a:solidFill>
              </a:rPr>
              <a:t>Cahokia</a:t>
            </a:r>
          </a:p>
        </p:txBody>
      </p:sp>
      <p:sp>
        <p:nvSpPr>
          <p:cNvPr id="24" name="Diamond 23"/>
          <p:cNvSpPr/>
          <p:nvPr/>
        </p:nvSpPr>
        <p:spPr>
          <a:xfrm>
            <a:off x="3733800" y="3962400"/>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2743200" y="4724400"/>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2514600" y="4114800"/>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etsy-med.gif"/>
          <p:cNvPicPr>
            <a:picLocks noChangeAspect="1"/>
          </p:cNvPicPr>
          <p:nvPr/>
        </p:nvPicPr>
        <p:blipFill>
          <a:blip r:embed="rId5" cstate="print"/>
          <a:stretch>
            <a:fillRect/>
          </a:stretch>
        </p:blipFill>
        <p:spPr>
          <a:xfrm>
            <a:off x="6858000" y="1981200"/>
            <a:ext cx="546860" cy="361950"/>
          </a:xfrm>
          <a:prstGeom prst="rect">
            <a:avLst/>
          </a:prstGeom>
        </p:spPr>
      </p:pic>
      <p:pic>
        <p:nvPicPr>
          <p:cNvPr id="35" name="Picture 34" descr="MATTHEW-HARRIS-JOUETT-GEORGE-ROGERS-CLARK.JPG"/>
          <p:cNvPicPr>
            <a:picLocks noChangeAspect="1"/>
          </p:cNvPicPr>
          <p:nvPr/>
        </p:nvPicPr>
        <p:blipFill>
          <a:blip r:embed="rId6" cstate="print"/>
          <a:stretch>
            <a:fillRect/>
          </a:stretch>
        </p:blipFill>
        <p:spPr>
          <a:xfrm>
            <a:off x="7620000" y="550334"/>
            <a:ext cx="3048000" cy="4707466"/>
          </a:xfrm>
          <a:prstGeom prst="rect">
            <a:avLst/>
          </a:prstGeom>
        </p:spPr>
      </p:pic>
    </p:spTree>
    <p:extLst>
      <p:ext uri="{BB962C8B-B14F-4D97-AF65-F5344CB8AC3E}">
        <p14:creationId xmlns:p14="http://schemas.microsoft.com/office/powerpoint/2010/main" val="3373348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dwest.bmp"/>
          <p:cNvPicPr>
            <a:picLocks noChangeAspect="1"/>
          </p:cNvPicPr>
          <p:nvPr/>
        </p:nvPicPr>
        <p:blipFill>
          <a:blip r:embed="rId3" cstate="print"/>
          <a:stretch>
            <a:fillRect/>
          </a:stretch>
        </p:blipFill>
        <p:spPr>
          <a:xfrm>
            <a:off x="152400" y="24622"/>
            <a:ext cx="8133106" cy="6858000"/>
          </a:xfrm>
          <a:prstGeom prst="rect">
            <a:avLst/>
          </a:prstGeom>
        </p:spPr>
      </p:pic>
      <p:sp>
        <p:nvSpPr>
          <p:cNvPr id="3" name="TextBox 2"/>
          <p:cNvSpPr txBox="1"/>
          <p:nvPr/>
        </p:nvSpPr>
        <p:spPr>
          <a:xfrm>
            <a:off x="6324601" y="4139422"/>
            <a:ext cx="1173335" cy="400110"/>
          </a:xfrm>
          <a:prstGeom prst="rect">
            <a:avLst/>
          </a:prstGeom>
          <a:noFill/>
        </p:spPr>
        <p:txBody>
          <a:bodyPr wrap="none" rtlCol="0">
            <a:spAutoFit/>
          </a:bodyPr>
          <a:lstStyle/>
          <a:p>
            <a:r>
              <a:rPr lang="en-US" sz="2000" b="1" dirty="0">
                <a:solidFill>
                  <a:schemeClr val="bg1"/>
                </a:solidFill>
              </a:rPr>
              <a:t>VIRGINIA</a:t>
            </a:r>
          </a:p>
        </p:txBody>
      </p:sp>
      <p:sp>
        <p:nvSpPr>
          <p:cNvPr id="4" name="TextBox 3"/>
          <p:cNvSpPr txBox="1"/>
          <p:nvPr/>
        </p:nvSpPr>
        <p:spPr>
          <a:xfrm rot="19780255">
            <a:off x="5947802" y="5383675"/>
            <a:ext cx="1414875" cy="400110"/>
          </a:xfrm>
          <a:prstGeom prst="rect">
            <a:avLst/>
          </a:prstGeom>
          <a:noFill/>
        </p:spPr>
        <p:txBody>
          <a:bodyPr wrap="none" rtlCol="0">
            <a:spAutoFit/>
          </a:bodyPr>
          <a:lstStyle/>
          <a:p>
            <a:r>
              <a:rPr lang="en-US" sz="2000" b="1" dirty="0">
                <a:solidFill>
                  <a:schemeClr val="bg1"/>
                </a:solidFill>
              </a:rPr>
              <a:t>CAROLINAS</a:t>
            </a:r>
          </a:p>
        </p:txBody>
      </p:sp>
      <p:sp>
        <p:nvSpPr>
          <p:cNvPr id="5" name="TextBox 4"/>
          <p:cNvSpPr txBox="1"/>
          <p:nvPr/>
        </p:nvSpPr>
        <p:spPr>
          <a:xfrm>
            <a:off x="6248400" y="1777222"/>
            <a:ext cx="1808380" cy="400110"/>
          </a:xfrm>
          <a:prstGeom prst="rect">
            <a:avLst/>
          </a:prstGeom>
          <a:noFill/>
        </p:spPr>
        <p:txBody>
          <a:bodyPr wrap="none" rtlCol="0">
            <a:spAutoFit/>
          </a:bodyPr>
          <a:lstStyle/>
          <a:p>
            <a:r>
              <a:rPr lang="en-US" sz="2000" b="1" dirty="0">
                <a:solidFill>
                  <a:schemeClr val="bg1"/>
                </a:solidFill>
              </a:rPr>
              <a:t>PENNSYLVANIA</a:t>
            </a:r>
          </a:p>
        </p:txBody>
      </p:sp>
      <p:sp>
        <p:nvSpPr>
          <p:cNvPr id="6" name="TextBox 5"/>
          <p:cNvSpPr txBox="1"/>
          <p:nvPr/>
        </p:nvSpPr>
        <p:spPr>
          <a:xfrm>
            <a:off x="6705600" y="558022"/>
            <a:ext cx="1350050" cy="400110"/>
          </a:xfrm>
          <a:prstGeom prst="rect">
            <a:avLst/>
          </a:prstGeom>
          <a:noFill/>
        </p:spPr>
        <p:txBody>
          <a:bodyPr wrap="none" rtlCol="0">
            <a:spAutoFit/>
          </a:bodyPr>
          <a:lstStyle/>
          <a:p>
            <a:r>
              <a:rPr lang="en-US" sz="2000" b="1" dirty="0">
                <a:solidFill>
                  <a:schemeClr val="bg1"/>
                </a:solidFill>
              </a:rPr>
              <a:t>NEW YORK</a:t>
            </a:r>
          </a:p>
        </p:txBody>
      </p:sp>
      <p:sp>
        <p:nvSpPr>
          <p:cNvPr id="7" name="Diamond 6"/>
          <p:cNvSpPr/>
          <p:nvPr/>
        </p:nvSpPr>
        <p:spPr>
          <a:xfrm>
            <a:off x="5867400" y="2082022"/>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72201" y="2082022"/>
            <a:ext cx="1045735" cy="400110"/>
          </a:xfrm>
          <a:prstGeom prst="rect">
            <a:avLst/>
          </a:prstGeom>
          <a:noFill/>
        </p:spPr>
        <p:txBody>
          <a:bodyPr wrap="none" rtlCol="0">
            <a:spAutoFit/>
          </a:bodyPr>
          <a:lstStyle/>
          <a:p>
            <a:r>
              <a:rPr lang="en-US" sz="2000" b="1" dirty="0">
                <a:solidFill>
                  <a:schemeClr val="bg1"/>
                </a:solidFill>
              </a:rPr>
              <a:t>Fort Pitt</a:t>
            </a:r>
          </a:p>
        </p:txBody>
      </p:sp>
      <p:sp>
        <p:nvSpPr>
          <p:cNvPr id="9" name="Freeform 8"/>
          <p:cNvSpPr/>
          <p:nvPr/>
        </p:nvSpPr>
        <p:spPr>
          <a:xfrm>
            <a:off x="1161393" y="2480983"/>
            <a:ext cx="4761186" cy="4433170"/>
          </a:xfrm>
          <a:custGeom>
            <a:avLst/>
            <a:gdLst>
              <a:gd name="connsiteX0" fmla="*/ 4761186 w 4761186"/>
              <a:gd name="connsiteY0" fmla="*/ 3060 h 4433170"/>
              <a:gd name="connsiteX1" fmla="*/ 4445876 w 4761186"/>
              <a:gd name="connsiteY1" fmla="*/ 18825 h 4433170"/>
              <a:gd name="connsiteX2" fmla="*/ 4414345 w 4761186"/>
              <a:gd name="connsiteY2" fmla="*/ 66122 h 4433170"/>
              <a:gd name="connsiteX3" fmla="*/ 4430110 w 4761186"/>
              <a:gd name="connsiteY3" fmla="*/ 381432 h 4433170"/>
              <a:gd name="connsiteX4" fmla="*/ 4414345 w 4761186"/>
              <a:gd name="connsiteY4" fmla="*/ 444494 h 4433170"/>
              <a:gd name="connsiteX5" fmla="*/ 4367048 w 4761186"/>
              <a:gd name="connsiteY5" fmla="*/ 460260 h 4433170"/>
              <a:gd name="connsiteX6" fmla="*/ 4335517 w 4761186"/>
              <a:gd name="connsiteY6" fmla="*/ 507556 h 4433170"/>
              <a:gd name="connsiteX7" fmla="*/ 4319752 w 4761186"/>
              <a:gd name="connsiteY7" fmla="*/ 680977 h 4433170"/>
              <a:gd name="connsiteX8" fmla="*/ 4303986 w 4761186"/>
              <a:gd name="connsiteY8" fmla="*/ 728273 h 4433170"/>
              <a:gd name="connsiteX9" fmla="*/ 4240924 w 4761186"/>
              <a:gd name="connsiteY9" fmla="*/ 744039 h 4433170"/>
              <a:gd name="connsiteX10" fmla="*/ 4130566 w 4761186"/>
              <a:gd name="connsiteY10" fmla="*/ 759805 h 4433170"/>
              <a:gd name="connsiteX11" fmla="*/ 4083269 w 4761186"/>
              <a:gd name="connsiteY11" fmla="*/ 791336 h 4433170"/>
              <a:gd name="connsiteX12" fmla="*/ 4067504 w 4761186"/>
              <a:gd name="connsiteY12" fmla="*/ 838632 h 4433170"/>
              <a:gd name="connsiteX13" fmla="*/ 3957145 w 4761186"/>
              <a:gd name="connsiteY13" fmla="*/ 948991 h 4433170"/>
              <a:gd name="connsiteX14" fmla="*/ 3925614 w 4761186"/>
              <a:gd name="connsiteY14" fmla="*/ 996287 h 4433170"/>
              <a:gd name="connsiteX15" fmla="*/ 3909848 w 4761186"/>
              <a:gd name="connsiteY15" fmla="*/ 1043584 h 4433170"/>
              <a:gd name="connsiteX16" fmla="*/ 3862552 w 4761186"/>
              <a:gd name="connsiteY16" fmla="*/ 1059349 h 4433170"/>
              <a:gd name="connsiteX17" fmla="*/ 3752193 w 4761186"/>
              <a:gd name="connsiteY17" fmla="*/ 1043584 h 4433170"/>
              <a:gd name="connsiteX18" fmla="*/ 3704897 w 4761186"/>
              <a:gd name="connsiteY18" fmla="*/ 980522 h 4433170"/>
              <a:gd name="connsiteX19" fmla="*/ 3641835 w 4761186"/>
              <a:gd name="connsiteY19" fmla="*/ 933225 h 4433170"/>
              <a:gd name="connsiteX20" fmla="*/ 3594538 w 4761186"/>
              <a:gd name="connsiteY20" fmla="*/ 885929 h 4433170"/>
              <a:gd name="connsiteX21" fmla="*/ 3452648 w 4761186"/>
              <a:gd name="connsiteY21" fmla="*/ 807101 h 4433170"/>
              <a:gd name="connsiteX22" fmla="*/ 3326524 w 4761186"/>
              <a:gd name="connsiteY22" fmla="*/ 870163 h 4433170"/>
              <a:gd name="connsiteX23" fmla="*/ 3373821 w 4761186"/>
              <a:gd name="connsiteY23" fmla="*/ 901694 h 4433170"/>
              <a:gd name="connsiteX24" fmla="*/ 3389586 w 4761186"/>
              <a:gd name="connsiteY24" fmla="*/ 1138177 h 4433170"/>
              <a:gd name="connsiteX25" fmla="*/ 3373821 w 4761186"/>
              <a:gd name="connsiteY25" fmla="*/ 1185473 h 4433170"/>
              <a:gd name="connsiteX26" fmla="*/ 3326524 w 4761186"/>
              <a:gd name="connsiteY26" fmla="*/ 1201239 h 4433170"/>
              <a:gd name="connsiteX27" fmla="*/ 3279228 w 4761186"/>
              <a:gd name="connsiteY27" fmla="*/ 1248536 h 4433170"/>
              <a:gd name="connsiteX28" fmla="*/ 3184635 w 4761186"/>
              <a:gd name="connsiteY28" fmla="*/ 1280067 h 4433170"/>
              <a:gd name="connsiteX29" fmla="*/ 3153104 w 4761186"/>
              <a:gd name="connsiteY29" fmla="*/ 1327363 h 4433170"/>
              <a:gd name="connsiteX30" fmla="*/ 3011214 w 4761186"/>
              <a:gd name="connsiteY30" fmla="*/ 1406191 h 4433170"/>
              <a:gd name="connsiteX31" fmla="*/ 2900855 w 4761186"/>
              <a:gd name="connsiteY31" fmla="*/ 1421956 h 4433170"/>
              <a:gd name="connsiteX32" fmla="*/ 2837793 w 4761186"/>
              <a:gd name="connsiteY32" fmla="*/ 1516549 h 4433170"/>
              <a:gd name="connsiteX33" fmla="*/ 2806262 w 4761186"/>
              <a:gd name="connsiteY33" fmla="*/ 1563846 h 4433170"/>
              <a:gd name="connsiteX34" fmla="*/ 2758966 w 4761186"/>
              <a:gd name="connsiteY34" fmla="*/ 1595377 h 4433170"/>
              <a:gd name="connsiteX35" fmla="*/ 2601310 w 4761186"/>
              <a:gd name="connsiteY35" fmla="*/ 1642673 h 4433170"/>
              <a:gd name="connsiteX36" fmla="*/ 2506717 w 4761186"/>
              <a:gd name="connsiteY36" fmla="*/ 1689970 h 4433170"/>
              <a:gd name="connsiteX37" fmla="*/ 2349062 w 4761186"/>
              <a:gd name="connsiteY37" fmla="*/ 1737267 h 4433170"/>
              <a:gd name="connsiteX38" fmla="*/ 2065283 w 4761186"/>
              <a:gd name="connsiteY38" fmla="*/ 1753032 h 4433170"/>
              <a:gd name="connsiteX39" fmla="*/ 2017986 w 4761186"/>
              <a:gd name="connsiteY39" fmla="*/ 1800329 h 4433170"/>
              <a:gd name="connsiteX40" fmla="*/ 1970690 w 4761186"/>
              <a:gd name="connsiteY40" fmla="*/ 1831860 h 4433170"/>
              <a:gd name="connsiteX41" fmla="*/ 1954924 w 4761186"/>
              <a:gd name="connsiteY41" fmla="*/ 1879156 h 4433170"/>
              <a:gd name="connsiteX42" fmla="*/ 1891862 w 4761186"/>
              <a:gd name="connsiteY42" fmla="*/ 1926453 h 4433170"/>
              <a:gd name="connsiteX43" fmla="*/ 1797269 w 4761186"/>
              <a:gd name="connsiteY43" fmla="*/ 2021046 h 4433170"/>
              <a:gd name="connsiteX44" fmla="*/ 1655379 w 4761186"/>
              <a:gd name="connsiteY44" fmla="*/ 2052577 h 4433170"/>
              <a:gd name="connsiteX45" fmla="*/ 1576552 w 4761186"/>
              <a:gd name="connsiteY45" fmla="*/ 2068342 h 4433170"/>
              <a:gd name="connsiteX46" fmla="*/ 1513490 w 4761186"/>
              <a:gd name="connsiteY46" fmla="*/ 2084108 h 4433170"/>
              <a:gd name="connsiteX47" fmla="*/ 1403131 w 4761186"/>
              <a:gd name="connsiteY47" fmla="*/ 2099873 h 4433170"/>
              <a:gd name="connsiteX48" fmla="*/ 1308538 w 4761186"/>
              <a:gd name="connsiteY48" fmla="*/ 2131405 h 4433170"/>
              <a:gd name="connsiteX49" fmla="*/ 1213945 w 4761186"/>
              <a:gd name="connsiteY49" fmla="*/ 2194467 h 4433170"/>
              <a:gd name="connsiteX50" fmla="*/ 1040524 w 4761186"/>
              <a:gd name="connsiteY50" fmla="*/ 2241763 h 4433170"/>
              <a:gd name="connsiteX51" fmla="*/ 1008993 w 4761186"/>
              <a:gd name="connsiteY51" fmla="*/ 2289060 h 4433170"/>
              <a:gd name="connsiteX52" fmla="*/ 867104 w 4761186"/>
              <a:gd name="connsiteY52" fmla="*/ 2399418 h 4433170"/>
              <a:gd name="connsiteX53" fmla="*/ 819807 w 4761186"/>
              <a:gd name="connsiteY53" fmla="*/ 2430949 h 4433170"/>
              <a:gd name="connsiteX54" fmla="*/ 772510 w 4761186"/>
              <a:gd name="connsiteY54" fmla="*/ 2462480 h 4433170"/>
              <a:gd name="connsiteX55" fmla="*/ 693683 w 4761186"/>
              <a:gd name="connsiteY55" fmla="*/ 2478246 h 4433170"/>
              <a:gd name="connsiteX56" fmla="*/ 646386 w 4761186"/>
              <a:gd name="connsiteY56" fmla="*/ 2509777 h 4433170"/>
              <a:gd name="connsiteX57" fmla="*/ 614855 w 4761186"/>
              <a:gd name="connsiteY57" fmla="*/ 2572839 h 4433170"/>
              <a:gd name="connsiteX58" fmla="*/ 536028 w 4761186"/>
              <a:gd name="connsiteY58" fmla="*/ 2667432 h 4433170"/>
              <a:gd name="connsiteX59" fmla="*/ 520262 w 4761186"/>
              <a:gd name="connsiteY59" fmla="*/ 2730494 h 4433170"/>
              <a:gd name="connsiteX60" fmla="*/ 504497 w 4761186"/>
              <a:gd name="connsiteY60" fmla="*/ 2777791 h 4433170"/>
              <a:gd name="connsiteX61" fmla="*/ 520262 w 4761186"/>
              <a:gd name="connsiteY61" fmla="*/ 2966977 h 4433170"/>
              <a:gd name="connsiteX62" fmla="*/ 504497 w 4761186"/>
              <a:gd name="connsiteY62" fmla="*/ 3171929 h 4433170"/>
              <a:gd name="connsiteX63" fmla="*/ 409904 w 4761186"/>
              <a:gd name="connsiteY63" fmla="*/ 3250756 h 4433170"/>
              <a:gd name="connsiteX64" fmla="*/ 299545 w 4761186"/>
              <a:gd name="connsiteY64" fmla="*/ 3345349 h 4433170"/>
              <a:gd name="connsiteX65" fmla="*/ 220717 w 4761186"/>
              <a:gd name="connsiteY65" fmla="*/ 3408411 h 4433170"/>
              <a:gd name="connsiteX66" fmla="*/ 204952 w 4761186"/>
              <a:gd name="connsiteY66" fmla="*/ 3471473 h 4433170"/>
              <a:gd name="connsiteX67" fmla="*/ 189186 w 4761186"/>
              <a:gd name="connsiteY67" fmla="*/ 3518770 h 4433170"/>
              <a:gd name="connsiteX68" fmla="*/ 126124 w 4761186"/>
              <a:gd name="connsiteY68" fmla="*/ 3707956 h 4433170"/>
              <a:gd name="connsiteX69" fmla="*/ 78828 w 4761186"/>
              <a:gd name="connsiteY69" fmla="*/ 3802549 h 4433170"/>
              <a:gd name="connsiteX70" fmla="*/ 31531 w 4761186"/>
              <a:gd name="connsiteY70" fmla="*/ 3849846 h 4433170"/>
              <a:gd name="connsiteX71" fmla="*/ 0 w 4761186"/>
              <a:gd name="connsiteY71" fmla="*/ 3912908 h 4433170"/>
              <a:gd name="connsiteX72" fmla="*/ 15766 w 4761186"/>
              <a:gd name="connsiteY72" fmla="*/ 4054798 h 4433170"/>
              <a:gd name="connsiteX73" fmla="*/ 47297 w 4761186"/>
              <a:gd name="connsiteY73" fmla="*/ 4149391 h 4433170"/>
              <a:gd name="connsiteX74" fmla="*/ 78828 w 4761186"/>
              <a:gd name="connsiteY74" fmla="*/ 4196687 h 4433170"/>
              <a:gd name="connsiteX75" fmla="*/ 78828 w 4761186"/>
              <a:gd name="connsiteY75" fmla="*/ 4433170 h 443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61186" h="4433170">
                <a:moveTo>
                  <a:pt x="4761186" y="3060"/>
                </a:moveTo>
                <a:cubicBezTo>
                  <a:pt x="4656083" y="8315"/>
                  <a:pt x="4549413" y="0"/>
                  <a:pt x="4445876" y="18825"/>
                </a:cubicBezTo>
                <a:cubicBezTo>
                  <a:pt x="4427234" y="22215"/>
                  <a:pt x="4415168" y="47192"/>
                  <a:pt x="4414345" y="66122"/>
                </a:cubicBezTo>
                <a:cubicBezTo>
                  <a:pt x="4409774" y="171257"/>
                  <a:pt x="4424855" y="276329"/>
                  <a:pt x="4430110" y="381432"/>
                </a:cubicBezTo>
                <a:cubicBezTo>
                  <a:pt x="4424855" y="402453"/>
                  <a:pt x="4427881" y="427574"/>
                  <a:pt x="4414345" y="444494"/>
                </a:cubicBezTo>
                <a:cubicBezTo>
                  <a:pt x="4403964" y="457471"/>
                  <a:pt x="4380025" y="449879"/>
                  <a:pt x="4367048" y="460260"/>
                </a:cubicBezTo>
                <a:cubicBezTo>
                  <a:pt x="4352252" y="472096"/>
                  <a:pt x="4346027" y="491791"/>
                  <a:pt x="4335517" y="507556"/>
                </a:cubicBezTo>
                <a:cubicBezTo>
                  <a:pt x="4330262" y="565363"/>
                  <a:pt x="4327961" y="623515"/>
                  <a:pt x="4319752" y="680977"/>
                </a:cubicBezTo>
                <a:cubicBezTo>
                  <a:pt x="4317402" y="697428"/>
                  <a:pt x="4316963" y="717892"/>
                  <a:pt x="4303986" y="728273"/>
                </a:cubicBezTo>
                <a:cubicBezTo>
                  <a:pt x="4287066" y="741809"/>
                  <a:pt x="4262242" y="740163"/>
                  <a:pt x="4240924" y="744039"/>
                </a:cubicBezTo>
                <a:cubicBezTo>
                  <a:pt x="4204364" y="750687"/>
                  <a:pt x="4167352" y="754550"/>
                  <a:pt x="4130566" y="759805"/>
                </a:cubicBezTo>
                <a:cubicBezTo>
                  <a:pt x="4114800" y="770315"/>
                  <a:pt x="4095106" y="776540"/>
                  <a:pt x="4083269" y="791336"/>
                </a:cubicBezTo>
                <a:cubicBezTo>
                  <a:pt x="4072888" y="804313"/>
                  <a:pt x="4075575" y="824105"/>
                  <a:pt x="4067504" y="838632"/>
                </a:cubicBezTo>
                <a:cubicBezTo>
                  <a:pt x="4010008" y="942123"/>
                  <a:pt x="4033908" y="923402"/>
                  <a:pt x="3957145" y="948991"/>
                </a:cubicBezTo>
                <a:cubicBezTo>
                  <a:pt x="3946635" y="964756"/>
                  <a:pt x="3934088" y="979340"/>
                  <a:pt x="3925614" y="996287"/>
                </a:cubicBezTo>
                <a:cubicBezTo>
                  <a:pt x="3918182" y="1011151"/>
                  <a:pt x="3921599" y="1031833"/>
                  <a:pt x="3909848" y="1043584"/>
                </a:cubicBezTo>
                <a:cubicBezTo>
                  <a:pt x="3898097" y="1055335"/>
                  <a:pt x="3878317" y="1054094"/>
                  <a:pt x="3862552" y="1059349"/>
                </a:cubicBezTo>
                <a:cubicBezTo>
                  <a:pt x="3825766" y="1054094"/>
                  <a:pt x="3785430" y="1060202"/>
                  <a:pt x="3752193" y="1043584"/>
                </a:cubicBezTo>
                <a:cubicBezTo>
                  <a:pt x="3728691" y="1031833"/>
                  <a:pt x="3723477" y="999102"/>
                  <a:pt x="3704897" y="980522"/>
                </a:cubicBezTo>
                <a:cubicBezTo>
                  <a:pt x="3686317" y="961942"/>
                  <a:pt x="3661785" y="950325"/>
                  <a:pt x="3641835" y="933225"/>
                </a:cubicBezTo>
                <a:cubicBezTo>
                  <a:pt x="3624907" y="918715"/>
                  <a:pt x="3612137" y="899617"/>
                  <a:pt x="3594538" y="885929"/>
                </a:cubicBezTo>
                <a:cubicBezTo>
                  <a:pt x="3513222" y="822684"/>
                  <a:pt x="3524010" y="830889"/>
                  <a:pt x="3452648" y="807101"/>
                </a:cubicBezTo>
                <a:cubicBezTo>
                  <a:pt x="3443923" y="808555"/>
                  <a:pt x="3313811" y="806599"/>
                  <a:pt x="3326524" y="870163"/>
                </a:cubicBezTo>
                <a:cubicBezTo>
                  <a:pt x="3330240" y="888743"/>
                  <a:pt x="3358055" y="891184"/>
                  <a:pt x="3373821" y="901694"/>
                </a:cubicBezTo>
                <a:cubicBezTo>
                  <a:pt x="3437858" y="997750"/>
                  <a:pt x="3415595" y="943112"/>
                  <a:pt x="3389586" y="1138177"/>
                </a:cubicBezTo>
                <a:cubicBezTo>
                  <a:pt x="3387390" y="1154649"/>
                  <a:pt x="3385572" y="1173722"/>
                  <a:pt x="3373821" y="1185473"/>
                </a:cubicBezTo>
                <a:cubicBezTo>
                  <a:pt x="3362070" y="1197224"/>
                  <a:pt x="3342290" y="1195984"/>
                  <a:pt x="3326524" y="1201239"/>
                </a:cubicBezTo>
                <a:cubicBezTo>
                  <a:pt x="3310759" y="1217005"/>
                  <a:pt x="3298718" y="1237708"/>
                  <a:pt x="3279228" y="1248536"/>
                </a:cubicBezTo>
                <a:cubicBezTo>
                  <a:pt x="3250174" y="1264677"/>
                  <a:pt x="3184635" y="1280067"/>
                  <a:pt x="3184635" y="1280067"/>
                </a:cubicBezTo>
                <a:cubicBezTo>
                  <a:pt x="3174125" y="1295832"/>
                  <a:pt x="3167364" y="1314886"/>
                  <a:pt x="3153104" y="1327363"/>
                </a:cubicBezTo>
                <a:cubicBezTo>
                  <a:pt x="3115649" y="1360136"/>
                  <a:pt x="3063341" y="1395766"/>
                  <a:pt x="3011214" y="1406191"/>
                </a:cubicBezTo>
                <a:cubicBezTo>
                  <a:pt x="2974776" y="1413479"/>
                  <a:pt x="2937641" y="1416701"/>
                  <a:pt x="2900855" y="1421956"/>
                </a:cubicBezTo>
                <a:lnTo>
                  <a:pt x="2837793" y="1516549"/>
                </a:lnTo>
                <a:cubicBezTo>
                  <a:pt x="2827283" y="1532315"/>
                  <a:pt x="2822028" y="1553336"/>
                  <a:pt x="2806262" y="1563846"/>
                </a:cubicBezTo>
                <a:cubicBezTo>
                  <a:pt x="2790497" y="1574356"/>
                  <a:pt x="2776281" y="1587682"/>
                  <a:pt x="2758966" y="1595377"/>
                </a:cubicBezTo>
                <a:cubicBezTo>
                  <a:pt x="2691518" y="1625354"/>
                  <a:pt x="2665519" y="1624328"/>
                  <a:pt x="2601310" y="1642673"/>
                </a:cubicBezTo>
                <a:cubicBezTo>
                  <a:pt x="2480576" y="1677168"/>
                  <a:pt x="2631079" y="1634698"/>
                  <a:pt x="2506717" y="1689970"/>
                </a:cubicBezTo>
                <a:cubicBezTo>
                  <a:pt x="2493548" y="1695823"/>
                  <a:pt x="2377886" y="1734647"/>
                  <a:pt x="2349062" y="1737267"/>
                </a:cubicBezTo>
                <a:cubicBezTo>
                  <a:pt x="2254712" y="1745844"/>
                  <a:pt x="2159876" y="1747777"/>
                  <a:pt x="2065283" y="1753032"/>
                </a:cubicBezTo>
                <a:cubicBezTo>
                  <a:pt x="2049517" y="1768798"/>
                  <a:pt x="2035114" y="1786055"/>
                  <a:pt x="2017986" y="1800329"/>
                </a:cubicBezTo>
                <a:cubicBezTo>
                  <a:pt x="2003430" y="1812459"/>
                  <a:pt x="1982527" y="1817064"/>
                  <a:pt x="1970690" y="1831860"/>
                </a:cubicBezTo>
                <a:cubicBezTo>
                  <a:pt x="1960309" y="1844837"/>
                  <a:pt x="1965563" y="1866390"/>
                  <a:pt x="1954924" y="1879156"/>
                </a:cubicBezTo>
                <a:cubicBezTo>
                  <a:pt x="1938102" y="1899342"/>
                  <a:pt x="1911393" y="1908875"/>
                  <a:pt x="1891862" y="1926453"/>
                </a:cubicBezTo>
                <a:cubicBezTo>
                  <a:pt x="1858717" y="1956283"/>
                  <a:pt x="1839572" y="2006945"/>
                  <a:pt x="1797269" y="2021046"/>
                </a:cubicBezTo>
                <a:cubicBezTo>
                  <a:pt x="1713879" y="2048842"/>
                  <a:pt x="1777461" y="2030380"/>
                  <a:pt x="1655379" y="2052577"/>
                </a:cubicBezTo>
                <a:cubicBezTo>
                  <a:pt x="1629015" y="2057370"/>
                  <a:pt x="1602710" y="2062529"/>
                  <a:pt x="1576552" y="2068342"/>
                </a:cubicBezTo>
                <a:cubicBezTo>
                  <a:pt x="1555400" y="2073042"/>
                  <a:pt x="1534808" y="2080232"/>
                  <a:pt x="1513490" y="2084108"/>
                </a:cubicBezTo>
                <a:cubicBezTo>
                  <a:pt x="1476930" y="2090755"/>
                  <a:pt x="1439917" y="2094618"/>
                  <a:pt x="1403131" y="2099873"/>
                </a:cubicBezTo>
                <a:cubicBezTo>
                  <a:pt x="1371600" y="2110384"/>
                  <a:pt x="1336193" y="2112969"/>
                  <a:pt x="1308538" y="2131405"/>
                </a:cubicBezTo>
                <a:cubicBezTo>
                  <a:pt x="1277007" y="2152426"/>
                  <a:pt x="1250709" y="2185276"/>
                  <a:pt x="1213945" y="2194467"/>
                </a:cubicBezTo>
                <a:cubicBezTo>
                  <a:pt x="1071699" y="2230029"/>
                  <a:pt x="1128933" y="2212295"/>
                  <a:pt x="1040524" y="2241763"/>
                </a:cubicBezTo>
                <a:cubicBezTo>
                  <a:pt x="1030014" y="2257529"/>
                  <a:pt x="1021123" y="2274504"/>
                  <a:pt x="1008993" y="2289060"/>
                </a:cubicBezTo>
                <a:cubicBezTo>
                  <a:pt x="962686" y="2344629"/>
                  <a:pt x="933021" y="2355473"/>
                  <a:pt x="867104" y="2399418"/>
                </a:cubicBezTo>
                <a:lnTo>
                  <a:pt x="819807" y="2430949"/>
                </a:lnTo>
                <a:cubicBezTo>
                  <a:pt x="804041" y="2441459"/>
                  <a:pt x="791090" y="2458764"/>
                  <a:pt x="772510" y="2462480"/>
                </a:cubicBezTo>
                <a:lnTo>
                  <a:pt x="693683" y="2478246"/>
                </a:lnTo>
                <a:cubicBezTo>
                  <a:pt x="677917" y="2488756"/>
                  <a:pt x="658516" y="2495221"/>
                  <a:pt x="646386" y="2509777"/>
                </a:cubicBezTo>
                <a:cubicBezTo>
                  <a:pt x="631340" y="2527832"/>
                  <a:pt x="626515" y="2552434"/>
                  <a:pt x="614855" y="2572839"/>
                </a:cubicBezTo>
                <a:cubicBezTo>
                  <a:pt x="585589" y="2624055"/>
                  <a:pt x="579505" y="2623955"/>
                  <a:pt x="536028" y="2667432"/>
                </a:cubicBezTo>
                <a:cubicBezTo>
                  <a:pt x="530773" y="2688453"/>
                  <a:pt x="526215" y="2709660"/>
                  <a:pt x="520262" y="2730494"/>
                </a:cubicBezTo>
                <a:cubicBezTo>
                  <a:pt x="515697" y="2746473"/>
                  <a:pt x="504497" y="2761173"/>
                  <a:pt x="504497" y="2777791"/>
                </a:cubicBezTo>
                <a:cubicBezTo>
                  <a:pt x="504497" y="2841072"/>
                  <a:pt x="515007" y="2903915"/>
                  <a:pt x="520262" y="2966977"/>
                </a:cubicBezTo>
                <a:cubicBezTo>
                  <a:pt x="515007" y="3035294"/>
                  <a:pt x="521115" y="3105456"/>
                  <a:pt x="504497" y="3171929"/>
                </a:cubicBezTo>
                <a:cubicBezTo>
                  <a:pt x="498097" y="3197530"/>
                  <a:pt x="429610" y="3236680"/>
                  <a:pt x="409904" y="3250756"/>
                </a:cubicBezTo>
                <a:cubicBezTo>
                  <a:pt x="286591" y="3338837"/>
                  <a:pt x="401409" y="3256218"/>
                  <a:pt x="299545" y="3345349"/>
                </a:cubicBezTo>
                <a:cubicBezTo>
                  <a:pt x="274221" y="3367507"/>
                  <a:pt x="246993" y="3387390"/>
                  <a:pt x="220717" y="3408411"/>
                </a:cubicBezTo>
                <a:cubicBezTo>
                  <a:pt x="215462" y="3429432"/>
                  <a:pt x="210905" y="3450639"/>
                  <a:pt x="204952" y="3471473"/>
                </a:cubicBezTo>
                <a:cubicBezTo>
                  <a:pt x="200387" y="3487452"/>
                  <a:pt x="191918" y="3502378"/>
                  <a:pt x="189186" y="3518770"/>
                </a:cubicBezTo>
                <a:cubicBezTo>
                  <a:pt x="160022" y="3693756"/>
                  <a:pt x="212195" y="3621887"/>
                  <a:pt x="126124" y="3707956"/>
                </a:cubicBezTo>
                <a:cubicBezTo>
                  <a:pt x="110324" y="3755359"/>
                  <a:pt x="112786" y="3761799"/>
                  <a:pt x="78828" y="3802549"/>
                </a:cubicBezTo>
                <a:cubicBezTo>
                  <a:pt x="64554" y="3819677"/>
                  <a:pt x="44490" y="3831703"/>
                  <a:pt x="31531" y="3849846"/>
                </a:cubicBezTo>
                <a:cubicBezTo>
                  <a:pt x="17871" y="3868970"/>
                  <a:pt x="10510" y="3891887"/>
                  <a:pt x="0" y="3912908"/>
                </a:cubicBezTo>
                <a:cubicBezTo>
                  <a:pt x="5255" y="3960205"/>
                  <a:pt x="6433" y="4008134"/>
                  <a:pt x="15766" y="4054798"/>
                </a:cubicBezTo>
                <a:cubicBezTo>
                  <a:pt x="22284" y="4087389"/>
                  <a:pt x="28861" y="4121737"/>
                  <a:pt x="47297" y="4149391"/>
                </a:cubicBezTo>
                <a:cubicBezTo>
                  <a:pt x="57807" y="4165156"/>
                  <a:pt x="76736" y="4177855"/>
                  <a:pt x="78828" y="4196687"/>
                </a:cubicBezTo>
                <a:cubicBezTo>
                  <a:pt x="87533" y="4275033"/>
                  <a:pt x="78828" y="4354342"/>
                  <a:pt x="78828" y="4433170"/>
                </a:cubicBezTo>
              </a:path>
            </a:pathLst>
          </a:custGeom>
          <a:ln w="444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25168" y="701329"/>
            <a:ext cx="1440723" cy="4462853"/>
          </a:xfrm>
          <a:custGeom>
            <a:avLst/>
            <a:gdLst>
              <a:gd name="connsiteX0" fmla="*/ 21826 w 1440723"/>
              <a:gd name="connsiteY0" fmla="*/ 16977 h 4462853"/>
              <a:gd name="connsiteX1" fmla="*/ 163716 w 1440723"/>
              <a:gd name="connsiteY1" fmla="*/ 127335 h 4462853"/>
              <a:gd name="connsiteX2" fmla="*/ 258309 w 1440723"/>
              <a:gd name="connsiteY2" fmla="*/ 174632 h 4462853"/>
              <a:gd name="connsiteX3" fmla="*/ 415964 w 1440723"/>
              <a:gd name="connsiteY3" fmla="*/ 190397 h 4462853"/>
              <a:gd name="connsiteX4" fmla="*/ 479026 w 1440723"/>
              <a:gd name="connsiteY4" fmla="*/ 300756 h 4462853"/>
              <a:gd name="connsiteX5" fmla="*/ 510557 w 1440723"/>
              <a:gd name="connsiteY5" fmla="*/ 348053 h 4462853"/>
              <a:gd name="connsiteX6" fmla="*/ 494792 w 1440723"/>
              <a:gd name="connsiteY6" fmla="*/ 537239 h 4462853"/>
              <a:gd name="connsiteX7" fmla="*/ 479026 w 1440723"/>
              <a:gd name="connsiteY7" fmla="*/ 584535 h 4462853"/>
              <a:gd name="connsiteX8" fmla="*/ 510557 w 1440723"/>
              <a:gd name="connsiteY8" fmla="*/ 773722 h 4462853"/>
              <a:gd name="connsiteX9" fmla="*/ 526323 w 1440723"/>
              <a:gd name="connsiteY9" fmla="*/ 1025970 h 4462853"/>
              <a:gd name="connsiteX10" fmla="*/ 573619 w 1440723"/>
              <a:gd name="connsiteY10" fmla="*/ 1057501 h 4462853"/>
              <a:gd name="connsiteX11" fmla="*/ 683978 w 1440723"/>
              <a:gd name="connsiteY11" fmla="*/ 1089032 h 4462853"/>
              <a:gd name="connsiteX12" fmla="*/ 825867 w 1440723"/>
              <a:gd name="connsiteY12" fmla="*/ 1215156 h 4462853"/>
              <a:gd name="connsiteX13" fmla="*/ 857399 w 1440723"/>
              <a:gd name="connsiteY13" fmla="*/ 1246687 h 4462853"/>
              <a:gd name="connsiteX14" fmla="*/ 857399 w 1440723"/>
              <a:gd name="connsiteY14" fmla="*/ 1530466 h 4462853"/>
              <a:gd name="connsiteX15" fmla="*/ 841633 w 1440723"/>
              <a:gd name="connsiteY15" fmla="*/ 1593528 h 4462853"/>
              <a:gd name="connsiteX16" fmla="*/ 747040 w 1440723"/>
              <a:gd name="connsiteY16" fmla="*/ 1656591 h 4462853"/>
              <a:gd name="connsiteX17" fmla="*/ 589385 w 1440723"/>
              <a:gd name="connsiteY17" fmla="*/ 1703887 h 4462853"/>
              <a:gd name="connsiteX18" fmla="*/ 542088 w 1440723"/>
              <a:gd name="connsiteY18" fmla="*/ 1719653 h 4462853"/>
              <a:gd name="connsiteX19" fmla="*/ 526323 w 1440723"/>
              <a:gd name="connsiteY19" fmla="*/ 1877308 h 4462853"/>
              <a:gd name="connsiteX20" fmla="*/ 557854 w 1440723"/>
              <a:gd name="connsiteY20" fmla="*/ 1987666 h 4462853"/>
              <a:gd name="connsiteX21" fmla="*/ 510557 w 1440723"/>
              <a:gd name="connsiteY21" fmla="*/ 2192618 h 4462853"/>
              <a:gd name="connsiteX22" fmla="*/ 463261 w 1440723"/>
              <a:gd name="connsiteY22" fmla="*/ 2224149 h 4462853"/>
              <a:gd name="connsiteX23" fmla="*/ 415964 w 1440723"/>
              <a:gd name="connsiteY23" fmla="*/ 2271446 h 4462853"/>
              <a:gd name="connsiteX24" fmla="*/ 337136 w 1440723"/>
              <a:gd name="connsiteY24" fmla="*/ 2413335 h 4462853"/>
              <a:gd name="connsiteX25" fmla="*/ 352902 w 1440723"/>
              <a:gd name="connsiteY25" fmla="*/ 2886301 h 4462853"/>
              <a:gd name="connsiteX26" fmla="*/ 431730 w 1440723"/>
              <a:gd name="connsiteY26" fmla="*/ 2902066 h 4462853"/>
              <a:gd name="connsiteX27" fmla="*/ 479026 w 1440723"/>
              <a:gd name="connsiteY27" fmla="*/ 2933597 h 4462853"/>
              <a:gd name="connsiteX28" fmla="*/ 542088 w 1440723"/>
              <a:gd name="connsiteY28" fmla="*/ 2980894 h 4462853"/>
              <a:gd name="connsiteX29" fmla="*/ 589385 w 1440723"/>
              <a:gd name="connsiteY29" fmla="*/ 3075487 h 4462853"/>
              <a:gd name="connsiteX30" fmla="*/ 557854 w 1440723"/>
              <a:gd name="connsiteY30" fmla="*/ 3248908 h 4462853"/>
              <a:gd name="connsiteX31" fmla="*/ 494792 w 1440723"/>
              <a:gd name="connsiteY31" fmla="*/ 3343501 h 4462853"/>
              <a:gd name="connsiteX32" fmla="*/ 589385 w 1440723"/>
              <a:gd name="connsiteY32" fmla="*/ 3422328 h 4462853"/>
              <a:gd name="connsiteX33" fmla="*/ 636681 w 1440723"/>
              <a:gd name="connsiteY33" fmla="*/ 3390797 h 4462853"/>
              <a:gd name="connsiteX34" fmla="*/ 668212 w 1440723"/>
              <a:gd name="connsiteY34" fmla="*/ 3343501 h 4462853"/>
              <a:gd name="connsiteX35" fmla="*/ 794336 w 1440723"/>
              <a:gd name="connsiteY35" fmla="*/ 3296204 h 4462853"/>
              <a:gd name="connsiteX36" fmla="*/ 920461 w 1440723"/>
              <a:gd name="connsiteY36" fmla="*/ 3311970 h 4462853"/>
              <a:gd name="connsiteX37" fmla="*/ 936226 w 1440723"/>
              <a:gd name="connsiteY37" fmla="*/ 3359266 h 4462853"/>
              <a:gd name="connsiteX38" fmla="*/ 873164 w 1440723"/>
              <a:gd name="connsiteY38" fmla="*/ 3532687 h 4462853"/>
              <a:gd name="connsiteX39" fmla="*/ 857399 w 1440723"/>
              <a:gd name="connsiteY39" fmla="*/ 3579984 h 4462853"/>
              <a:gd name="connsiteX40" fmla="*/ 873164 w 1440723"/>
              <a:gd name="connsiteY40" fmla="*/ 3690342 h 4462853"/>
              <a:gd name="connsiteX41" fmla="*/ 920461 w 1440723"/>
              <a:gd name="connsiteY41" fmla="*/ 3753404 h 4462853"/>
              <a:gd name="connsiteX42" fmla="*/ 1015054 w 1440723"/>
              <a:gd name="connsiteY42" fmla="*/ 3816466 h 4462853"/>
              <a:gd name="connsiteX43" fmla="*/ 1062350 w 1440723"/>
              <a:gd name="connsiteY43" fmla="*/ 3847997 h 4462853"/>
              <a:gd name="connsiteX44" fmla="*/ 1109647 w 1440723"/>
              <a:gd name="connsiteY44" fmla="*/ 3879528 h 4462853"/>
              <a:gd name="connsiteX45" fmla="*/ 1141178 w 1440723"/>
              <a:gd name="connsiteY45" fmla="*/ 3911060 h 4462853"/>
              <a:gd name="connsiteX46" fmla="*/ 1204240 w 1440723"/>
              <a:gd name="connsiteY46" fmla="*/ 4037184 h 4462853"/>
              <a:gd name="connsiteX47" fmla="*/ 1220005 w 1440723"/>
              <a:gd name="connsiteY47" fmla="*/ 4257901 h 4462853"/>
              <a:gd name="connsiteX48" fmla="*/ 1298833 w 1440723"/>
              <a:gd name="connsiteY48" fmla="*/ 4320963 h 4462853"/>
              <a:gd name="connsiteX49" fmla="*/ 1393426 w 1440723"/>
              <a:gd name="connsiteY49" fmla="*/ 4368260 h 4462853"/>
              <a:gd name="connsiteX50" fmla="*/ 1424957 w 1440723"/>
              <a:gd name="connsiteY50" fmla="*/ 4415556 h 4462853"/>
              <a:gd name="connsiteX51" fmla="*/ 1440723 w 1440723"/>
              <a:gd name="connsiteY51" fmla="*/ 4462853 h 44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40723" h="4462853">
                <a:moveTo>
                  <a:pt x="21826" y="16977"/>
                </a:moveTo>
                <a:cubicBezTo>
                  <a:pt x="128465" y="88069"/>
                  <a:pt x="0" y="0"/>
                  <a:pt x="163716" y="127335"/>
                </a:cubicBezTo>
                <a:cubicBezTo>
                  <a:pt x="192546" y="149758"/>
                  <a:pt x="221361" y="168948"/>
                  <a:pt x="258309" y="174632"/>
                </a:cubicBezTo>
                <a:cubicBezTo>
                  <a:pt x="310509" y="182663"/>
                  <a:pt x="363412" y="185142"/>
                  <a:pt x="415964" y="190397"/>
                </a:cubicBezTo>
                <a:cubicBezTo>
                  <a:pt x="492784" y="305629"/>
                  <a:pt x="399016" y="160739"/>
                  <a:pt x="479026" y="300756"/>
                </a:cubicBezTo>
                <a:cubicBezTo>
                  <a:pt x="488427" y="317207"/>
                  <a:pt x="500047" y="332287"/>
                  <a:pt x="510557" y="348053"/>
                </a:cubicBezTo>
                <a:cubicBezTo>
                  <a:pt x="505302" y="411115"/>
                  <a:pt x="503155" y="474514"/>
                  <a:pt x="494792" y="537239"/>
                </a:cubicBezTo>
                <a:cubicBezTo>
                  <a:pt x="492596" y="553711"/>
                  <a:pt x="479026" y="567917"/>
                  <a:pt x="479026" y="584535"/>
                </a:cubicBezTo>
                <a:cubicBezTo>
                  <a:pt x="479026" y="690136"/>
                  <a:pt x="485891" y="699720"/>
                  <a:pt x="510557" y="773722"/>
                </a:cubicBezTo>
                <a:cubicBezTo>
                  <a:pt x="515812" y="857805"/>
                  <a:pt x="508047" y="943729"/>
                  <a:pt x="526323" y="1025970"/>
                </a:cubicBezTo>
                <a:cubicBezTo>
                  <a:pt x="530433" y="1044466"/>
                  <a:pt x="556672" y="1049027"/>
                  <a:pt x="573619" y="1057501"/>
                </a:cubicBezTo>
                <a:cubicBezTo>
                  <a:pt x="596232" y="1068807"/>
                  <a:pt x="663779" y="1083982"/>
                  <a:pt x="683978" y="1089032"/>
                </a:cubicBezTo>
                <a:cubicBezTo>
                  <a:pt x="768377" y="1145299"/>
                  <a:pt x="717873" y="1107163"/>
                  <a:pt x="825867" y="1215156"/>
                </a:cubicBezTo>
                <a:lnTo>
                  <a:pt x="857399" y="1246687"/>
                </a:lnTo>
                <a:cubicBezTo>
                  <a:pt x="896584" y="1364248"/>
                  <a:pt x="881693" y="1299674"/>
                  <a:pt x="857399" y="1530466"/>
                </a:cubicBezTo>
                <a:cubicBezTo>
                  <a:pt x="855131" y="1552015"/>
                  <a:pt x="855901" y="1577221"/>
                  <a:pt x="841633" y="1593528"/>
                </a:cubicBezTo>
                <a:cubicBezTo>
                  <a:pt x="816679" y="1622047"/>
                  <a:pt x="778571" y="1635570"/>
                  <a:pt x="747040" y="1656591"/>
                </a:cubicBezTo>
                <a:cubicBezTo>
                  <a:pt x="668826" y="1708734"/>
                  <a:pt x="718497" y="1685443"/>
                  <a:pt x="589385" y="1703887"/>
                </a:cubicBezTo>
                <a:cubicBezTo>
                  <a:pt x="573619" y="1709142"/>
                  <a:pt x="555065" y="1709272"/>
                  <a:pt x="542088" y="1719653"/>
                </a:cubicBezTo>
                <a:cubicBezTo>
                  <a:pt x="486390" y="1764211"/>
                  <a:pt x="514849" y="1814198"/>
                  <a:pt x="526323" y="1877308"/>
                </a:cubicBezTo>
                <a:cubicBezTo>
                  <a:pt x="534243" y="1920867"/>
                  <a:pt x="544344" y="1947138"/>
                  <a:pt x="557854" y="1987666"/>
                </a:cubicBezTo>
                <a:cubicBezTo>
                  <a:pt x="550372" y="2047520"/>
                  <a:pt x="549946" y="2137474"/>
                  <a:pt x="510557" y="2192618"/>
                </a:cubicBezTo>
                <a:cubicBezTo>
                  <a:pt x="499544" y="2208036"/>
                  <a:pt x="477817" y="2212019"/>
                  <a:pt x="463261" y="2224149"/>
                </a:cubicBezTo>
                <a:cubicBezTo>
                  <a:pt x="446133" y="2238423"/>
                  <a:pt x="429652" y="2253847"/>
                  <a:pt x="415964" y="2271446"/>
                </a:cubicBezTo>
                <a:cubicBezTo>
                  <a:pt x="352720" y="2352760"/>
                  <a:pt x="360924" y="2341975"/>
                  <a:pt x="337136" y="2413335"/>
                </a:cubicBezTo>
                <a:cubicBezTo>
                  <a:pt x="342391" y="2570990"/>
                  <a:pt x="322927" y="2731432"/>
                  <a:pt x="352902" y="2886301"/>
                </a:cubicBezTo>
                <a:cubicBezTo>
                  <a:pt x="357994" y="2912609"/>
                  <a:pt x="406640" y="2892657"/>
                  <a:pt x="431730" y="2902066"/>
                </a:cubicBezTo>
                <a:cubicBezTo>
                  <a:pt x="449471" y="2908719"/>
                  <a:pt x="463608" y="2922584"/>
                  <a:pt x="479026" y="2933597"/>
                </a:cubicBezTo>
                <a:cubicBezTo>
                  <a:pt x="500408" y="2948870"/>
                  <a:pt x="523508" y="2962314"/>
                  <a:pt x="542088" y="2980894"/>
                </a:cubicBezTo>
                <a:cubicBezTo>
                  <a:pt x="572649" y="3011455"/>
                  <a:pt x="576562" y="3037021"/>
                  <a:pt x="589385" y="3075487"/>
                </a:cubicBezTo>
                <a:cubicBezTo>
                  <a:pt x="585950" y="3102967"/>
                  <a:pt x="581371" y="3206576"/>
                  <a:pt x="557854" y="3248908"/>
                </a:cubicBezTo>
                <a:cubicBezTo>
                  <a:pt x="539450" y="3282035"/>
                  <a:pt x="494792" y="3343501"/>
                  <a:pt x="494792" y="3343501"/>
                </a:cubicBezTo>
                <a:cubicBezTo>
                  <a:pt x="512126" y="3395505"/>
                  <a:pt x="507695" y="3422328"/>
                  <a:pt x="589385" y="3422328"/>
                </a:cubicBezTo>
                <a:cubicBezTo>
                  <a:pt x="608333" y="3422328"/>
                  <a:pt x="620916" y="3401307"/>
                  <a:pt x="636681" y="3390797"/>
                </a:cubicBezTo>
                <a:cubicBezTo>
                  <a:pt x="647191" y="3375032"/>
                  <a:pt x="653656" y="3355631"/>
                  <a:pt x="668212" y="3343501"/>
                </a:cubicBezTo>
                <a:cubicBezTo>
                  <a:pt x="703544" y="3314058"/>
                  <a:pt x="751907" y="3306811"/>
                  <a:pt x="794336" y="3296204"/>
                </a:cubicBezTo>
                <a:cubicBezTo>
                  <a:pt x="836378" y="3301459"/>
                  <a:pt x="881744" y="3294762"/>
                  <a:pt x="920461" y="3311970"/>
                </a:cubicBezTo>
                <a:cubicBezTo>
                  <a:pt x="935647" y="3318719"/>
                  <a:pt x="936226" y="3342648"/>
                  <a:pt x="936226" y="3359266"/>
                </a:cubicBezTo>
                <a:cubicBezTo>
                  <a:pt x="936226" y="3508083"/>
                  <a:pt x="952946" y="3479499"/>
                  <a:pt x="873164" y="3532687"/>
                </a:cubicBezTo>
                <a:cubicBezTo>
                  <a:pt x="867909" y="3548453"/>
                  <a:pt x="857399" y="3563366"/>
                  <a:pt x="857399" y="3579984"/>
                </a:cubicBezTo>
                <a:cubicBezTo>
                  <a:pt x="857399" y="3617143"/>
                  <a:pt x="860465" y="3655420"/>
                  <a:pt x="873164" y="3690342"/>
                </a:cubicBezTo>
                <a:cubicBezTo>
                  <a:pt x="882144" y="3715036"/>
                  <a:pt x="900822" y="3735947"/>
                  <a:pt x="920461" y="3753404"/>
                </a:cubicBezTo>
                <a:cubicBezTo>
                  <a:pt x="948785" y="3778580"/>
                  <a:pt x="983523" y="3795445"/>
                  <a:pt x="1015054" y="3816466"/>
                </a:cubicBezTo>
                <a:lnTo>
                  <a:pt x="1062350" y="3847997"/>
                </a:lnTo>
                <a:cubicBezTo>
                  <a:pt x="1078116" y="3858507"/>
                  <a:pt x="1096249" y="3866130"/>
                  <a:pt x="1109647" y="3879528"/>
                </a:cubicBezTo>
                <a:cubicBezTo>
                  <a:pt x="1120157" y="3890039"/>
                  <a:pt x="1132538" y="3898965"/>
                  <a:pt x="1141178" y="3911060"/>
                </a:cubicBezTo>
                <a:cubicBezTo>
                  <a:pt x="1187716" y="3976214"/>
                  <a:pt x="1183832" y="3975961"/>
                  <a:pt x="1204240" y="4037184"/>
                </a:cubicBezTo>
                <a:cubicBezTo>
                  <a:pt x="1209495" y="4110756"/>
                  <a:pt x="1207187" y="4185264"/>
                  <a:pt x="1220005" y="4257901"/>
                </a:cubicBezTo>
                <a:cubicBezTo>
                  <a:pt x="1230292" y="4316196"/>
                  <a:pt x="1260278" y="4301686"/>
                  <a:pt x="1298833" y="4320963"/>
                </a:cubicBezTo>
                <a:cubicBezTo>
                  <a:pt x="1421084" y="4382089"/>
                  <a:pt x="1274543" y="4328631"/>
                  <a:pt x="1393426" y="4368260"/>
                </a:cubicBezTo>
                <a:cubicBezTo>
                  <a:pt x="1403936" y="4384025"/>
                  <a:pt x="1416483" y="4398609"/>
                  <a:pt x="1424957" y="4415556"/>
                </a:cubicBezTo>
                <a:cubicBezTo>
                  <a:pt x="1432389" y="4430420"/>
                  <a:pt x="1440723" y="4462853"/>
                  <a:pt x="1440723" y="4462853"/>
                </a:cubicBezTo>
              </a:path>
            </a:pathLst>
          </a:cu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813788">
            <a:off x="3290069" y="3521654"/>
            <a:ext cx="1301190" cy="400110"/>
          </a:xfrm>
          <a:prstGeom prst="rect">
            <a:avLst/>
          </a:prstGeom>
          <a:noFill/>
        </p:spPr>
        <p:txBody>
          <a:bodyPr wrap="none" rtlCol="0">
            <a:spAutoFit/>
          </a:bodyPr>
          <a:lstStyle/>
          <a:p>
            <a:r>
              <a:rPr lang="en-US" sz="2000" b="1" dirty="0">
                <a:solidFill>
                  <a:schemeClr val="accent5">
                    <a:lumMod val="40000"/>
                    <a:lumOff val="60000"/>
                  </a:schemeClr>
                </a:solidFill>
              </a:rPr>
              <a:t>Ohio River</a:t>
            </a:r>
          </a:p>
        </p:txBody>
      </p:sp>
      <p:sp>
        <p:nvSpPr>
          <p:cNvPr id="12" name="TextBox 11"/>
          <p:cNvSpPr txBox="1"/>
          <p:nvPr/>
        </p:nvSpPr>
        <p:spPr>
          <a:xfrm rot="17893560">
            <a:off x="195686" y="2454823"/>
            <a:ext cx="1950406" cy="400110"/>
          </a:xfrm>
          <a:prstGeom prst="rect">
            <a:avLst/>
          </a:prstGeom>
          <a:noFill/>
        </p:spPr>
        <p:txBody>
          <a:bodyPr wrap="none" rtlCol="0">
            <a:spAutoFit/>
          </a:bodyPr>
          <a:lstStyle/>
          <a:p>
            <a:r>
              <a:rPr lang="en-US" sz="2000" b="1" dirty="0">
                <a:solidFill>
                  <a:schemeClr val="accent5">
                    <a:lumMod val="40000"/>
                    <a:lumOff val="60000"/>
                  </a:schemeClr>
                </a:solidFill>
              </a:rPr>
              <a:t>Mississippi River</a:t>
            </a:r>
          </a:p>
        </p:txBody>
      </p:sp>
      <p:sp>
        <p:nvSpPr>
          <p:cNvPr id="19" name="Diamond 18"/>
          <p:cNvSpPr/>
          <p:nvPr/>
        </p:nvSpPr>
        <p:spPr>
          <a:xfrm>
            <a:off x="3962400" y="1396222"/>
            <a:ext cx="381000" cy="3810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14600" y="1396222"/>
            <a:ext cx="1428596" cy="400110"/>
          </a:xfrm>
          <a:prstGeom prst="rect">
            <a:avLst/>
          </a:prstGeom>
          <a:noFill/>
        </p:spPr>
        <p:txBody>
          <a:bodyPr wrap="none" rtlCol="0">
            <a:spAutoFit/>
          </a:bodyPr>
          <a:lstStyle/>
          <a:p>
            <a:r>
              <a:rPr lang="en-US" sz="2000" b="1" dirty="0">
                <a:solidFill>
                  <a:schemeClr val="bg1"/>
                </a:solidFill>
              </a:rPr>
              <a:t>Fort Detroit</a:t>
            </a:r>
          </a:p>
        </p:txBody>
      </p:sp>
      <p:sp>
        <p:nvSpPr>
          <p:cNvPr id="21" name="TextBox 20"/>
          <p:cNvSpPr txBox="1"/>
          <p:nvPr/>
        </p:nvSpPr>
        <p:spPr>
          <a:xfrm>
            <a:off x="2362201" y="3682222"/>
            <a:ext cx="1282723" cy="400110"/>
          </a:xfrm>
          <a:prstGeom prst="rect">
            <a:avLst/>
          </a:prstGeom>
          <a:noFill/>
        </p:spPr>
        <p:txBody>
          <a:bodyPr wrap="none" rtlCol="0">
            <a:spAutoFit/>
          </a:bodyPr>
          <a:lstStyle/>
          <a:p>
            <a:r>
              <a:rPr lang="en-US" sz="2000" b="1" dirty="0">
                <a:solidFill>
                  <a:schemeClr val="bg1"/>
                </a:solidFill>
              </a:rPr>
              <a:t>Vincennes</a:t>
            </a:r>
          </a:p>
        </p:txBody>
      </p:sp>
      <p:sp>
        <p:nvSpPr>
          <p:cNvPr id="22" name="TextBox 21"/>
          <p:cNvSpPr txBox="1"/>
          <p:nvPr/>
        </p:nvSpPr>
        <p:spPr>
          <a:xfrm>
            <a:off x="1600200" y="4672822"/>
            <a:ext cx="1213794" cy="400110"/>
          </a:xfrm>
          <a:prstGeom prst="rect">
            <a:avLst/>
          </a:prstGeom>
          <a:noFill/>
        </p:spPr>
        <p:txBody>
          <a:bodyPr wrap="none" rtlCol="0">
            <a:spAutoFit/>
          </a:bodyPr>
          <a:lstStyle/>
          <a:p>
            <a:r>
              <a:rPr lang="en-US" sz="2000" b="1" dirty="0">
                <a:solidFill>
                  <a:schemeClr val="bg1"/>
                </a:solidFill>
              </a:rPr>
              <a:t>Kaskaskia</a:t>
            </a:r>
          </a:p>
        </p:txBody>
      </p:sp>
      <p:sp>
        <p:nvSpPr>
          <p:cNvPr id="23" name="TextBox 22"/>
          <p:cNvSpPr txBox="1"/>
          <p:nvPr/>
        </p:nvSpPr>
        <p:spPr>
          <a:xfrm>
            <a:off x="1066801" y="3834622"/>
            <a:ext cx="1035861" cy="400110"/>
          </a:xfrm>
          <a:prstGeom prst="rect">
            <a:avLst/>
          </a:prstGeom>
          <a:noFill/>
        </p:spPr>
        <p:txBody>
          <a:bodyPr wrap="none" rtlCol="0">
            <a:spAutoFit/>
          </a:bodyPr>
          <a:lstStyle/>
          <a:p>
            <a:r>
              <a:rPr lang="en-US" sz="2000" b="1" dirty="0">
                <a:solidFill>
                  <a:schemeClr val="bg1"/>
                </a:solidFill>
              </a:rPr>
              <a:t>Cahokia</a:t>
            </a:r>
          </a:p>
        </p:txBody>
      </p:sp>
      <p:sp>
        <p:nvSpPr>
          <p:cNvPr id="24" name="Diamond 23"/>
          <p:cNvSpPr/>
          <p:nvPr/>
        </p:nvSpPr>
        <p:spPr>
          <a:xfrm>
            <a:off x="2362200" y="3987022"/>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1371600" y="4749022"/>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43000" y="4139422"/>
            <a:ext cx="228600" cy="228600"/>
          </a:xfrm>
          <a:prstGeom prst="diamond">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2209800" y="3910822"/>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1219200" y="4672822"/>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2 32"/>
          <p:cNvSpPr/>
          <p:nvPr/>
        </p:nvSpPr>
        <p:spPr>
          <a:xfrm>
            <a:off x="990600" y="3987022"/>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MATTHEW-HARRIS-JOUETT-GEORGE-ROGERS-CLARK.JPG"/>
          <p:cNvPicPr>
            <a:picLocks noChangeAspect="1"/>
          </p:cNvPicPr>
          <p:nvPr/>
        </p:nvPicPr>
        <p:blipFill>
          <a:blip r:embed="rId4" cstate="print"/>
          <a:stretch>
            <a:fillRect/>
          </a:stretch>
        </p:blipFill>
        <p:spPr>
          <a:xfrm>
            <a:off x="9151477" y="105830"/>
            <a:ext cx="2189139" cy="3381003"/>
          </a:xfrm>
          <a:prstGeom prst="rect">
            <a:avLst/>
          </a:prstGeom>
        </p:spPr>
      </p:pic>
      <p:sp>
        <p:nvSpPr>
          <p:cNvPr id="13" name="TextBox 12"/>
          <p:cNvSpPr txBox="1"/>
          <p:nvPr/>
        </p:nvSpPr>
        <p:spPr>
          <a:xfrm>
            <a:off x="8441871" y="3834622"/>
            <a:ext cx="3750129" cy="2308324"/>
          </a:xfrm>
          <a:prstGeom prst="rect">
            <a:avLst/>
          </a:prstGeom>
          <a:noFill/>
        </p:spPr>
        <p:txBody>
          <a:bodyPr wrap="square" rtlCol="0">
            <a:spAutoFit/>
          </a:bodyPr>
          <a:lstStyle/>
          <a:p>
            <a:r>
              <a:rPr lang="en-US" sz="2400" dirty="0" smtClean="0"/>
              <a:t>George Rogers Clark leads an expedition to capture “The West” from the British – allowing the Americans to claim that territory during the </a:t>
            </a:r>
            <a:r>
              <a:rPr lang="en-US" sz="2400" dirty="0"/>
              <a:t>p</a:t>
            </a:r>
            <a:r>
              <a:rPr lang="en-US" sz="2400" dirty="0" smtClean="0"/>
              <a:t>eace talks in 1783.</a:t>
            </a:r>
            <a:endParaRPr lang="en-US" sz="2400" dirty="0"/>
          </a:p>
        </p:txBody>
      </p:sp>
    </p:spTree>
    <p:extLst>
      <p:ext uri="{BB962C8B-B14F-4D97-AF65-F5344CB8AC3E}">
        <p14:creationId xmlns:p14="http://schemas.microsoft.com/office/powerpoint/2010/main" val="41868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blank.jpg"/>
          <p:cNvPicPr>
            <a:picLocks noChangeAspect="1"/>
          </p:cNvPicPr>
          <p:nvPr/>
        </p:nvPicPr>
        <p:blipFill>
          <a:blip r:embed="rId3" cstate="print"/>
          <a:stretch>
            <a:fillRect/>
          </a:stretch>
        </p:blipFill>
        <p:spPr>
          <a:xfrm>
            <a:off x="1524000" y="1828800"/>
            <a:ext cx="9085772" cy="5029200"/>
          </a:xfrm>
          <a:prstGeom prst="rect">
            <a:avLst/>
          </a:prstGeom>
        </p:spPr>
      </p:pic>
      <p:sp>
        <p:nvSpPr>
          <p:cNvPr id="2" name="Title 1"/>
          <p:cNvSpPr>
            <a:spLocks noGrp="1"/>
          </p:cNvSpPr>
          <p:nvPr>
            <p:ph type="ctrTitle"/>
          </p:nvPr>
        </p:nvSpPr>
        <p:spPr>
          <a:xfrm>
            <a:off x="1670957" y="483039"/>
            <a:ext cx="7772400" cy="1470025"/>
          </a:xfrm>
        </p:spPr>
        <p:txBody>
          <a:bodyPr>
            <a:noAutofit/>
          </a:bodyPr>
          <a:lstStyle/>
          <a:p>
            <a:r>
              <a:rPr lang="en-US" sz="3200" dirty="0">
                <a:latin typeface="Book Antiqua" pitchFamily="18" charset="0"/>
              </a:rPr>
              <a:t>Battle Road:	American militia chase the 			British back to Boston, 				killing 74, wounding 174, 	and 53 missing.</a:t>
            </a:r>
          </a:p>
        </p:txBody>
      </p:sp>
      <p:pic>
        <p:nvPicPr>
          <p:cNvPr id="6" name="Picture 5" descr="thomas-gage.jpg"/>
          <p:cNvPicPr>
            <a:picLocks noChangeAspect="1"/>
          </p:cNvPicPr>
          <p:nvPr/>
        </p:nvPicPr>
        <p:blipFill>
          <a:blip r:embed="rId4" cstate="print"/>
          <a:stretch>
            <a:fillRect/>
          </a:stretch>
        </p:blipFill>
        <p:spPr>
          <a:xfrm>
            <a:off x="1524000" y="4191000"/>
            <a:ext cx="2604000" cy="2667000"/>
          </a:xfrm>
          <a:prstGeom prst="rect">
            <a:avLst/>
          </a:prstGeom>
        </p:spPr>
      </p:pic>
      <p:sp>
        <p:nvSpPr>
          <p:cNvPr id="9" name="Freeform 8"/>
          <p:cNvSpPr/>
          <p:nvPr/>
        </p:nvSpPr>
        <p:spPr>
          <a:xfrm>
            <a:off x="2621281" y="2447778"/>
            <a:ext cx="6516847" cy="2771336"/>
          </a:xfrm>
          <a:custGeom>
            <a:avLst/>
            <a:gdLst>
              <a:gd name="connsiteX0" fmla="*/ 0 w 6516847"/>
              <a:gd name="connsiteY0" fmla="*/ 42204 h 2771336"/>
              <a:gd name="connsiteX1" fmla="*/ 196948 w 6516847"/>
              <a:gd name="connsiteY1" fmla="*/ 28136 h 2771336"/>
              <a:gd name="connsiteX2" fmla="*/ 309489 w 6516847"/>
              <a:gd name="connsiteY2" fmla="*/ 0 h 2771336"/>
              <a:gd name="connsiteX3" fmla="*/ 576775 w 6516847"/>
              <a:gd name="connsiteY3" fmla="*/ 14068 h 2771336"/>
              <a:gd name="connsiteX4" fmla="*/ 618978 w 6516847"/>
              <a:gd name="connsiteY4" fmla="*/ 28136 h 2771336"/>
              <a:gd name="connsiteX5" fmla="*/ 675249 w 6516847"/>
              <a:gd name="connsiteY5" fmla="*/ 42204 h 2771336"/>
              <a:gd name="connsiteX6" fmla="*/ 872197 w 6516847"/>
              <a:gd name="connsiteY6" fmla="*/ 70339 h 2771336"/>
              <a:gd name="connsiteX7" fmla="*/ 928468 w 6516847"/>
              <a:gd name="connsiteY7" fmla="*/ 84407 h 2771336"/>
              <a:gd name="connsiteX8" fmla="*/ 970671 w 6516847"/>
              <a:gd name="connsiteY8" fmla="*/ 98474 h 2771336"/>
              <a:gd name="connsiteX9" fmla="*/ 1139483 w 6516847"/>
              <a:gd name="connsiteY9" fmla="*/ 112542 h 2771336"/>
              <a:gd name="connsiteX10" fmla="*/ 1252025 w 6516847"/>
              <a:gd name="connsiteY10" fmla="*/ 126610 h 2771336"/>
              <a:gd name="connsiteX11" fmla="*/ 1406769 w 6516847"/>
              <a:gd name="connsiteY11" fmla="*/ 168813 h 2771336"/>
              <a:gd name="connsiteX12" fmla="*/ 2166425 w 6516847"/>
              <a:gd name="connsiteY12" fmla="*/ 182880 h 2771336"/>
              <a:gd name="connsiteX13" fmla="*/ 2602523 w 6516847"/>
              <a:gd name="connsiteY13" fmla="*/ 196948 h 2771336"/>
              <a:gd name="connsiteX14" fmla="*/ 2729132 w 6516847"/>
              <a:gd name="connsiteY14" fmla="*/ 281354 h 2771336"/>
              <a:gd name="connsiteX15" fmla="*/ 2799471 w 6516847"/>
              <a:gd name="connsiteY15" fmla="*/ 337625 h 2771336"/>
              <a:gd name="connsiteX16" fmla="*/ 2813538 w 6516847"/>
              <a:gd name="connsiteY16" fmla="*/ 393896 h 2771336"/>
              <a:gd name="connsiteX17" fmla="*/ 2883877 w 6516847"/>
              <a:gd name="connsiteY17" fmla="*/ 464234 h 2771336"/>
              <a:gd name="connsiteX18" fmla="*/ 2940148 w 6516847"/>
              <a:gd name="connsiteY18" fmla="*/ 520505 h 2771336"/>
              <a:gd name="connsiteX19" fmla="*/ 2982351 w 6516847"/>
              <a:gd name="connsiteY19" fmla="*/ 548640 h 2771336"/>
              <a:gd name="connsiteX20" fmla="*/ 3052689 w 6516847"/>
              <a:gd name="connsiteY20" fmla="*/ 604911 h 2771336"/>
              <a:gd name="connsiteX21" fmla="*/ 3179298 w 6516847"/>
              <a:gd name="connsiteY21" fmla="*/ 661182 h 2771336"/>
              <a:gd name="connsiteX22" fmla="*/ 3207434 w 6516847"/>
              <a:gd name="connsiteY22" fmla="*/ 689317 h 2771336"/>
              <a:gd name="connsiteX23" fmla="*/ 3235569 w 6516847"/>
              <a:gd name="connsiteY23" fmla="*/ 745588 h 2771336"/>
              <a:gd name="connsiteX24" fmla="*/ 3277772 w 6516847"/>
              <a:gd name="connsiteY24" fmla="*/ 829994 h 2771336"/>
              <a:gd name="connsiteX25" fmla="*/ 3362178 w 6516847"/>
              <a:gd name="connsiteY25" fmla="*/ 858130 h 2771336"/>
              <a:gd name="connsiteX26" fmla="*/ 3573194 w 6516847"/>
              <a:gd name="connsiteY26" fmla="*/ 900333 h 2771336"/>
              <a:gd name="connsiteX27" fmla="*/ 3657600 w 6516847"/>
              <a:gd name="connsiteY27" fmla="*/ 928468 h 2771336"/>
              <a:gd name="connsiteX28" fmla="*/ 3896751 w 6516847"/>
              <a:gd name="connsiteY28" fmla="*/ 956604 h 2771336"/>
              <a:gd name="connsiteX29" fmla="*/ 4037428 w 6516847"/>
              <a:gd name="connsiteY29" fmla="*/ 998807 h 2771336"/>
              <a:gd name="connsiteX30" fmla="*/ 4121834 w 6516847"/>
              <a:gd name="connsiteY30" fmla="*/ 1041010 h 2771336"/>
              <a:gd name="connsiteX31" fmla="*/ 4206240 w 6516847"/>
              <a:gd name="connsiteY31" fmla="*/ 1097280 h 2771336"/>
              <a:gd name="connsiteX32" fmla="*/ 4234375 w 6516847"/>
              <a:gd name="connsiteY32" fmla="*/ 1125416 h 2771336"/>
              <a:gd name="connsiteX33" fmla="*/ 4318782 w 6516847"/>
              <a:gd name="connsiteY33" fmla="*/ 1167619 h 2771336"/>
              <a:gd name="connsiteX34" fmla="*/ 4360985 w 6516847"/>
              <a:gd name="connsiteY34" fmla="*/ 1209822 h 2771336"/>
              <a:gd name="connsiteX35" fmla="*/ 4403188 w 6516847"/>
              <a:gd name="connsiteY35" fmla="*/ 1223890 h 2771336"/>
              <a:gd name="connsiteX36" fmla="*/ 4431323 w 6516847"/>
              <a:gd name="connsiteY36" fmla="*/ 1308296 h 2771336"/>
              <a:gd name="connsiteX37" fmla="*/ 4445391 w 6516847"/>
              <a:gd name="connsiteY37" fmla="*/ 1350499 h 2771336"/>
              <a:gd name="connsiteX38" fmla="*/ 4501662 w 6516847"/>
              <a:gd name="connsiteY38" fmla="*/ 1434905 h 2771336"/>
              <a:gd name="connsiteX39" fmla="*/ 4515729 w 6516847"/>
              <a:gd name="connsiteY39" fmla="*/ 1477108 h 2771336"/>
              <a:gd name="connsiteX40" fmla="*/ 4628271 w 6516847"/>
              <a:gd name="connsiteY40" fmla="*/ 1561514 h 2771336"/>
              <a:gd name="connsiteX41" fmla="*/ 4698609 w 6516847"/>
              <a:gd name="connsiteY41" fmla="*/ 1603717 h 2771336"/>
              <a:gd name="connsiteX42" fmla="*/ 4740812 w 6516847"/>
              <a:gd name="connsiteY42" fmla="*/ 1631853 h 2771336"/>
              <a:gd name="connsiteX43" fmla="*/ 4768948 w 6516847"/>
              <a:gd name="connsiteY43" fmla="*/ 1659988 h 2771336"/>
              <a:gd name="connsiteX44" fmla="*/ 4811151 w 6516847"/>
              <a:gd name="connsiteY44" fmla="*/ 1674056 h 2771336"/>
              <a:gd name="connsiteX45" fmla="*/ 4895557 w 6516847"/>
              <a:gd name="connsiteY45" fmla="*/ 1730327 h 2771336"/>
              <a:gd name="connsiteX46" fmla="*/ 4937760 w 6516847"/>
              <a:gd name="connsiteY46" fmla="*/ 1758462 h 2771336"/>
              <a:gd name="connsiteX47" fmla="*/ 5022166 w 6516847"/>
              <a:gd name="connsiteY47" fmla="*/ 1800665 h 2771336"/>
              <a:gd name="connsiteX48" fmla="*/ 5050302 w 6516847"/>
              <a:gd name="connsiteY48" fmla="*/ 1842868 h 2771336"/>
              <a:gd name="connsiteX49" fmla="*/ 5092505 w 6516847"/>
              <a:gd name="connsiteY49" fmla="*/ 1941342 h 2771336"/>
              <a:gd name="connsiteX50" fmla="*/ 5120640 w 6516847"/>
              <a:gd name="connsiteY50" fmla="*/ 1983545 h 2771336"/>
              <a:gd name="connsiteX51" fmla="*/ 5134708 w 6516847"/>
              <a:gd name="connsiteY51" fmla="*/ 2025748 h 2771336"/>
              <a:gd name="connsiteX52" fmla="*/ 5219114 w 6516847"/>
              <a:gd name="connsiteY52" fmla="*/ 2124222 h 2771336"/>
              <a:gd name="connsiteX53" fmla="*/ 5317588 w 6516847"/>
              <a:gd name="connsiteY53" fmla="*/ 2152357 h 2771336"/>
              <a:gd name="connsiteX54" fmla="*/ 5514535 w 6516847"/>
              <a:gd name="connsiteY54" fmla="*/ 2166425 h 2771336"/>
              <a:gd name="connsiteX55" fmla="*/ 5556738 w 6516847"/>
              <a:gd name="connsiteY55" fmla="*/ 2180493 h 2771336"/>
              <a:gd name="connsiteX56" fmla="*/ 5655212 w 6516847"/>
              <a:gd name="connsiteY56" fmla="*/ 2250831 h 2771336"/>
              <a:gd name="connsiteX57" fmla="*/ 5697415 w 6516847"/>
              <a:gd name="connsiteY57" fmla="*/ 2264899 h 2771336"/>
              <a:gd name="connsiteX58" fmla="*/ 5725551 w 6516847"/>
              <a:gd name="connsiteY58" fmla="*/ 2293034 h 2771336"/>
              <a:gd name="connsiteX59" fmla="*/ 6105378 w 6516847"/>
              <a:gd name="connsiteY59" fmla="*/ 2264899 h 2771336"/>
              <a:gd name="connsiteX60" fmla="*/ 6428935 w 6516847"/>
              <a:gd name="connsiteY60" fmla="*/ 2307102 h 2771336"/>
              <a:gd name="connsiteX61" fmla="*/ 6457071 w 6516847"/>
              <a:gd name="connsiteY61" fmla="*/ 2335237 h 2771336"/>
              <a:gd name="connsiteX62" fmla="*/ 6485206 w 6516847"/>
              <a:gd name="connsiteY62" fmla="*/ 2377440 h 2771336"/>
              <a:gd name="connsiteX63" fmla="*/ 6499274 w 6516847"/>
              <a:gd name="connsiteY63" fmla="*/ 2602524 h 2771336"/>
              <a:gd name="connsiteX64" fmla="*/ 6513342 w 6516847"/>
              <a:gd name="connsiteY64" fmla="*/ 2644727 h 2771336"/>
              <a:gd name="connsiteX65" fmla="*/ 6513342 w 6516847"/>
              <a:gd name="connsiteY65" fmla="*/ 2771336 h 277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16847" h="2771336">
                <a:moveTo>
                  <a:pt x="0" y="42204"/>
                </a:moveTo>
                <a:cubicBezTo>
                  <a:pt x="65649" y="37515"/>
                  <a:pt x="131735" y="37029"/>
                  <a:pt x="196948" y="28136"/>
                </a:cubicBezTo>
                <a:cubicBezTo>
                  <a:pt x="235262" y="22911"/>
                  <a:pt x="309489" y="0"/>
                  <a:pt x="309489" y="0"/>
                </a:cubicBezTo>
                <a:cubicBezTo>
                  <a:pt x="398584" y="4689"/>
                  <a:pt x="487923" y="5990"/>
                  <a:pt x="576775" y="14068"/>
                </a:cubicBezTo>
                <a:cubicBezTo>
                  <a:pt x="591543" y="15411"/>
                  <a:pt x="604720" y="24062"/>
                  <a:pt x="618978" y="28136"/>
                </a:cubicBezTo>
                <a:cubicBezTo>
                  <a:pt x="637568" y="33448"/>
                  <a:pt x="656290" y="38412"/>
                  <a:pt x="675249" y="42204"/>
                </a:cubicBezTo>
                <a:cubicBezTo>
                  <a:pt x="808064" y="68767"/>
                  <a:pt x="716617" y="44408"/>
                  <a:pt x="872197" y="70339"/>
                </a:cubicBezTo>
                <a:cubicBezTo>
                  <a:pt x="891268" y="73518"/>
                  <a:pt x="909878" y="79096"/>
                  <a:pt x="928468" y="84407"/>
                </a:cubicBezTo>
                <a:cubicBezTo>
                  <a:pt x="942726" y="88481"/>
                  <a:pt x="955973" y="96514"/>
                  <a:pt x="970671" y="98474"/>
                </a:cubicBezTo>
                <a:cubicBezTo>
                  <a:pt x="1026641" y="105937"/>
                  <a:pt x="1083298" y="106923"/>
                  <a:pt x="1139483" y="112542"/>
                </a:cubicBezTo>
                <a:cubicBezTo>
                  <a:pt x="1177101" y="116304"/>
                  <a:pt x="1214511" y="121921"/>
                  <a:pt x="1252025" y="126610"/>
                </a:cubicBezTo>
                <a:cubicBezTo>
                  <a:pt x="1317230" y="170079"/>
                  <a:pt x="1296357" y="165251"/>
                  <a:pt x="1406769" y="168813"/>
                </a:cubicBezTo>
                <a:cubicBezTo>
                  <a:pt x="1659899" y="176978"/>
                  <a:pt x="1913233" y="176923"/>
                  <a:pt x="2166425" y="182880"/>
                </a:cubicBezTo>
                <a:lnTo>
                  <a:pt x="2602523" y="196948"/>
                </a:lnTo>
                <a:cubicBezTo>
                  <a:pt x="2644726" y="225083"/>
                  <a:pt x="2693266" y="245488"/>
                  <a:pt x="2729132" y="281354"/>
                </a:cubicBezTo>
                <a:cubicBezTo>
                  <a:pt x="2769223" y="321445"/>
                  <a:pt x="2746232" y="302133"/>
                  <a:pt x="2799471" y="337625"/>
                </a:cubicBezTo>
                <a:cubicBezTo>
                  <a:pt x="2804160" y="356382"/>
                  <a:pt x="2802813" y="377809"/>
                  <a:pt x="2813538" y="393896"/>
                </a:cubicBezTo>
                <a:cubicBezTo>
                  <a:pt x="2831931" y="421485"/>
                  <a:pt x="2860431" y="440788"/>
                  <a:pt x="2883877" y="464234"/>
                </a:cubicBezTo>
                <a:lnTo>
                  <a:pt x="2940148" y="520505"/>
                </a:lnTo>
                <a:cubicBezTo>
                  <a:pt x="2954216" y="529883"/>
                  <a:pt x="2969149" y="538078"/>
                  <a:pt x="2982351" y="548640"/>
                </a:cubicBezTo>
                <a:cubicBezTo>
                  <a:pt x="3018893" y="577874"/>
                  <a:pt x="3003973" y="583259"/>
                  <a:pt x="3052689" y="604911"/>
                </a:cubicBezTo>
                <a:cubicBezTo>
                  <a:pt x="3140531" y="643952"/>
                  <a:pt x="3119603" y="613427"/>
                  <a:pt x="3179298" y="661182"/>
                </a:cubicBezTo>
                <a:cubicBezTo>
                  <a:pt x="3189655" y="669467"/>
                  <a:pt x="3198055" y="679939"/>
                  <a:pt x="3207434" y="689317"/>
                </a:cubicBezTo>
                <a:cubicBezTo>
                  <a:pt x="3216812" y="708074"/>
                  <a:pt x="3227308" y="726313"/>
                  <a:pt x="3235569" y="745588"/>
                </a:cubicBezTo>
                <a:cubicBezTo>
                  <a:pt x="3246225" y="770452"/>
                  <a:pt x="3251398" y="813510"/>
                  <a:pt x="3277772" y="829994"/>
                </a:cubicBezTo>
                <a:cubicBezTo>
                  <a:pt x="3302921" y="845712"/>
                  <a:pt x="3335652" y="844867"/>
                  <a:pt x="3362178" y="858130"/>
                </a:cubicBezTo>
                <a:cubicBezTo>
                  <a:pt x="3464775" y="909428"/>
                  <a:pt x="3397564" y="884366"/>
                  <a:pt x="3573194" y="900333"/>
                </a:cubicBezTo>
                <a:cubicBezTo>
                  <a:pt x="3601329" y="909711"/>
                  <a:pt x="3628065" y="925783"/>
                  <a:pt x="3657600" y="928468"/>
                </a:cubicBezTo>
                <a:cubicBezTo>
                  <a:pt x="3765585" y="938285"/>
                  <a:pt x="3802650" y="937784"/>
                  <a:pt x="3896751" y="956604"/>
                </a:cubicBezTo>
                <a:cubicBezTo>
                  <a:pt x="3924840" y="962222"/>
                  <a:pt x="4022043" y="988550"/>
                  <a:pt x="4037428" y="998807"/>
                </a:cubicBezTo>
                <a:cubicBezTo>
                  <a:pt x="4091969" y="1035167"/>
                  <a:pt x="4063591" y="1021595"/>
                  <a:pt x="4121834" y="1041010"/>
                </a:cubicBezTo>
                <a:cubicBezTo>
                  <a:pt x="4229156" y="1148332"/>
                  <a:pt x="4104442" y="1036201"/>
                  <a:pt x="4206240" y="1097280"/>
                </a:cubicBezTo>
                <a:cubicBezTo>
                  <a:pt x="4217613" y="1104104"/>
                  <a:pt x="4224018" y="1117130"/>
                  <a:pt x="4234375" y="1125416"/>
                </a:cubicBezTo>
                <a:cubicBezTo>
                  <a:pt x="4273332" y="1156582"/>
                  <a:pt x="4274208" y="1152761"/>
                  <a:pt x="4318782" y="1167619"/>
                </a:cubicBezTo>
                <a:cubicBezTo>
                  <a:pt x="4332850" y="1181687"/>
                  <a:pt x="4344432" y="1198786"/>
                  <a:pt x="4360985" y="1209822"/>
                </a:cubicBezTo>
                <a:cubicBezTo>
                  <a:pt x="4373323" y="1218047"/>
                  <a:pt x="4394569" y="1211823"/>
                  <a:pt x="4403188" y="1223890"/>
                </a:cubicBezTo>
                <a:cubicBezTo>
                  <a:pt x="4420426" y="1248023"/>
                  <a:pt x="4421945" y="1280161"/>
                  <a:pt x="4431323" y="1308296"/>
                </a:cubicBezTo>
                <a:cubicBezTo>
                  <a:pt x="4436012" y="1322364"/>
                  <a:pt x="4437166" y="1338161"/>
                  <a:pt x="4445391" y="1350499"/>
                </a:cubicBezTo>
                <a:lnTo>
                  <a:pt x="4501662" y="1434905"/>
                </a:lnTo>
                <a:cubicBezTo>
                  <a:pt x="4506351" y="1448973"/>
                  <a:pt x="4508100" y="1464393"/>
                  <a:pt x="4515729" y="1477108"/>
                </a:cubicBezTo>
                <a:cubicBezTo>
                  <a:pt x="4534447" y="1508306"/>
                  <a:pt x="4617797" y="1551039"/>
                  <a:pt x="4628271" y="1561514"/>
                </a:cubicBezTo>
                <a:cubicBezTo>
                  <a:pt x="4666891" y="1600136"/>
                  <a:pt x="4643823" y="1585456"/>
                  <a:pt x="4698609" y="1603717"/>
                </a:cubicBezTo>
                <a:cubicBezTo>
                  <a:pt x="4712677" y="1613096"/>
                  <a:pt x="4727610" y="1621291"/>
                  <a:pt x="4740812" y="1631853"/>
                </a:cubicBezTo>
                <a:cubicBezTo>
                  <a:pt x="4751169" y="1640138"/>
                  <a:pt x="4757575" y="1653164"/>
                  <a:pt x="4768948" y="1659988"/>
                </a:cubicBezTo>
                <a:cubicBezTo>
                  <a:pt x="4781664" y="1667617"/>
                  <a:pt x="4798188" y="1666855"/>
                  <a:pt x="4811151" y="1674056"/>
                </a:cubicBezTo>
                <a:cubicBezTo>
                  <a:pt x="4840710" y="1690478"/>
                  <a:pt x="4867422" y="1711570"/>
                  <a:pt x="4895557" y="1730327"/>
                </a:cubicBezTo>
                <a:cubicBezTo>
                  <a:pt x="4909625" y="1739705"/>
                  <a:pt x="4921720" y="1753115"/>
                  <a:pt x="4937760" y="1758462"/>
                </a:cubicBezTo>
                <a:cubicBezTo>
                  <a:pt x="4996003" y="1777877"/>
                  <a:pt x="4967625" y="1764305"/>
                  <a:pt x="5022166" y="1800665"/>
                </a:cubicBezTo>
                <a:cubicBezTo>
                  <a:pt x="5031545" y="1814733"/>
                  <a:pt x="5042741" y="1827746"/>
                  <a:pt x="5050302" y="1842868"/>
                </a:cubicBezTo>
                <a:cubicBezTo>
                  <a:pt x="5129223" y="2000711"/>
                  <a:pt x="4975396" y="1736402"/>
                  <a:pt x="5092505" y="1941342"/>
                </a:cubicBezTo>
                <a:cubicBezTo>
                  <a:pt x="5100893" y="1956022"/>
                  <a:pt x="5113079" y="1968423"/>
                  <a:pt x="5120640" y="1983545"/>
                </a:cubicBezTo>
                <a:cubicBezTo>
                  <a:pt x="5127272" y="1996808"/>
                  <a:pt x="5128076" y="2012485"/>
                  <a:pt x="5134708" y="2025748"/>
                </a:cubicBezTo>
                <a:cubicBezTo>
                  <a:pt x="5147309" y="2050949"/>
                  <a:pt x="5198346" y="2117299"/>
                  <a:pt x="5219114" y="2124222"/>
                </a:cubicBezTo>
                <a:cubicBezTo>
                  <a:pt x="5245794" y="2133115"/>
                  <a:pt x="5291086" y="2149412"/>
                  <a:pt x="5317588" y="2152357"/>
                </a:cubicBezTo>
                <a:cubicBezTo>
                  <a:pt x="5383002" y="2159625"/>
                  <a:pt x="5448886" y="2161736"/>
                  <a:pt x="5514535" y="2166425"/>
                </a:cubicBezTo>
                <a:cubicBezTo>
                  <a:pt x="5528603" y="2171114"/>
                  <a:pt x="5543863" y="2173136"/>
                  <a:pt x="5556738" y="2180493"/>
                </a:cubicBezTo>
                <a:cubicBezTo>
                  <a:pt x="5601346" y="2205984"/>
                  <a:pt x="5611664" y="2229057"/>
                  <a:pt x="5655212" y="2250831"/>
                </a:cubicBezTo>
                <a:cubicBezTo>
                  <a:pt x="5668475" y="2257463"/>
                  <a:pt x="5683347" y="2260210"/>
                  <a:pt x="5697415" y="2264899"/>
                </a:cubicBezTo>
                <a:cubicBezTo>
                  <a:pt x="5706794" y="2274277"/>
                  <a:pt x="5712298" y="2292504"/>
                  <a:pt x="5725551" y="2293034"/>
                </a:cubicBezTo>
                <a:cubicBezTo>
                  <a:pt x="5969731" y="2302801"/>
                  <a:pt x="5962053" y="2300732"/>
                  <a:pt x="6105378" y="2264899"/>
                </a:cubicBezTo>
                <a:cubicBezTo>
                  <a:pt x="6284809" y="2273871"/>
                  <a:pt x="6329992" y="2227950"/>
                  <a:pt x="6428935" y="2307102"/>
                </a:cubicBezTo>
                <a:cubicBezTo>
                  <a:pt x="6439292" y="2315387"/>
                  <a:pt x="6448785" y="2324880"/>
                  <a:pt x="6457071" y="2335237"/>
                </a:cubicBezTo>
                <a:cubicBezTo>
                  <a:pt x="6467633" y="2348439"/>
                  <a:pt x="6475828" y="2363372"/>
                  <a:pt x="6485206" y="2377440"/>
                </a:cubicBezTo>
                <a:cubicBezTo>
                  <a:pt x="6489895" y="2452468"/>
                  <a:pt x="6491404" y="2527763"/>
                  <a:pt x="6499274" y="2602524"/>
                </a:cubicBezTo>
                <a:cubicBezTo>
                  <a:pt x="6500826" y="2617271"/>
                  <a:pt x="6512111" y="2629950"/>
                  <a:pt x="6513342" y="2644727"/>
                </a:cubicBezTo>
                <a:cubicBezTo>
                  <a:pt x="6516847" y="2686784"/>
                  <a:pt x="6513342" y="2729133"/>
                  <a:pt x="6513342" y="2771336"/>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Callout 9"/>
          <p:cNvSpPr/>
          <p:nvPr/>
        </p:nvSpPr>
        <p:spPr>
          <a:xfrm>
            <a:off x="3581400" y="3124200"/>
            <a:ext cx="2362200" cy="1600200"/>
          </a:xfrm>
          <a:prstGeom prst="wedgeEllipseCallout">
            <a:avLst>
              <a:gd name="adj1" fmla="val -82320"/>
              <a:gd name="adj2" fmla="val 515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might want to think about updating my resume…</a:t>
            </a:r>
          </a:p>
        </p:txBody>
      </p:sp>
    </p:spTree>
    <p:extLst>
      <p:ext uri="{BB962C8B-B14F-4D97-AF65-F5344CB8AC3E}">
        <p14:creationId xmlns:p14="http://schemas.microsoft.com/office/powerpoint/2010/main" val="271297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ohn-paul-jones-at-the-battle-of-flamborough-head.jpg"/>
          <p:cNvPicPr>
            <a:picLocks noChangeAspect="1"/>
          </p:cNvPicPr>
          <p:nvPr/>
        </p:nvPicPr>
        <p:blipFill>
          <a:blip r:embed="rId2" cstate="print"/>
          <a:stretch>
            <a:fillRect/>
          </a:stretch>
        </p:blipFill>
        <p:spPr>
          <a:xfrm>
            <a:off x="0" y="-702130"/>
            <a:ext cx="12192000" cy="7966363"/>
          </a:xfrm>
          <a:prstGeom prst="rect">
            <a:avLst/>
          </a:prstGeom>
        </p:spPr>
      </p:pic>
      <p:sp>
        <p:nvSpPr>
          <p:cNvPr id="4" name="Rectangle 3"/>
          <p:cNvSpPr/>
          <p:nvPr/>
        </p:nvSpPr>
        <p:spPr>
          <a:xfrm>
            <a:off x="7625442" y="1106629"/>
            <a:ext cx="4016829" cy="434884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itchFamily="18" charset="0"/>
              </a:rPr>
              <a:t>John Paul Jones: USS Ranger (from Portsmouth, NH) </a:t>
            </a:r>
            <a:r>
              <a:rPr lang="en-US" sz="2800" dirty="0" smtClean="0">
                <a:solidFill>
                  <a:schemeClr val="tx1"/>
                </a:solidFill>
                <a:latin typeface="Cambria" pitchFamily="18" charset="0"/>
              </a:rPr>
              <a:t>attacks </a:t>
            </a:r>
            <a:r>
              <a:rPr lang="en-US" sz="2800" dirty="0">
                <a:solidFill>
                  <a:schemeClr val="tx1"/>
                </a:solidFill>
                <a:latin typeface="Cambria" pitchFamily="18" charset="0"/>
              </a:rPr>
              <a:t>British ships and a town in </a:t>
            </a:r>
            <a:r>
              <a:rPr lang="en-US" sz="2800" dirty="0" smtClean="0">
                <a:solidFill>
                  <a:schemeClr val="tx1"/>
                </a:solidFill>
                <a:latin typeface="Cambria" pitchFamily="18" charset="0"/>
              </a:rPr>
              <a:t>Scotland. His second ship, </a:t>
            </a:r>
            <a:r>
              <a:rPr lang="en-US" sz="2800" dirty="0" err="1" smtClean="0">
                <a:solidFill>
                  <a:schemeClr val="tx1"/>
                </a:solidFill>
                <a:latin typeface="Cambria" pitchFamily="18" charset="0"/>
              </a:rPr>
              <a:t>Bonhomme</a:t>
            </a:r>
            <a:r>
              <a:rPr lang="en-US" sz="2800" dirty="0" smtClean="0">
                <a:solidFill>
                  <a:schemeClr val="tx1"/>
                </a:solidFill>
                <a:latin typeface="Cambria" pitchFamily="18" charset="0"/>
              </a:rPr>
              <a:t> Richard, defeated the HMS </a:t>
            </a:r>
            <a:r>
              <a:rPr lang="en-US" sz="2800" dirty="0" err="1" smtClean="0">
                <a:solidFill>
                  <a:schemeClr val="tx1"/>
                </a:solidFill>
                <a:latin typeface="Cambria" pitchFamily="18" charset="0"/>
              </a:rPr>
              <a:t>Serapis</a:t>
            </a:r>
            <a:r>
              <a:rPr lang="en-US" sz="2800" dirty="0" smtClean="0">
                <a:solidFill>
                  <a:schemeClr val="tx1"/>
                </a:solidFill>
                <a:latin typeface="Cambria" pitchFamily="18" charset="0"/>
              </a:rPr>
              <a:t> the following year.</a:t>
            </a:r>
            <a:endParaRPr lang="en-US" sz="2800" dirty="0">
              <a:solidFill>
                <a:schemeClr val="tx1"/>
              </a:solidFill>
              <a:latin typeface="Cambria" pitchFamily="18" charset="0"/>
            </a:endParaRPr>
          </a:p>
        </p:txBody>
      </p:sp>
      <p:sp>
        <p:nvSpPr>
          <p:cNvPr id="9" name="Oval Callout 8"/>
          <p:cNvSpPr/>
          <p:nvPr/>
        </p:nvSpPr>
        <p:spPr>
          <a:xfrm>
            <a:off x="5861957" y="-424543"/>
            <a:ext cx="2743200" cy="1905000"/>
          </a:xfrm>
          <a:prstGeom prst="wedgeEllipseCallout">
            <a:avLst>
              <a:gd name="adj1" fmla="val -71224"/>
              <a:gd name="adj2" fmla="val 2049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latin typeface="Palatino Linotype" pitchFamily="18" charset="0"/>
              </a:rPr>
              <a:t>I have not yet begun to fight!</a:t>
            </a:r>
          </a:p>
        </p:txBody>
      </p:sp>
    </p:spTree>
    <p:extLst>
      <p:ext uri="{BB962C8B-B14F-4D97-AF65-F5344CB8AC3E}">
        <p14:creationId xmlns:p14="http://schemas.microsoft.com/office/powerpoint/2010/main" val="34837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4.bp.blogspot.com/-drRAODUaV_k/Tp9SPRug8CI/AAAAAAAAJmc/ZrKXUYSpRNg/s1600/John+Paul+Jones+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983937"/>
            <a:ext cx="97536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801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john-paul-jones-at-the-battle-of-flamborough-head.jpg"/>
          <p:cNvPicPr>
            <a:picLocks noChangeAspect="1"/>
          </p:cNvPicPr>
          <p:nvPr/>
        </p:nvPicPr>
        <p:blipFill>
          <a:blip r:embed="rId2" cstate="print"/>
          <a:stretch>
            <a:fillRect/>
          </a:stretch>
        </p:blipFill>
        <p:spPr>
          <a:xfrm>
            <a:off x="1524001" y="914400"/>
            <a:ext cx="9096293" cy="5943600"/>
          </a:xfrm>
          <a:prstGeom prst="rect">
            <a:avLst/>
          </a:prstGeom>
        </p:spPr>
      </p:pic>
      <p:pic>
        <p:nvPicPr>
          <p:cNvPr id="3" name="Picture 2" descr="JohnPaulJones.jpg"/>
          <p:cNvPicPr>
            <a:picLocks noChangeAspect="1"/>
          </p:cNvPicPr>
          <p:nvPr/>
        </p:nvPicPr>
        <p:blipFill>
          <a:blip r:embed="rId3" cstate="print"/>
          <a:stretch>
            <a:fillRect/>
          </a:stretch>
        </p:blipFill>
        <p:spPr>
          <a:xfrm>
            <a:off x="3505200" y="2590801"/>
            <a:ext cx="4762500" cy="3305175"/>
          </a:xfrm>
          <a:prstGeom prst="rect">
            <a:avLst/>
          </a:prstGeom>
        </p:spPr>
      </p:pic>
      <p:sp>
        <p:nvSpPr>
          <p:cNvPr id="5" name="TextBox 4"/>
          <p:cNvSpPr txBox="1"/>
          <p:nvPr/>
        </p:nvSpPr>
        <p:spPr>
          <a:xfrm>
            <a:off x="1905000" y="1"/>
            <a:ext cx="8153400" cy="954107"/>
          </a:xfrm>
          <a:prstGeom prst="rect">
            <a:avLst/>
          </a:prstGeom>
          <a:noFill/>
        </p:spPr>
        <p:txBody>
          <a:bodyPr wrap="square" rtlCol="0">
            <a:spAutoFit/>
          </a:bodyPr>
          <a:lstStyle/>
          <a:p>
            <a:pPr algn="ctr"/>
            <a:r>
              <a:rPr lang="en-US" sz="2800" dirty="0">
                <a:latin typeface="Cambria" pitchFamily="18" charset="0"/>
              </a:rPr>
              <a:t>USS </a:t>
            </a:r>
            <a:r>
              <a:rPr lang="en-US" sz="2800" i="1" dirty="0" err="1">
                <a:latin typeface="Cambria" pitchFamily="18" charset="0"/>
              </a:rPr>
              <a:t>Bonhomme</a:t>
            </a:r>
            <a:r>
              <a:rPr lang="en-US" sz="2800" i="1" dirty="0">
                <a:latin typeface="Cambria" pitchFamily="18" charset="0"/>
              </a:rPr>
              <a:t> Richard</a:t>
            </a:r>
            <a:r>
              <a:rPr lang="en-US" sz="2800" dirty="0">
                <a:latin typeface="Cambria" pitchFamily="18" charset="0"/>
              </a:rPr>
              <a:t> defeats </a:t>
            </a:r>
          </a:p>
          <a:p>
            <a:pPr algn="ctr"/>
            <a:r>
              <a:rPr lang="en-US" sz="2800" dirty="0">
                <a:latin typeface="Cambria" pitchFamily="18" charset="0"/>
              </a:rPr>
              <a:t>HMS </a:t>
            </a:r>
            <a:r>
              <a:rPr lang="en-US" sz="2800" i="1" dirty="0" err="1">
                <a:latin typeface="Cambria" pitchFamily="18" charset="0"/>
              </a:rPr>
              <a:t>Serapis</a:t>
            </a:r>
            <a:r>
              <a:rPr lang="en-US" sz="2800" dirty="0">
                <a:latin typeface="Cambria" pitchFamily="18" charset="0"/>
              </a:rPr>
              <a:t> off the coast of England</a:t>
            </a:r>
          </a:p>
        </p:txBody>
      </p:sp>
      <p:sp>
        <p:nvSpPr>
          <p:cNvPr id="6" name="Oval Callout 5"/>
          <p:cNvSpPr/>
          <p:nvPr/>
        </p:nvSpPr>
        <p:spPr>
          <a:xfrm>
            <a:off x="6400800" y="1371600"/>
            <a:ext cx="2743200" cy="1905000"/>
          </a:xfrm>
          <a:prstGeom prst="wedgeEllipseCallout">
            <a:avLst>
              <a:gd name="adj1" fmla="val -85510"/>
              <a:gd name="adj2" fmla="val 378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latin typeface="Palatino Linotype" pitchFamily="18" charset="0"/>
              </a:rPr>
              <a:t>I have not yet begun to fight!</a:t>
            </a:r>
          </a:p>
        </p:txBody>
      </p:sp>
    </p:spTree>
    <p:extLst>
      <p:ext uri="{BB962C8B-B14F-4D97-AF65-F5344CB8AC3E}">
        <p14:creationId xmlns:p14="http://schemas.microsoft.com/office/powerpoint/2010/main" val="332008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EMAINS OF JOHN PAUL JONES.jpg"/>
          <p:cNvPicPr>
            <a:picLocks noChangeAspect="1"/>
          </p:cNvPicPr>
          <p:nvPr/>
        </p:nvPicPr>
        <p:blipFill>
          <a:blip r:embed="rId2" cstate="print"/>
          <a:stretch>
            <a:fillRect/>
          </a:stretch>
        </p:blipFill>
        <p:spPr>
          <a:xfrm>
            <a:off x="4876801" y="1676401"/>
            <a:ext cx="2543175" cy="2905125"/>
          </a:xfrm>
          <a:prstGeom prst="rect">
            <a:avLst/>
          </a:prstGeom>
        </p:spPr>
      </p:pic>
      <p:pic>
        <p:nvPicPr>
          <p:cNvPr id="2" name="Picture 1" descr="img_1140.jpg"/>
          <p:cNvPicPr>
            <a:picLocks noChangeAspect="1"/>
          </p:cNvPicPr>
          <p:nvPr/>
        </p:nvPicPr>
        <p:blipFill>
          <a:blip r:embed="rId3"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3209954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905000" y="1"/>
            <a:ext cx="8153400" cy="954107"/>
          </a:xfrm>
          <a:prstGeom prst="rect">
            <a:avLst/>
          </a:prstGeom>
          <a:noFill/>
        </p:spPr>
        <p:txBody>
          <a:bodyPr wrap="square" rtlCol="0">
            <a:spAutoFit/>
          </a:bodyPr>
          <a:lstStyle/>
          <a:p>
            <a:pPr algn="ctr"/>
            <a:r>
              <a:rPr lang="en-US" sz="2800" dirty="0">
                <a:latin typeface="Cambria" pitchFamily="18" charset="0"/>
              </a:rPr>
              <a:t>Privateer:  a private person or ship authorized to attack foreign shipping during a time of war</a:t>
            </a:r>
          </a:p>
        </p:txBody>
      </p:sp>
      <p:pic>
        <p:nvPicPr>
          <p:cNvPr id="3" name="Picture 2" descr="4031_2290_butin_g.jpg"/>
          <p:cNvPicPr>
            <a:picLocks noChangeAspect="1"/>
          </p:cNvPicPr>
          <p:nvPr/>
        </p:nvPicPr>
        <p:blipFill>
          <a:blip r:embed="rId2" cstate="print"/>
          <a:stretch>
            <a:fillRect/>
          </a:stretch>
        </p:blipFill>
        <p:spPr>
          <a:xfrm>
            <a:off x="1524000" y="1066801"/>
            <a:ext cx="4953000" cy="3894297"/>
          </a:xfrm>
          <a:prstGeom prst="rect">
            <a:avLst/>
          </a:prstGeom>
        </p:spPr>
      </p:pic>
      <p:pic>
        <p:nvPicPr>
          <p:cNvPr id="4" name="Picture 3" descr="lynx2.jpg"/>
          <p:cNvPicPr>
            <a:picLocks noChangeAspect="1"/>
          </p:cNvPicPr>
          <p:nvPr/>
        </p:nvPicPr>
        <p:blipFill>
          <a:blip r:embed="rId3" cstate="print"/>
          <a:stretch>
            <a:fillRect/>
          </a:stretch>
        </p:blipFill>
        <p:spPr>
          <a:xfrm>
            <a:off x="6553200" y="3505201"/>
            <a:ext cx="3784600" cy="3084449"/>
          </a:xfrm>
          <a:prstGeom prst="rect">
            <a:avLst/>
          </a:prstGeom>
        </p:spPr>
      </p:pic>
      <p:pic>
        <p:nvPicPr>
          <p:cNvPr id="5" name="Picture 4" descr="langdonJlg.GIF"/>
          <p:cNvPicPr>
            <a:picLocks noChangeAspect="1"/>
          </p:cNvPicPr>
          <p:nvPr/>
        </p:nvPicPr>
        <p:blipFill>
          <a:blip r:embed="rId4" cstate="print"/>
          <a:stretch>
            <a:fillRect/>
          </a:stretch>
        </p:blipFill>
        <p:spPr>
          <a:xfrm>
            <a:off x="7543800" y="1066800"/>
            <a:ext cx="1905000" cy="2340784"/>
          </a:xfrm>
          <a:prstGeom prst="rect">
            <a:avLst/>
          </a:prstGeom>
        </p:spPr>
      </p:pic>
    </p:spTree>
    <p:extLst>
      <p:ext uri="{BB962C8B-B14F-4D97-AF65-F5344CB8AC3E}">
        <p14:creationId xmlns:p14="http://schemas.microsoft.com/office/powerpoint/2010/main" val="373911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p1.jpg"/>
          <p:cNvPicPr>
            <a:picLocks noChangeAspect="1"/>
          </p:cNvPicPr>
          <p:nvPr/>
        </p:nvPicPr>
        <p:blipFill>
          <a:blip r:embed="rId2" cstate="print"/>
          <a:stretch>
            <a:fillRect/>
          </a:stretch>
        </p:blipFill>
        <p:spPr>
          <a:xfrm>
            <a:off x="1524000" y="762000"/>
            <a:ext cx="9144000" cy="6096000"/>
          </a:xfrm>
          <a:prstGeom prst="rect">
            <a:avLst/>
          </a:prstGeom>
        </p:spPr>
      </p:pic>
      <p:sp>
        <p:nvSpPr>
          <p:cNvPr id="2" name="TextBox 1"/>
          <p:cNvSpPr txBox="1"/>
          <p:nvPr/>
        </p:nvSpPr>
        <p:spPr>
          <a:xfrm>
            <a:off x="1905000" y="1"/>
            <a:ext cx="8153400" cy="1384995"/>
          </a:xfrm>
          <a:prstGeom prst="rect">
            <a:avLst/>
          </a:prstGeom>
          <a:noFill/>
        </p:spPr>
        <p:txBody>
          <a:bodyPr wrap="square" rtlCol="0">
            <a:spAutoFit/>
          </a:bodyPr>
          <a:lstStyle/>
          <a:p>
            <a:pPr algn="ctr"/>
            <a:r>
              <a:rPr lang="en-US" sz="2800" dirty="0">
                <a:latin typeface="Cambria" pitchFamily="18" charset="0"/>
              </a:rPr>
              <a:t>Arnold’s Betrayal: General Benedict Arnold betrays the United States and switches to the British side in 1780 </a:t>
            </a:r>
          </a:p>
        </p:txBody>
      </p:sp>
      <p:pic>
        <p:nvPicPr>
          <p:cNvPr id="3" name="Picture 2" descr="arnold.jpg"/>
          <p:cNvPicPr>
            <a:picLocks noChangeAspect="1"/>
          </p:cNvPicPr>
          <p:nvPr/>
        </p:nvPicPr>
        <p:blipFill>
          <a:blip r:embed="rId3" cstate="print"/>
          <a:stretch>
            <a:fillRect/>
          </a:stretch>
        </p:blipFill>
        <p:spPr>
          <a:xfrm flipH="1">
            <a:off x="8305801" y="990600"/>
            <a:ext cx="2147455" cy="2834640"/>
          </a:xfrm>
          <a:prstGeom prst="rect">
            <a:avLst/>
          </a:prstGeom>
        </p:spPr>
      </p:pic>
      <p:pic>
        <p:nvPicPr>
          <p:cNvPr id="6" name="Picture 5" descr="chain.JPG"/>
          <p:cNvPicPr>
            <a:picLocks noChangeAspect="1"/>
          </p:cNvPicPr>
          <p:nvPr/>
        </p:nvPicPr>
        <p:blipFill>
          <a:blip r:embed="rId4" cstate="print"/>
          <a:stretch>
            <a:fillRect/>
          </a:stretch>
        </p:blipFill>
        <p:spPr>
          <a:xfrm>
            <a:off x="1752600" y="4267200"/>
            <a:ext cx="3581400" cy="2387600"/>
          </a:xfrm>
          <a:prstGeom prst="rect">
            <a:avLst/>
          </a:prstGeom>
        </p:spPr>
      </p:pic>
      <p:pic>
        <p:nvPicPr>
          <p:cNvPr id="4" name="Picture 3" descr="andre-hanging.gif"/>
          <p:cNvPicPr>
            <a:picLocks noChangeAspect="1"/>
          </p:cNvPicPr>
          <p:nvPr/>
        </p:nvPicPr>
        <p:blipFill>
          <a:blip r:embed="rId5" cstate="print"/>
          <a:stretch>
            <a:fillRect/>
          </a:stretch>
        </p:blipFill>
        <p:spPr>
          <a:xfrm>
            <a:off x="1828800" y="838201"/>
            <a:ext cx="3429000" cy="5191125"/>
          </a:xfrm>
          <a:prstGeom prst="rect">
            <a:avLst/>
          </a:prstGeom>
        </p:spPr>
      </p:pic>
    </p:spTree>
    <p:extLst>
      <p:ext uri="{BB962C8B-B14F-4D97-AF65-F5344CB8AC3E}">
        <p14:creationId xmlns:p14="http://schemas.microsoft.com/office/powerpoint/2010/main" val="40972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01F48"/>
        </a:solidFill>
        <a:effectLst/>
      </p:bgPr>
    </p:bg>
    <p:spTree>
      <p:nvGrpSpPr>
        <p:cNvPr id="1" name=""/>
        <p:cNvGrpSpPr/>
        <p:nvPr/>
      </p:nvGrpSpPr>
      <p:grpSpPr>
        <a:xfrm>
          <a:off x="0" y="0"/>
          <a:ext cx="0" cy="0"/>
          <a:chOff x="0" y="0"/>
          <a:chExt cx="0" cy="0"/>
        </a:xfrm>
      </p:grpSpPr>
      <p:pic>
        <p:nvPicPr>
          <p:cNvPr id="3" name="Picture 2" descr="caribbean.bmp"/>
          <p:cNvPicPr>
            <a:picLocks noChangeAspect="1"/>
          </p:cNvPicPr>
          <p:nvPr/>
        </p:nvPicPr>
        <p:blipFill>
          <a:blip r:embed="rId2" cstate="print"/>
          <a:stretch>
            <a:fillRect/>
          </a:stretch>
        </p:blipFill>
        <p:spPr>
          <a:xfrm>
            <a:off x="0" y="3243"/>
            <a:ext cx="8001000" cy="6854757"/>
          </a:xfrm>
          <a:prstGeom prst="rect">
            <a:avLst/>
          </a:prstGeom>
        </p:spPr>
      </p:pic>
      <p:sp>
        <p:nvSpPr>
          <p:cNvPr id="2" name="TextBox 1"/>
          <p:cNvSpPr txBox="1"/>
          <p:nvPr/>
        </p:nvSpPr>
        <p:spPr>
          <a:xfrm>
            <a:off x="8305798" y="231844"/>
            <a:ext cx="3367103" cy="2677656"/>
          </a:xfrm>
          <a:prstGeom prst="rect">
            <a:avLst/>
          </a:prstGeom>
          <a:noFill/>
        </p:spPr>
        <p:txBody>
          <a:bodyPr wrap="square" rtlCol="0">
            <a:spAutoFit/>
          </a:bodyPr>
          <a:lstStyle/>
          <a:p>
            <a:pPr algn="ctr"/>
            <a:r>
              <a:rPr lang="en-US" sz="2800" dirty="0">
                <a:solidFill>
                  <a:schemeClr val="bg1"/>
                </a:solidFill>
                <a:latin typeface="Caslon Antique" pitchFamily="18" charset="0"/>
              </a:rPr>
              <a:t>* After the French enter the war, the British focus attention to the South, in order to save their colonies in the Caribbean</a:t>
            </a:r>
          </a:p>
        </p:txBody>
      </p:sp>
      <p:cxnSp>
        <p:nvCxnSpPr>
          <p:cNvPr id="5" name="Straight Connector 4"/>
          <p:cNvCxnSpPr/>
          <p:nvPr/>
        </p:nvCxnSpPr>
        <p:spPr>
          <a:xfrm rot="10800000" flipV="1">
            <a:off x="0" y="155644"/>
            <a:ext cx="2209800" cy="533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1219200" y="917644"/>
            <a:ext cx="381000"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914400" y="917644"/>
            <a:ext cx="304800" cy="76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917644"/>
            <a:ext cx="152400" cy="76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1000" y="917644"/>
            <a:ext cx="381000" cy="76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354228" y="997964"/>
            <a:ext cx="788773" cy="698157"/>
          </a:xfrm>
          <a:custGeom>
            <a:avLst/>
            <a:gdLst>
              <a:gd name="connsiteX0" fmla="*/ 788773 w 788773"/>
              <a:gd name="connsiteY0" fmla="*/ 698157 h 698157"/>
              <a:gd name="connsiteX1" fmla="*/ 751703 w 788773"/>
              <a:gd name="connsiteY1" fmla="*/ 691978 h 698157"/>
              <a:gd name="connsiteX2" fmla="*/ 696097 w 788773"/>
              <a:gd name="connsiteY2" fmla="*/ 648730 h 698157"/>
              <a:gd name="connsiteX3" fmla="*/ 683741 w 788773"/>
              <a:gd name="connsiteY3" fmla="*/ 630195 h 698157"/>
              <a:gd name="connsiteX4" fmla="*/ 665205 w 788773"/>
              <a:gd name="connsiteY4" fmla="*/ 617838 h 698157"/>
              <a:gd name="connsiteX5" fmla="*/ 640492 w 788773"/>
              <a:gd name="connsiteY5" fmla="*/ 599303 h 698157"/>
              <a:gd name="connsiteX6" fmla="*/ 621957 w 788773"/>
              <a:gd name="connsiteY6" fmla="*/ 586946 h 698157"/>
              <a:gd name="connsiteX7" fmla="*/ 597243 w 788773"/>
              <a:gd name="connsiteY7" fmla="*/ 568411 h 698157"/>
              <a:gd name="connsiteX8" fmla="*/ 578708 w 788773"/>
              <a:gd name="connsiteY8" fmla="*/ 556054 h 698157"/>
              <a:gd name="connsiteX9" fmla="*/ 560173 w 788773"/>
              <a:gd name="connsiteY9" fmla="*/ 537519 h 698157"/>
              <a:gd name="connsiteX10" fmla="*/ 523103 w 788773"/>
              <a:gd name="connsiteY10" fmla="*/ 518984 h 698157"/>
              <a:gd name="connsiteX11" fmla="*/ 504568 w 788773"/>
              <a:gd name="connsiteY11" fmla="*/ 500449 h 698157"/>
              <a:gd name="connsiteX12" fmla="*/ 486032 w 788773"/>
              <a:gd name="connsiteY12" fmla="*/ 488092 h 698157"/>
              <a:gd name="connsiteX13" fmla="*/ 455141 w 788773"/>
              <a:gd name="connsiteY13" fmla="*/ 438665 h 698157"/>
              <a:gd name="connsiteX14" fmla="*/ 436605 w 788773"/>
              <a:gd name="connsiteY14" fmla="*/ 413951 h 698157"/>
              <a:gd name="connsiteX15" fmla="*/ 418070 w 788773"/>
              <a:gd name="connsiteY15" fmla="*/ 401595 h 698157"/>
              <a:gd name="connsiteX16" fmla="*/ 374822 w 788773"/>
              <a:gd name="connsiteY16" fmla="*/ 370703 h 698157"/>
              <a:gd name="connsiteX17" fmla="*/ 325395 w 788773"/>
              <a:gd name="connsiteY17" fmla="*/ 339811 h 698157"/>
              <a:gd name="connsiteX18" fmla="*/ 288324 w 788773"/>
              <a:gd name="connsiteY18" fmla="*/ 302740 h 698157"/>
              <a:gd name="connsiteX19" fmla="*/ 269789 w 788773"/>
              <a:gd name="connsiteY19" fmla="*/ 290384 h 698157"/>
              <a:gd name="connsiteX20" fmla="*/ 226541 w 788773"/>
              <a:gd name="connsiteY20" fmla="*/ 247135 h 698157"/>
              <a:gd name="connsiteX21" fmla="*/ 201827 w 788773"/>
              <a:gd name="connsiteY21" fmla="*/ 234778 h 698157"/>
              <a:gd name="connsiteX22" fmla="*/ 146222 w 788773"/>
              <a:gd name="connsiteY22" fmla="*/ 203886 h 698157"/>
              <a:gd name="connsiteX23" fmla="*/ 96795 w 788773"/>
              <a:gd name="connsiteY23" fmla="*/ 160638 h 698157"/>
              <a:gd name="connsiteX24" fmla="*/ 78259 w 788773"/>
              <a:gd name="connsiteY24" fmla="*/ 148281 h 698157"/>
              <a:gd name="connsiteX25" fmla="*/ 59724 w 788773"/>
              <a:gd name="connsiteY25" fmla="*/ 135924 h 698157"/>
              <a:gd name="connsiteX26" fmla="*/ 47368 w 788773"/>
              <a:gd name="connsiteY26" fmla="*/ 117389 h 698157"/>
              <a:gd name="connsiteX27" fmla="*/ 28832 w 788773"/>
              <a:gd name="connsiteY27" fmla="*/ 105032 h 698157"/>
              <a:gd name="connsiteX28" fmla="*/ 10297 w 788773"/>
              <a:gd name="connsiteY28" fmla="*/ 86497 h 698157"/>
              <a:gd name="connsiteX29" fmla="*/ 16476 w 788773"/>
              <a:gd name="connsiteY29" fmla="*/ 30892 h 698157"/>
              <a:gd name="connsiteX30" fmla="*/ 22654 w 788773"/>
              <a:gd name="connsiteY30" fmla="*/ 12357 h 698157"/>
              <a:gd name="connsiteX31" fmla="*/ 41189 w 788773"/>
              <a:gd name="connsiteY31" fmla="*/ 0 h 69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8773" h="698157">
                <a:moveTo>
                  <a:pt x="788773" y="698157"/>
                </a:moveTo>
                <a:cubicBezTo>
                  <a:pt x="776416" y="696097"/>
                  <a:pt x="763267" y="696796"/>
                  <a:pt x="751703" y="691978"/>
                </a:cubicBezTo>
                <a:cubicBezTo>
                  <a:pt x="734113" y="684649"/>
                  <a:pt x="709394" y="664687"/>
                  <a:pt x="696097" y="648730"/>
                </a:cubicBezTo>
                <a:cubicBezTo>
                  <a:pt x="691343" y="643026"/>
                  <a:pt x="688991" y="635445"/>
                  <a:pt x="683741" y="630195"/>
                </a:cubicBezTo>
                <a:cubicBezTo>
                  <a:pt x="678490" y="624944"/>
                  <a:pt x="671248" y="622154"/>
                  <a:pt x="665205" y="617838"/>
                </a:cubicBezTo>
                <a:cubicBezTo>
                  <a:pt x="656826" y="611853"/>
                  <a:pt x="648871" y="605288"/>
                  <a:pt x="640492" y="599303"/>
                </a:cubicBezTo>
                <a:cubicBezTo>
                  <a:pt x="634450" y="594987"/>
                  <a:pt x="627999" y="591262"/>
                  <a:pt x="621957" y="586946"/>
                </a:cubicBezTo>
                <a:cubicBezTo>
                  <a:pt x="613578" y="580961"/>
                  <a:pt x="605622" y="574396"/>
                  <a:pt x="597243" y="568411"/>
                </a:cubicBezTo>
                <a:cubicBezTo>
                  <a:pt x="591201" y="564095"/>
                  <a:pt x="584412" y="560808"/>
                  <a:pt x="578708" y="556054"/>
                </a:cubicBezTo>
                <a:cubicBezTo>
                  <a:pt x="571996" y="550460"/>
                  <a:pt x="566885" y="543113"/>
                  <a:pt x="560173" y="537519"/>
                </a:cubicBezTo>
                <a:cubicBezTo>
                  <a:pt x="544203" y="524211"/>
                  <a:pt x="541680" y="525176"/>
                  <a:pt x="523103" y="518984"/>
                </a:cubicBezTo>
                <a:cubicBezTo>
                  <a:pt x="516925" y="512806"/>
                  <a:pt x="511280" y="506043"/>
                  <a:pt x="504568" y="500449"/>
                </a:cubicBezTo>
                <a:cubicBezTo>
                  <a:pt x="498863" y="495695"/>
                  <a:pt x="491283" y="493343"/>
                  <a:pt x="486032" y="488092"/>
                </a:cubicBezTo>
                <a:cubicBezTo>
                  <a:pt x="462695" y="464755"/>
                  <a:pt x="471455" y="464767"/>
                  <a:pt x="455141" y="438665"/>
                </a:cubicBezTo>
                <a:cubicBezTo>
                  <a:pt x="449683" y="429933"/>
                  <a:pt x="443887" y="421232"/>
                  <a:pt x="436605" y="413951"/>
                </a:cubicBezTo>
                <a:cubicBezTo>
                  <a:pt x="431354" y="408701"/>
                  <a:pt x="424112" y="405911"/>
                  <a:pt x="418070" y="401595"/>
                </a:cubicBezTo>
                <a:cubicBezTo>
                  <a:pt x="404794" y="392112"/>
                  <a:pt x="389394" y="379030"/>
                  <a:pt x="374822" y="370703"/>
                </a:cubicBezTo>
                <a:cubicBezTo>
                  <a:pt x="346624" y="354590"/>
                  <a:pt x="351074" y="362923"/>
                  <a:pt x="325395" y="339811"/>
                </a:cubicBezTo>
                <a:cubicBezTo>
                  <a:pt x="312406" y="328121"/>
                  <a:pt x="302865" y="312433"/>
                  <a:pt x="288324" y="302740"/>
                </a:cubicBezTo>
                <a:cubicBezTo>
                  <a:pt x="282146" y="298621"/>
                  <a:pt x="275308" y="295351"/>
                  <a:pt x="269789" y="290384"/>
                </a:cubicBezTo>
                <a:cubicBezTo>
                  <a:pt x="254635" y="276745"/>
                  <a:pt x="244776" y="256253"/>
                  <a:pt x="226541" y="247135"/>
                </a:cubicBezTo>
                <a:cubicBezTo>
                  <a:pt x="218303" y="243016"/>
                  <a:pt x="209725" y="239517"/>
                  <a:pt x="201827" y="234778"/>
                </a:cubicBezTo>
                <a:cubicBezTo>
                  <a:pt x="148715" y="202911"/>
                  <a:pt x="183504" y="216315"/>
                  <a:pt x="146222" y="203886"/>
                </a:cubicBezTo>
                <a:cubicBezTo>
                  <a:pt x="125627" y="172995"/>
                  <a:pt x="140043" y="189470"/>
                  <a:pt x="96795" y="160638"/>
                </a:cubicBezTo>
                <a:lnTo>
                  <a:pt x="78259" y="148281"/>
                </a:lnTo>
                <a:lnTo>
                  <a:pt x="59724" y="135924"/>
                </a:lnTo>
                <a:cubicBezTo>
                  <a:pt x="55605" y="129746"/>
                  <a:pt x="52618" y="122639"/>
                  <a:pt x="47368" y="117389"/>
                </a:cubicBezTo>
                <a:cubicBezTo>
                  <a:pt x="42117" y="112138"/>
                  <a:pt x="34537" y="109786"/>
                  <a:pt x="28832" y="105032"/>
                </a:cubicBezTo>
                <a:cubicBezTo>
                  <a:pt x="22120" y="99438"/>
                  <a:pt x="16475" y="92675"/>
                  <a:pt x="10297" y="86497"/>
                </a:cubicBezTo>
                <a:cubicBezTo>
                  <a:pt x="0" y="55605"/>
                  <a:pt x="2060" y="74141"/>
                  <a:pt x="16476" y="30892"/>
                </a:cubicBezTo>
                <a:cubicBezTo>
                  <a:pt x="18535" y="24714"/>
                  <a:pt x="17235" y="15970"/>
                  <a:pt x="22654" y="12357"/>
                </a:cubicBezTo>
                <a:lnTo>
                  <a:pt x="41189"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endCxn id="14" idx="29"/>
          </p:cNvCxnSpPr>
          <p:nvPr/>
        </p:nvCxnSpPr>
        <p:spPr>
          <a:xfrm flipV="1">
            <a:off x="1" y="1028856"/>
            <a:ext cx="370703" cy="1173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24714" y="633440"/>
            <a:ext cx="253314" cy="321275"/>
          </a:xfrm>
          <a:custGeom>
            <a:avLst/>
            <a:gdLst>
              <a:gd name="connsiteX0" fmla="*/ 253314 w 253314"/>
              <a:gd name="connsiteY0" fmla="*/ 0 h 321275"/>
              <a:gd name="connsiteX1" fmla="*/ 247136 w 253314"/>
              <a:gd name="connsiteY1" fmla="*/ 67962 h 321275"/>
              <a:gd name="connsiteX2" fmla="*/ 228600 w 253314"/>
              <a:gd name="connsiteY2" fmla="*/ 92675 h 321275"/>
              <a:gd name="connsiteX3" fmla="*/ 191530 w 253314"/>
              <a:gd name="connsiteY3" fmla="*/ 135924 h 321275"/>
              <a:gd name="connsiteX4" fmla="*/ 160638 w 253314"/>
              <a:gd name="connsiteY4" fmla="*/ 172994 h 321275"/>
              <a:gd name="connsiteX5" fmla="*/ 148282 w 253314"/>
              <a:gd name="connsiteY5" fmla="*/ 191529 h 321275"/>
              <a:gd name="connsiteX6" fmla="*/ 135925 w 253314"/>
              <a:gd name="connsiteY6" fmla="*/ 240956 h 321275"/>
              <a:gd name="connsiteX7" fmla="*/ 117390 w 253314"/>
              <a:gd name="connsiteY7" fmla="*/ 253313 h 321275"/>
              <a:gd name="connsiteX8" fmla="*/ 55606 w 253314"/>
              <a:gd name="connsiteY8" fmla="*/ 296562 h 321275"/>
              <a:gd name="connsiteX9" fmla="*/ 37071 w 253314"/>
              <a:gd name="connsiteY9" fmla="*/ 308919 h 321275"/>
              <a:gd name="connsiteX10" fmla="*/ 0 w 253314"/>
              <a:gd name="connsiteY10" fmla="*/ 321275 h 32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14" h="321275">
                <a:moveTo>
                  <a:pt x="253314" y="0"/>
                </a:moveTo>
                <a:cubicBezTo>
                  <a:pt x="251255" y="22654"/>
                  <a:pt x="252997" y="45983"/>
                  <a:pt x="247136" y="67962"/>
                </a:cubicBezTo>
                <a:cubicBezTo>
                  <a:pt x="244483" y="77912"/>
                  <a:pt x="234312" y="84107"/>
                  <a:pt x="228600" y="92675"/>
                </a:cubicBezTo>
                <a:cubicBezTo>
                  <a:pt x="201772" y="132916"/>
                  <a:pt x="222823" y="115062"/>
                  <a:pt x="191530" y="135924"/>
                </a:cubicBezTo>
                <a:cubicBezTo>
                  <a:pt x="160845" y="181950"/>
                  <a:pt x="200286" y="125415"/>
                  <a:pt x="160638" y="172994"/>
                </a:cubicBezTo>
                <a:cubicBezTo>
                  <a:pt x="155884" y="178698"/>
                  <a:pt x="152401" y="185351"/>
                  <a:pt x="148282" y="191529"/>
                </a:cubicBezTo>
                <a:cubicBezTo>
                  <a:pt x="147975" y="193065"/>
                  <a:pt x="140990" y="234625"/>
                  <a:pt x="135925" y="240956"/>
                </a:cubicBezTo>
                <a:cubicBezTo>
                  <a:pt x="131286" y="246754"/>
                  <a:pt x="123568" y="249194"/>
                  <a:pt x="117390" y="253313"/>
                </a:cubicBezTo>
                <a:cubicBezTo>
                  <a:pt x="90294" y="293956"/>
                  <a:pt x="122890" y="251705"/>
                  <a:pt x="55606" y="296562"/>
                </a:cubicBezTo>
                <a:cubicBezTo>
                  <a:pt x="49428" y="300681"/>
                  <a:pt x="43857" y="305903"/>
                  <a:pt x="37071" y="308919"/>
                </a:cubicBezTo>
                <a:cubicBezTo>
                  <a:pt x="25168" y="314209"/>
                  <a:pt x="0" y="321275"/>
                  <a:pt x="0" y="32127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12356" y="1926720"/>
            <a:ext cx="1093573" cy="141109"/>
          </a:xfrm>
          <a:custGeom>
            <a:avLst/>
            <a:gdLst>
              <a:gd name="connsiteX0" fmla="*/ 1093573 w 1093573"/>
              <a:gd name="connsiteY0" fmla="*/ 4179 h 141109"/>
              <a:gd name="connsiteX1" fmla="*/ 988541 w 1093573"/>
              <a:gd name="connsiteY1" fmla="*/ 22714 h 141109"/>
              <a:gd name="connsiteX2" fmla="*/ 976184 w 1093573"/>
              <a:gd name="connsiteY2" fmla="*/ 41249 h 141109"/>
              <a:gd name="connsiteX3" fmla="*/ 982362 w 1093573"/>
              <a:gd name="connsiteY3" fmla="*/ 72141 h 141109"/>
              <a:gd name="connsiteX4" fmla="*/ 994719 w 1093573"/>
              <a:gd name="connsiteY4" fmla="*/ 90676 h 141109"/>
              <a:gd name="connsiteX5" fmla="*/ 970006 w 1093573"/>
              <a:gd name="connsiteY5" fmla="*/ 133925 h 141109"/>
              <a:gd name="connsiteX6" fmla="*/ 945292 w 1093573"/>
              <a:gd name="connsiteY6" fmla="*/ 140103 h 141109"/>
              <a:gd name="connsiteX7" fmla="*/ 908222 w 1093573"/>
              <a:gd name="connsiteY7" fmla="*/ 133925 h 141109"/>
              <a:gd name="connsiteX8" fmla="*/ 864973 w 1093573"/>
              <a:gd name="connsiteY8" fmla="*/ 84498 h 141109"/>
              <a:gd name="connsiteX9" fmla="*/ 772298 w 1093573"/>
              <a:gd name="connsiteY9" fmla="*/ 65963 h 141109"/>
              <a:gd name="connsiteX10" fmla="*/ 685800 w 1093573"/>
              <a:gd name="connsiteY10" fmla="*/ 72141 h 141109"/>
              <a:gd name="connsiteX11" fmla="*/ 562233 w 1093573"/>
              <a:gd name="connsiteY11" fmla="*/ 78320 h 141109"/>
              <a:gd name="connsiteX12" fmla="*/ 432487 w 1093573"/>
              <a:gd name="connsiteY12" fmla="*/ 90676 h 141109"/>
              <a:gd name="connsiteX13" fmla="*/ 327454 w 1093573"/>
              <a:gd name="connsiteY13" fmla="*/ 103033 h 141109"/>
              <a:gd name="connsiteX14" fmla="*/ 271849 w 1093573"/>
              <a:gd name="connsiteY14" fmla="*/ 121568 h 141109"/>
              <a:gd name="connsiteX15" fmla="*/ 0 w 1093573"/>
              <a:gd name="connsiteY15" fmla="*/ 127747 h 14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3573" h="141109">
                <a:moveTo>
                  <a:pt x="1093573" y="4179"/>
                </a:moveTo>
                <a:cubicBezTo>
                  <a:pt x="1066676" y="6248"/>
                  <a:pt x="1015798" y="0"/>
                  <a:pt x="988541" y="22714"/>
                </a:cubicBezTo>
                <a:cubicBezTo>
                  <a:pt x="982837" y="27468"/>
                  <a:pt x="980303" y="35071"/>
                  <a:pt x="976184" y="41249"/>
                </a:cubicBezTo>
                <a:cubicBezTo>
                  <a:pt x="978243" y="51546"/>
                  <a:pt x="978675" y="62308"/>
                  <a:pt x="982362" y="72141"/>
                </a:cubicBezTo>
                <a:cubicBezTo>
                  <a:pt x="984969" y="79094"/>
                  <a:pt x="993798" y="83308"/>
                  <a:pt x="994719" y="90676"/>
                </a:cubicBezTo>
                <a:cubicBezTo>
                  <a:pt x="997771" y="115086"/>
                  <a:pt x="989723" y="125475"/>
                  <a:pt x="970006" y="133925"/>
                </a:cubicBezTo>
                <a:cubicBezTo>
                  <a:pt x="962201" y="137270"/>
                  <a:pt x="953530" y="138044"/>
                  <a:pt x="945292" y="140103"/>
                </a:cubicBezTo>
                <a:cubicBezTo>
                  <a:pt x="932935" y="138044"/>
                  <a:pt x="918485" y="141109"/>
                  <a:pt x="908222" y="133925"/>
                </a:cubicBezTo>
                <a:cubicBezTo>
                  <a:pt x="842855" y="88169"/>
                  <a:pt x="914132" y="106347"/>
                  <a:pt x="864973" y="84498"/>
                </a:cubicBezTo>
                <a:cubicBezTo>
                  <a:pt x="828465" y="68272"/>
                  <a:pt x="814713" y="70676"/>
                  <a:pt x="772298" y="65963"/>
                </a:cubicBezTo>
                <a:lnTo>
                  <a:pt x="685800" y="72141"/>
                </a:lnTo>
                <a:cubicBezTo>
                  <a:pt x="644631" y="74563"/>
                  <a:pt x="603364" y="75310"/>
                  <a:pt x="562233" y="78320"/>
                </a:cubicBezTo>
                <a:cubicBezTo>
                  <a:pt x="518904" y="81490"/>
                  <a:pt x="432487" y="90676"/>
                  <a:pt x="432487" y="90676"/>
                </a:cubicBezTo>
                <a:cubicBezTo>
                  <a:pt x="338542" y="114164"/>
                  <a:pt x="552787" y="62064"/>
                  <a:pt x="327454" y="103033"/>
                </a:cubicBezTo>
                <a:cubicBezTo>
                  <a:pt x="308232" y="106528"/>
                  <a:pt x="291370" y="120755"/>
                  <a:pt x="271849" y="121568"/>
                </a:cubicBezTo>
                <a:cubicBezTo>
                  <a:pt x="82414" y="129462"/>
                  <a:pt x="173038" y="127747"/>
                  <a:pt x="0" y="12774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228600" y="79444"/>
            <a:ext cx="893258" cy="369332"/>
          </a:xfrm>
          <a:prstGeom prst="rect">
            <a:avLst/>
          </a:prstGeom>
          <a:noFill/>
        </p:spPr>
        <p:txBody>
          <a:bodyPr wrap="none" rtlCol="0">
            <a:spAutoFit/>
          </a:bodyPr>
          <a:lstStyle/>
          <a:p>
            <a:r>
              <a:rPr lang="en-US" dirty="0">
                <a:solidFill>
                  <a:srgbClr val="FFFF00"/>
                </a:solidFill>
              </a:rPr>
              <a:t>Virginia</a:t>
            </a:r>
          </a:p>
        </p:txBody>
      </p:sp>
      <p:sp>
        <p:nvSpPr>
          <p:cNvPr id="21" name="TextBox 20"/>
          <p:cNvSpPr txBox="1"/>
          <p:nvPr/>
        </p:nvSpPr>
        <p:spPr>
          <a:xfrm>
            <a:off x="7848600" y="5718244"/>
            <a:ext cx="1066318" cy="369332"/>
          </a:xfrm>
          <a:prstGeom prst="rect">
            <a:avLst/>
          </a:prstGeom>
          <a:noFill/>
        </p:spPr>
        <p:txBody>
          <a:bodyPr wrap="none" rtlCol="0">
            <a:spAutoFit/>
          </a:bodyPr>
          <a:lstStyle/>
          <a:p>
            <a:r>
              <a:rPr lang="en-US" dirty="0">
                <a:solidFill>
                  <a:srgbClr val="FFFF00"/>
                </a:solidFill>
              </a:rPr>
              <a:t>Barbados</a:t>
            </a:r>
          </a:p>
        </p:txBody>
      </p:sp>
      <p:sp>
        <p:nvSpPr>
          <p:cNvPr id="22" name="TextBox 21"/>
          <p:cNvSpPr txBox="1"/>
          <p:nvPr/>
        </p:nvSpPr>
        <p:spPr>
          <a:xfrm>
            <a:off x="609601" y="1070044"/>
            <a:ext cx="1171603" cy="369332"/>
          </a:xfrm>
          <a:prstGeom prst="rect">
            <a:avLst/>
          </a:prstGeom>
          <a:noFill/>
        </p:spPr>
        <p:txBody>
          <a:bodyPr wrap="none" rtlCol="0">
            <a:spAutoFit/>
          </a:bodyPr>
          <a:lstStyle/>
          <a:p>
            <a:r>
              <a:rPr lang="en-US" dirty="0">
                <a:solidFill>
                  <a:srgbClr val="FFFF00"/>
                </a:solidFill>
              </a:rPr>
              <a:t>S. Carolina</a:t>
            </a:r>
          </a:p>
        </p:txBody>
      </p:sp>
      <p:sp>
        <p:nvSpPr>
          <p:cNvPr id="23" name="TextBox 22"/>
          <p:cNvSpPr txBox="1"/>
          <p:nvPr/>
        </p:nvSpPr>
        <p:spPr>
          <a:xfrm>
            <a:off x="0" y="1451044"/>
            <a:ext cx="917302" cy="369332"/>
          </a:xfrm>
          <a:prstGeom prst="rect">
            <a:avLst/>
          </a:prstGeom>
          <a:noFill/>
        </p:spPr>
        <p:txBody>
          <a:bodyPr wrap="none" rtlCol="0">
            <a:spAutoFit/>
          </a:bodyPr>
          <a:lstStyle/>
          <a:p>
            <a:r>
              <a:rPr lang="en-US" dirty="0">
                <a:solidFill>
                  <a:srgbClr val="FFFF00"/>
                </a:solidFill>
              </a:rPr>
              <a:t>Georgia</a:t>
            </a:r>
          </a:p>
        </p:txBody>
      </p:sp>
      <p:sp>
        <p:nvSpPr>
          <p:cNvPr id="24" name="TextBox 23"/>
          <p:cNvSpPr txBox="1"/>
          <p:nvPr/>
        </p:nvSpPr>
        <p:spPr>
          <a:xfrm>
            <a:off x="533401" y="2213044"/>
            <a:ext cx="830677" cy="369332"/>
          </a:xfrm>
          <a:prstGeom prst="rect">
            <a:avLst/>
          </a:prstGeom>
          <a:noFill/>
        </p:spPr>
        <p:txBody>
          <a:bodyPr wrap="none" rtlCol="0">
            <a:spAutoFit/>
          </a:bodyPr>
          <a:lstStyle/>
          <a:p>
            <a:r>
              <a:rPr lang="en-US" dirty="0">
                <a:solidFill>
                  <a:srgbClr val="FFFF00"/>
                </a:solidFill>
              </a:rPr>
              <a:t>Florida</a:t>
            </a:r>
          </a:p>
        </p:txBody>
      </p:sp>
      <p:sp>
        <p:nvSpPr>
          <p:cNvPr id="25" name="TextBox 24"/>
          <p:cNvSpPr txBox="1"/>
          <p:nvPr/>
        </p:nvSpPr>
        <p:spPr>
          <a:xfrm>
            <a:off x="2286001" y="3356044"/>
            <a:ext cx="1037463" cy="369332"/>
          </a:xfrm>
          <a:prstGeom prst="rect">
            <a:avLst/>
          </a:prstGeom>
          <a:noFill/>
        </p:spPr>
        <p:txBody>
          <a:bodyPr wrap="none" rtlCol="0">
            <a:spAutoFit/>
          </a:bodyPr>
          <a:lstStyle/>
          <a:p>
            <a:r>
              <a:rPr lang="en-US" dirty="0">
                <a:solidFill>
                  <a:srgbClr val="FFFF00"/>
                </a:solidFill>
              </a:rPr>
              <a:t>Bahamas</a:t>
            </a:r>
          </a:p>
        </p:txBody>
      </p:sp>
      <p:sp>
        <p:nvSpPr>
          <p:cNvPr id="26" name="TextBox 25"/>
          <p:cNvSpPr txBox="1"/>
          <p:nvPr/>
        </p:nvSpPr>
        <p:spPr>
          <a:xfrm>
            <a:off x="1981200" y="5337244"/>
            <a:ext cx="923330" cy="369332"/>
          </a:xfrm>
          <a:prstGeom prst="rect">
            <a:avLst/>
          </a:prstGeom>
          <a:noFill/>
        </p:spPr>
        <p:txBody>
          <a:bodyPr wrap="none" rtlCol="0">
            <a:spAutoFit/>
          </a:bodyPr>
          <a:lstStyle/>
          <a:p>
            <a:r>
              <a:rPr lang="en-US" dirty="0">
                <a:solidFill>
                  <a:srgbClr val="FFFF00"/>
                </a:solidFill>
              </a:rPr>
              <a:t>Jamaica</a:t>
            </a:r>
          </a:p>
        </p:txBody>
      </p:sp>
      <p:sp>
        <p:nvSpPr>
          <p:cNvPr id="27" name="TextBox 26"/>
          <p:cNvSpPr txBox="1"/>
          <p:nvPr/>
        </p:nvSpPr>
        <p:spPr>
          <a:xfrm>
            <a:off x="7467600" y="5337244"/>
            <a:ext cx="1067600" cy="369332"/>
          </a:xfrm>
          <a:prstGeom prst="rect">
            <a:avLst/>
          </a:prstGeom>
          <a:noFill/>
        </p:spPr>
        <p:txBody>
          <a:bodyPr wrap="none" rtlCol="0">
            <a:spAutoFit/>
          </a:bodyPr>
          <a:lstStyle/>
          <a:p>
            <a:r>
              <a:rPr lang="en-US" dirty="0">
                <a:solidFill>
                  <a:srgbClr val="FFFF00"/>
                </a:solidFill>
              </a:rPr>
              <a:t>Dominica</a:t>
            </a:r>
          </a:p>
        </p:txBody>
      </p:sp>
      <p:sp>
        <p:nvSpPr>
          <p:cNvPr id="28" name="TextBox 27"/>
          <p:cNvSpPr txBox="1"/>
          <p:nvPr/>
        </p:nvSpPr>
        <p:spPr>
          <a:xfrm>
            <a:off x="7239000" y="4956244"/>
            <a:ext cx="908710" cy="369332"/>
          </a:xfrm>
          <a:prstGeom prst="rect">
            <a:avLst/>
          </a:prstGeom>
          <a:noFill/>
        </p:spPr>
        <p:txBody>
          <a:bodyPr wrap="none" rtlCol="0">
            <a:spAutoFit/>
          </a:bodyPr>
          <a:lstStyle/>
          <a:p>
            <a:r>
              <a:rPr lang="en-US" dirty="0">
                <a:solidFill>
                  <a:srgbClr val="FFFF00"/>
                </a:solidFill>
              </a:rPr>
              <a:t>Antigua</a:t>
            </a:r>
          </a:p>
        </p:txBody>
      </p:sp>
      <p:sp>
        <p:nvSpPr>
          <p:cNvPr id="29" name="TextBox 28"/>
          <p:cNvSpPr txBox="1"/>
          <p:nvPr/>
        </p:nvSpPr>
        <p:spPr>
          <a:xfrm>
            <a:off x="6858000" y="4575244"/>
            <a:ext cx="891526" cy="369332"/>
          </a:xfrm>
          <a:prstGeom prst="rect">
            <a:avLst/>
          </a:prstGeom>
          <a:noFill/>
        </p:spPr>
        <p:txBody>
          <a:bodyPr wrap="none" rtlCol="0">
            <a:spAutoFit/>
          </a:bodyPr>
          <a:lstStyle/>
          <a:p>
            <a:r>
              <a:rPr lang="en-US" dirty="0">
                <a:solidFill>
                  <a:srgbClr val="FFFF00"/>
                </a:solidFill>
              </a:rPr>
              <a:t>St. Kitts</a:t>
            </a:r>
          </a:p>
        </p:txBody>
      </p:sp>
      <p:sp>
        <p:nvSpPr>
          <p:cNvPr id="30" name="TextBox 29"/>
          <p:cNvSpPr txBox="1"/>
          <p:nvPr/>
        </p:nvSpPr>
        <p:spPr>
          <a:xfrm>
            <a:off x="762000" y="536644"/>
            <a:ext cx="1214884" cy="369332"/>
          </a:xfrm>
          <a:prstGeom prst="rect">
            <a:avLst/>
          </a:prstGeom>
          <a:noFill/>
        </p:spPr>
        <p:txBody>
          <a:bodyPr wrap="none" rtlCol="0">
            <a:spAutoFit/>
          </a:bodyPr>
          <a:lstStyle/>
          <a:p>
            <a:r>
              <a:rPr lang="en-US" dirty="0">
                <a:solidFill>
                  <a:srgbClr val="FFFF00"/>
                </a:solidFill>
              </a:rPr>
              <a:t>N. Carolina</a:t>
            </a:r>
          </a:p>
        </p:txBody>
      </p:sp>
      <p:sp>
        <p:nvSpPr>
          <p:cNvPr id="31" name="TextBox 30"/>
          <p:cNvSpPr txBox="1"/>
          <p:nvPr/>
        </p:nvSpPr>
        <p:spPr>
          <a:xfrm>
            <a:off x="5181600" y="231844"/>
            <a:ext cx="1043876" cy="369332"/>
          </a:xfrm>
          <a:prstGeom prst="rect">
            <a:avLst/>
          </a:prstGeom>
          <a:noFill/>
        </p:spPr>
        <p:txBody>
          <a:bodyPr wrap="none" rtlCol="0">
            <a:spAutoFit/>
          </a:bodyPr>
          <a:lstStyle/>
          <a:p>
            <a:r>
              <a:rPr lang="en-US" dirty="0">
                <a:solidFill>
                  <a:srgbClr val="FFFF00"/>
                </a:solidFill>
              </a:rPr>
              <a:t>Bermuda</a:t>
            </a:r>
          </a:p>
        </p:txBody>
      </p:sp>
    </p:spTree>
    <p:extLst>
      <p:ext uri="{BB962C8B-B14F-4D97-AF65-F5344CB8AC3E}">
        <p14:creationId xmlns:p14="http://schemas.microsoft.com/office/powerpoint/2010/main" val="25395845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4852440872_db4b4821ef.jpg"/>
          <p:cNvPicPr>
            <a:picLocks noChangeAspect="1"/>
          </p:cNvPicPr>
          <p:nvPr/>
        </p:nvPicPr>
        <p:blipFill>
          <a:blip r:embed="rId2" cstate="print"/>
          <a:stretch>
            <a:fillRect/>
          </a:stretch>
        </p:blipFill>
        <p:spPr>
          <a:xfrm>
            <a:off x="2514601" y="5257800"/>
            <a:ext cx="1950975" cy="1396898"/>
          </a:xfrm>
          <a:prstGeom prst="rect">
            <a:avLst/>
          </a:prstGeom>
        </p:spPr>
      </p:pic>
      <p:pic>
        <p:nvPicPr>
          <p:cNvPr id="5" name="Picture 4" descr="nunst066.gif"/>
          <p:cNvPicPr>
            <a:picLocks noChangeAspect="1"/>
          </p:cNvPicPr>
          <p:nvPr/>
        </p:nvPicPr>
        <p:blipFill>
          <a:blip r:embed="rId3" cstate="print"/>
          <a:stretch>
            <a:fillRect/>
          </a:stretch>
        </p:blipFill>
        <p:spPr>
          <a:xfrm>
            <a:off x="5257800" y="5257800"/>
            <a:ext cx="2133600" cy="1422400"/>
          </a:xfrm>
          <a:prstGeom prst="rect">
            <a:avLst/>
          </a:prstGeom>
        </p:spPr>
      </p:pic>
      <p:pic>
        <p:nvPicPr>
          <p:cNvPr id="6" name="Picture 5" descr="Sgt Jasper.jpg"/>
          <p:cNvPicPr>
            <a:picLocks noChangeAspect="1"/>
          </p:cNvPicPr>
          <p:nvPr/>
        </p:nvPicPr>
        <p:blipFill>
          <a:blip r:embed="rId4" cstate="print"/>
          <a:stretch>
            <a:fillRect/>
          </a:stretch>
        </p:blipFill>
        <p:spPr>
          <a:xfrm>
            <a:off x="2209801" y="990600"/>
            <a:ext cx="5924939" cy="4114800"/>
          </a:xfrm>
          <a:prstGeom prst="rect">
            <a:avLst/>
          </a:prstGeom>
        </p:spPr>
      </p:pic>
      <p:pic>
        <p:nvPicPr>
          <p:cNvPr id="4" name="Picture 3" descr="fl_state_tree.gif"/>
          <p:cNvPicPr>
            <a:picLocks noChangeAspect="1"/>
          </p:cNvPicPr>
          <p:nvPr/>
        </p:nvPicPr>
        <p:blipFill>
          <a:blip r:embed="rId5" cstate="print"/>
          <a:stretch>
            <a:fillRect/>
          </a:stretch>
        </p:blipFill>
        <p:spPr>
          <a:xfrm>
            <a:off x="7620000" y="685800"/>
            <a:ext cx="2734056" cy="5943600"/>
          </a:xfrm>
          <a:prstGeom prst="rect">
            <a:avLst/>
          </a:prstGeom>
        </p:spPr>
      </p:pic>
    </p:spTree>
    <p:extLst>
      <p:ext uri="{BB962C8B-B14F-4D97-AF65-F5344CB8AC3E}">
        <p14:creationId xmlns:p14="http://schemas.microsoft.com/office/powerpoint/2010/main" val="165017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kp5.jpg"/>
          <p:cNvPicPr>
            <a:picLocks noChangeAspect="1"/>
          </p:cNvPicPr>
          <p:nvPr/>
        </p:nvPicPr>
        <p:blipFill>
          <a:blip r:embed="rId2" cstate="print"/>
          <a:stretch>
            <a:fillRect/>
          </a:stretch>
        </p:blipFill>
        <p:spPr>
          <a:xfrm>
            <a:off x="2057401" y="685800"/>
            <a:ext cx="7987859" cy="4343400"/>
          </a:xfrm>
          <a:prstGeom prst="rect">
            <a:avLst/>
          </a:prstGeom>
        </p:spPr>
      </p:pic>
      <p:pic>
        <p:nvPicPr>
          <p:cNvPr id="9" name="Picture 8" descr="Pulaski_1.jpg"/>
          <p:cNvPicPr>
            <a:picLocks noChangeAspect="1"/>
          </p:cNvPicPr>
          <p:nvPr/>
        </p:nvPicPr>
        <p:blipFill>
          <a:blip r:embed="rId3" cstate="print"/>
          <a:stretch>
            <a:fillRect/>
          </a:stretch>
        </p:blipFill>
        <p:spPr>
          <a:xfrm>
            <a:off x="1905000" y="3429001"/>
            <a:ext cx="2354468" cy="3209925"/>
          </a:xfrm>
          <a:prstGeom prst="rect">
            <a:avLst/>
          </a:prstGeom>
        </p:spPr>
      </p:pic>
    </p:spTree>
    <p:extLst>
      <p:ext uri="{BB962C8B-B14F-4D97-AF65-F5344CB8AC3E}">
        <p14:creationId xmlns:p14="http://schemas.microsoft.com/office/powerpoint/2010/main" val="330150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905000" y="152401"/>
            <a:ext cx="8153400" cy="646331"/>
          </a:xfrm>
          <a:prstGeom prst="rect">
            <a:avLst/>
          </a:prstGeom>
          <a:noFill/>
        </p:spPr>
        <p:txBody>
          <a:bodyPr wrap="square" rtlCol="0">
            <a:spAutoFit/>
          </a:bodyPr>
          <a:lstStyle/>
          <a:p>
            <a:pPr algn="ctr"/>
            <a:r>
              <a:rPr lang="en-US" sz="3600" dirty="0">
                <a:solidFill>
                  <a:schemeClr val="bg1"/>
                </a:solidFill>
                <a:latin typeface="Cambria" pitchFamily="18" charset="0"/>
              </a:rPr>
              <a:t>Foreigners who fought for the US</a:t>
            </a:r>
          </a:p>
        </p:txBody>
      </p:sp>
      <p:pic>
        <p:nvPicPr>
          <p:cNvPr id="9" name="Picture 8" descr="Pulaski_1.jpg"/>
          <p:cNvPicPr>
            <a:picLocks noChangeAspect="1"/>
          </p:cNvPicPr>
          <p:nvPr/>
        </p:nvPicPr>
        <p:blipFill>
          <a:blip r:embed="rId2" cstate="print"/>
          <a:stretch>
            <a:fillRect/>
          </a:stretch>
        </p:blipFill>
        <p:spPr>
          <a:xfrm>
            <a:off x="1524000" y="838200"/>
            <a:ext cx="2057400" cy="2804922"/>
          </a:xfrm>
          <a:prstGeom prst="rect">
            <a:avLst/>
          </a:prstGeom>
        </p:spPr>
      </p:pic>
      <p:sp>
        <p:nvSpPr>
          <p:cNvPr id="5" name="TextBox 4"/>
          <p:cNvSpPr txBox="1"/>
          <p:nvPr/>
        </p:nvSpPr>
        <p:spPr>
          <a:xfrm>
            <a:off x="1360667" y="3657601"/>
            <a:ext cx="2537875" cy="954107"/>
          </a:xfrm>
          <a:prstGeom prst="rect">
            <a:avLst/>
          </a:prstGeom>
          <a:noFill/>
        </p:spPr>
        <p:txBody>
          <a:bodyPr wrap="none" rtlCol="0">
            <a:spAutoFit/>
          </a:bodyPr>
          <a:lstStyle/>
          <a:p>
            <a:pPr algn="ctr"/>
            <a:r>
              <a:rPr lang="en-US" sz="2800" dirty="0" err="1">
                <a:latin typeface="BlackAdderII" pitchFamily="2" charset="0"/>
              </a:rPr>
              <a:t>Casimir</a:t>
            </a:r>
            <a:r>
              <a:rPr lang="en-US" sz="2800" dirty="0">
                <a:latin typeface="BlackAdderII" pitchFamily="2" charset="0"/>
              </a:rPr>
              <a:t> Pulaski</a:t>
            </a:r>
          </a:p>
          <a:p>
            <a:pPr algn="ctr"/>
            <a:r>
              <a:rPr lang="en-US" sz="2800" dirty="0">
                <a:latin typeface="BlackAdderII" pitchFamily="2" charset="0"/>
              </a:rPr>
              <a:t>Poland</a:t>
            </a:r>
          </a:p>
        </p:txBody>
      </p:sp>
      <p:pic>
        <p:nvPicPr>
          <p:cNvPr id="6" name="Picture 5" descr="ExplorePAHistory-a0h9y0-a_349.jpg"/>
          <p:cNvPicPr>
            <a:picLocks noChangeAspect="1"/>
          </p:cNvPicPr>
          <p:nvPr/>
        </p:nvPicPr>
        <p:blipFill>
          <a:blip r:embed="rId3" cstate="print"/>
          <a:stretch>
            <a:fillRect/>
          </a:stretch>
        </p:blipFill>
        <p:spPr>
          <a:xfrm>
            <a:off x="3733800" y="838200"/>
            <a:ext cx="2336300" cy="2819400"/>
          </a:xfrm>
          <a:prstGeom prst="rect">
            <a:avLst/>
          </a:prstGeom>
        </p:spPr>
      </p:pic>
      <p:sp>
        <p:nvSpPr>
          <p:cNvPr id="10" name="TextBox 9"/>
          <p:cNvSpPr txBox="1"/>
          <p:nvPr/>
        </p:nvSpPr>
        <p:spPr>
          <a:xfrm>
            <a:off x="3293834" y="3657601"/>
            <a:ext cx="3297699" cy="954107"/>
          </a:xfrm>
          <a:prstGeom prst="rect">
            <a:avLst/>
          </a:prstGeom>
          <a:noFill/>
        </p:spPr>
        <p:txBody>
          <a:bodyPr wrap="none" rtlCol="0">
            <a:spAutoFit/>
          </a:bodyPr>
          <a:lstStyle/>
          <a:p>
            <a:pPr algn="ctr"/>
            <a:r>
              <a:rPr lang="en-US" sz="2800" dirty="0" err="1">
                <a:latin typeface="BlackAdderII" pitchFamily="2" charset="0"/>
              </a:rPr>
              <a:t>Tadeusz</a:t>
            </a:r>
            <a:r>
              <a:rPr lang="en-US" sz="2800" dirty="0">
                <a:latin typeface="BlackAdderII" pitchFamily="2" charset="0"/>
              </a:rPr>
              <a:t> Kosciuszko</a:t>
            </a:r>
          </a:p>
          <a:p>
            <a:pPr algn="ctr"/>
            <a:r>
              <a:rPr lang="en-US" sz="2800" dirty="0">
                <a:latin typeface="BlackAdderII" pitchFamily="2" charset="0"/>
              </a:rPr>
              <a:t>Poland</a:t>
            </a:r>
          </a:p>
        </p:txBody>
      </p:sp>
      <p:pic>
        <p:nvPicPr>
          <p:cNvPr id="11" name="Picture 10" descr="DEKALB_exb.jpg"/>
          <p:cNvPicPr>
            <a:picLocks noChangeAspect="1"/>
          </p:cNvPicPr>
          <p:nvPr/>
        </p:nvPicPr>
        <p:blipFill>
          <a:blip r:embed="rId4" cstate="print"/>
          <a:stretch>
            <a:fillRect/>
          </a:stretch>
        </p:blipFill>
        <p:spPr>
          <a:xfrm>
            <a:off x="6248401" y="838200"/>
            <a:ext cx="2269273" cy="2819400"/>
          </a:xfrm>
          <a:prstGeom prst="rect">
            <a:avLst/>
          </a:prstGeom>
        </p:spPr>
      </p:pic>
      <p:sp>
        <p:nvSpPr>
          <p:cNvPr id="13" name="TextBox 12"/>
          <p:cNvSpPr txBox="1"/>
          <p:nvPr/>
        </p:nvSpPr>
        <p:spPr>
          <a:xfrm>
            <a:off x="6041727" y="3657601"/>
            <a:ext cx="2542684" cy="954107"/>
          </a:xfrm>
          <a:prstGeom prst="rect">
            <a:avLst/>
          </a:prstGeom>
          <a:noFill/>
        </p:spPr>
        <p:txBody>
          <a:bodyPr wrap="none" rtlCol="0">
            <a:spAutoFit/>
          </a:bodyPr>
          <a:lstStyle/>
          <a:p>
            <a:pPr algn="ctr"/>
            <a:r>
              <a:rPr lang="en-US" sz="2800" dirty="0">
                <a:latin typeface="BlackAdderII" pitchFamily="2" charset="0"/>
              </a:rPr>
              <a:t>Johann DeKalb</a:t>
            </a:r>
          </a:p>
          <a:p>
            <a:pPr algn="ctr"/>
            <a:r>
              <a:rPr lang="en-US" sz="2800" dirty="0">
                <a:latin typeface="BlackAdderII" pitchFamily="2" charset="0"/>
              </a:rPr>
              <a:t>Bavaria</a:t>
            </a:r>
          </a:p>
        </p:txBody>
      </p:sp>
      <p:pic>
        <p:nvPicPr>
          <p:cNvPr id="14" name="Picture 13" descr="baron_von_steuben.jpeg"/>
          <p:cNvPicPr>
            <a:picLocks noChangeAspect="1"/>
          </p:cNvPicPr>
          <p:nvPr/>
        </p:nvPicPr>
        <p:blipFill>
          <a:blip r:embed="rId5" cstate="print"/>
          <a:stretch>
            <a:fillRect/>
          </a:stretch>
        </p:blipFill>
        <p:spPr>
          <a:xfrm>
            <a:off x="8631768" y="838200"/>
            <a:ext cx="2036233" cy="2819400"/>
          </a:xfrm>
          <a:prstGeom prst="rect">
            <a:avLst/>
          </a:prstGeom>
        </p:spPr>
      </p:pic>
      <p:sp>
        <p:nvSpPr>
          <p:cNvPr id="15" name="TextBox 14"/>
          <p:cNvSpPr txBox="1"/>
          <p:nvPr/>
        </p:nvSpPr>
        <p:spPr>
          <a:xfrm>
            <a:off x="8332105" y="3657601"/>
            <a:ext cx="2173993" cy="954107"/>
          </a:xfrm>
          <a:prstGeom prst="rect">
            <a:avLst/>
          </a:prstGeom>
          <a:noFill/>
        </p:spPr>
        <p:txBody>
          <a:bodyPr wrap="none" rtlCol="0">
            <a:spAutoFit/>
          </a:bodyPr>
          <a:lstStyle/>
          <a:p>
            <a:pPr algn="ctr"/>
            <a:r>
              <a:rPr lang="en-US" sz="2800" dirty="0">
                <a:latin typeface="BlackAdderII" pitchFamily="2" charset="0"/>
              </a:rPr>
              <a:t>von Steuben</a:t>
            </a:r>
          </a:p>
          <a:p>
            <a:pPr algn="ctr"/>
            <a:r>
              <a:rPr lang="en-US" sz="2800" dirty="0">
                <a:latin typeface="BlackAdderII" pitchFamily="2" charset="0"/>
              </a:rPr>
              <a:t>Prussia</a:t>
            </a:r>
          </a:p>
        </p:txBody>
      </p:sp>
      <p:pic>
        <p:nvPicPr>
          <p:cNvPr id="16" name="Picture 15" descr="800px-Flag_of_Bavaria_(lozengy).svg.png"/>
          <p:cNvPicPr>
            <a:picLocks noChangeAspect="1"/>
          </p:cNvPicPr>
          <p:nvPr/>
        </p:nvPicPr>
        <p:blipFill>
          <a:blip r:embed="rId6" cstate="print"/>
          <a:stretch>
            <a:fillRect/>
          </a:stretch>
        </p:blipFill>
        <p:spPr>
          <a:xfrm>
            <a:off x="6248400" y="4876800"/>
            <a:ext cx="2032000" cy="1219200"/>
          </a:xfrm>
          <a:prstGeom prst="rect">
            <a:avLst/>
          </a:prstGeom>
        </p:spPr>
      </p:pic>
      <p:pic>
        <p:nvPicPr>
          <p:cNvPr id="17" name="Picture 16" descr="800px-Flag_of_Poland_(normative).svg.png"/>
          <p:cNvPicPr>
            <a:picLocks noChangeAspect="1"/>
          </p:cNvPicPr>
          <p:nvPr/>
        </p:nvPicPr>
        <p:blipFill>
          <a:blip r:embed="rId7" cstate="print"/>
          <a:stretch>
            <a:fillRect/>
          </a:stretch>
        </p:blipFill>
        <p:spPr>
          <a:xfrm>
            <a:off x="3886200" y="4876800"/>
            <a:ext cx="1981200" cy="1238250"/>
          </a:xfrm>
          <a:prstGeom prst="rect">
            <a:avLst/>
          </a:prstGeom>
        </p:spPr>
      </p:pic>
      <p:pic>
        <p:nvPicPr>
          <p:cNvPr id="18" name="Picture 17" descr="800px-Flag_of_Poland_(normative).svg.png"/>
          <p:cNvPicPr>
            <a:picLocks noChangeAspect="1"/>
          </p:cNvPicPr>
          <p:nvPr/>
        </p:nvPicPr>
        <p:blipFill>
          <a:blip r:embed="rId7" cstate="print"/>
          <a:stretch>
            <a:fillRect/>
          </a:stretch>
        </p:blipFill>
        <p:spPr>
          <a:xfrm>
            <a:off x="1676400" y="4876800"/>
            <a:ext cx="1981200" cy="1238250"/>
          </a:xfrm>
          <a:prstGeom prst="rect">
            <a:avLst/>
          </a:prstGeom>
        </p:spPr>
      </p:pic>
      <p:pic>
        <p:nvPicPr>
          <p:cNvPr id="19" name="Picture 18" descr="800px-Flag_of_Prussia_(1466-1772).svg.png"/>
          <p:cNvPicPr>
            <a:picLocks noChangeAspect="1"/>
          </p:cNvPicPr>
          <p:nvPr/>
        </p:nvPicPr>
        <p:blipFill>
          <a:blip r:embed="rId8" cstate="print"/>
          <a:stretch>
            <a:fillRect/>
          </a:stretch>
        </p:blipFill>
        <p:spPr>
          <a:xfrm>
            <a:off x="8737600" y="4800600"/>
            <a:ext cx="1701800" cy="1276350"/>
          </a:xfrm>
          <a:prstGeom prst="rect">
            <a:avLst/>
          </a:prstGeom>
        </p:spPr>
      </p:pic>
    </p:spTree>
    <p:extLst>
      <p:ext uri="{BB962C8B-B14F-4D97-AF65-F5344CB8AC3E}">
        <p14:creationId xmlns:p14="http://schemas.microsoft.com/office/powerpoint/2010/main" val="51861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_ofBostonBW.jpg"/>
          <p:cNvPicPr>
            <a:picLocks noChangeAspect="1"/>
          </p:cNvPicPr>
          <p:nvPr/>
        </p:nvPicPr>
        <p:blipFill>
          <a:blip r:embed="rId3" cstate="print"/>
          <a:stretch>
            <a:fillRect/>
          </a:stretch>
        </p:blipFill>
        <p:spPr>
          <a:xfrm>
            <a:off x="1524001" y="990600"/>
            <a:ext cx="9156041" cy="5867400"/>
          </a:xfrm>
          <a:prstGeom prst="rect">
            <a:avLst/>
          </a:prstGeom>
        </p:spPr>
      </p:pic>
      <p:cxnSp>
        <p:nvCxnSpPr>
          <p:cNvPr id="6" name="Straight Connector 5"/>
          <p:cNvCxnSpPr/>
          <p:nvPr/>
        </p:nvCxnSpPr>
        <p:spPr>
          <a:xfrm rot="10800000">
            <a:off x="5181600" y="1524000"/>
            <a:ext cx="914400" cy="152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3962400" y="1524000"/>
            <a:ext cx="1066800"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2667000" y="1676400"/>
            <a:ext cx="9144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714500" y="2476500"/>
            <a:ext cx="990600" cy="6096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1333500" y="4076700"/>
            <a:ext cx="914400" cy="762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1866900" y="4762500"/>
            <a:ext cx="6096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2667000" y="5486400"/>
            <a:ext cx="7620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3733800" y="6019800"/>
            <a:ext cx="1066800"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4267200" y="3657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4267200" y="38100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4267200" y="4038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4191000" y="41910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4114800" y="4419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5711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Picture 19" descr="lafayette.jpg"/>
          <p:cNvPicPr>
            <a:picLocks noChangeAspect="1"/>
          </p:cNvPicPr>
          <p:nvPr/>
        </p:nvPicPr>
        <p:blipFill>
          <a:blip r:embed="rId2" cstate="print"/>
          <a:stretch>
            <a:fillRect/>
          </a:stretch>
        </p:blipFill>
        <p:spPr>
          <a:xfrm>
            <a:off x="1752600" y="838200"/>
            <a:ext cx="4648200" cy="5684085"/>
          </a:xfrm>
          <a:prstGeom prst="rect">
            <a:avLst/>
          </a:prstGeom>
        </p:spPr>
      </p:pic>
      <p:pic>
        <p:nvPicPr>
          <p:cNvPr id="6" name="Picture 5" descr="800px-Pavillon_royal_de_France.svg.png"/>
          <p:cNvPicPr>
            <a:picLocks noChangeAspect="1"/>
          </p:cNvPicPr>
          <p:nvPr/>
        </p:nvPicPr>
        <p:blipFill>
          <a:blip r:embed="rId3" cstate="print"/>
          <a:stretch>
            <a:fillRect/>
          </a:stretch>
        </p:blipFill>
        <p:spPr>
          <a:xfrm>
            <a:off x="6934201" y="4343400"/>
            <a:ext cx="3123771" cy="2081212"/>
          </a:xfrm>
          <a:prstGeom prst="rect">
            <a:avLst/>
          </a:prstGeom>
        </p:spPr>
      </p:pic>
      <p:sp>
        <p:nvSpPr>
          <p:cNvPr id="8" name="TextBox 7"/>
          <p:cNvSpPr txBox="1"/>
          <p:nvPr/>
        </p:nvSpPr>
        <p:spPr>
          <a:xfrm>
            <a:off x="3429000" y="1"/>
            <a:ext cx="5213094" cy="769441"/>
          </a:xfrm>
          <a:prstGeom prst="rect">
            <a:avLst/>
          </a:prstGeom>
          <a:noFill/>
        </p:spPr>
        <p:txBody>
          <a:bodyPr wrap="none" rtlCol="0">
            <a:spAutoFit/>
          </a:bodyPr>
          <a:lstStyle/>
          <a:p>
            <a:r>
              <a:rPr lang="en-US" sz="4400" dirty="0">
                <a:solidFill>
                  <a:schemeClr val="bg1"/>
                </a:solidFill>
                <a:latin typeface="Cambria" pitchFamily="18" charset="0"/>
              </a:rPr>
              <a:t>Marquis de Lafayette</a:t>
            </a:r>
          </a:p>
        </p:txBody>
      </p:sp>
      <p:sp>
        <p:nvSpPr>
          <p:cNvPr id="9" name="TextBox 8"/>
          <p:cNvSpPr txBox="1"/>
          <p:nvPr/>
        </p:nvSpPr>
        <p:spPr>
          <a:xfrm>
            <a:off x="6858000" y="1143001"/>
            <a:ext cx="3352800" cy="2062103"/>
          </a:xfrm>
          <a:prstGeom prst="rect">
            <a:avLst/>
          </a:prstGeom>
          <a:noFill/>
        </p:spPr>
        <p:txBody>
          <a:bodyPr wrap="square" rtlCol="0">
            <a:spAutoFit/>
          </a:bodyPr>
          <a:lstStyle/>
          <a:p>
            <a:pPr algn="ctr"/>
            <a:r>
              <a:rPr lang="en-US" sz="3200" dirty="0">
                <a:solidFill>
                  <a:schemeClr val="bg1"/>
                </a:solidFill>
              </a:rPr>
              <a:t>French nobleman who volunteered to fight with the Americans.</a:t>
            </a:r>
          </a:p>
        </p:txBody>
      </p:sp>
    </p:spTree>
    <p:extLst>
      <p:ext uri="{BB962C8B-B14F-4D97-AF65-F5344CB8AC3E}">
        <p14:creationId xmlns:p14="http://schemas.microsoft.com/office/powerpoint/2010/main" val="24452885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5169A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91" t="10924" r="56974" b="8404"/>
          <a:stretch/>
        </p:blipFill>
        <p:spPr>
          <a:xfrm>
            <a:off x="0" y="0"/>
            <a:ext cx="9137073" cy="7278922"/>
          </a:xfrm>
          <a:prstGeom prst="rect">
            <a:avLst/>
          </a:prstGeom>
        </p:spPr>
      </p:pic>
      <p:cxnSp>
        <p:nvCxnSpPr>
          <p:cNvPr id="4" name="Straight Connector 3"/>
          <p:cNvCxnSpPr/>
          <p:nvPr/>
        </p:nvCxnSpPr>
        <p:spPr>
          <a:xfrm flipH="1">
            <a:off x="2895599" y="1447800"/>
            <a:ext cx="548640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5333999" y="3810000"/>
            <a:ext cx="83820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68535" y="3810000"/>
            <a:ext cx="765464" cy="762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343399" y="3733800"/>
            <a:ext cx="225136" cy="15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506427" y="3733800"/>
            <a:ext cx="1836975" cy="1143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962364" y="2569"/>
            <a:ext cx="2928135" cy="7120064"/>
          </a:xfrm>
          <a:custGeom>
            <a:avLst/>
            <a:gdLst>
              <a:gd name="connsiteX0" fmla="*/ 2928135 w 2928135"/>
              <a:gd name="connsiteY0" fmla="*/ 0 h 7120064"/>
              <a:gd name="connsiteX1" fmla="*/ 2917861 w 2928135"/>
              <a:gd name="connsiteY1" fmla="*/ 51370 h 7120064"/>
              <a:gd name="connsiteX2" fmla="*/ 2907587 w 2928135"/>
              <a:gd name="connsiteY2" fmla="*/ 82193 h 7120064"/>
              <a:gd name="connsiteX3" fmla="*/ 2897312 w 2928135"/>
              <a:gd name="connsiteY3" fmla="*/ 123289 h 7120064"/>
              <a:gd name="connsiteX4" fmla="*/ 2866490 w 2928135"/>
              <a:gd name="connsiteY4" fmla="*/ 236305 h 7120064"/>
              <a:gd name="connsiteX5" fmla="*/ 2856216 w 2928135"/>
              <a:gd name="connsiteY5" fmla="*/ 267128 h 7120064"/>
              <a:gd name="connsiteX6" fmla="*/ 2835667 w 2928135"/>
              <a:gd name="connsiteY6" fmla="*/ 297950 h 7120064"/>
              <a:gd name="connsiteX7" fmla="*/ 2784297 w 2928135"/>
              <a:gd name="connsiteY7" fmla="*/ 390418 h 7120064"/>
              <a:gd name="connsiteX8" fmla="*/ 2774023 w 2928135"/>
              <a:gd name="connsiteY8" fmla="*/ 421240 h 7120064"/>
              <a:gd name="connsiteX9" fmla="*/ 2732926 w 2928135"/>
              <a:gd name="connsiteY9" fmla="*/ 462337 h 7120064"/>
              <a:gd name="connsiteX10" fmla="*/ 2702103 w 2928135"/>
              <a:gd name="connsiteY10" fmla="*/ 513707 h 7120064"/>
              <a:gd name="connsiteX11" fmla="*/ 2691829 w 2928135"/>
              <a:gd name="connsiteY11" fmla="*/ 544530 h 7120064"/>
              <a:gd name="connsiteX12" fmla="*/ 2640458 w 2928135"/>
              <a:gd name="connsiteY12" fmla="*/ 595901 h 7120064"/>
              <a:gd name="connsiteX13" fmla="*/ 2568539 w 2928135"/>
              <a:gd name="connsiteY13" fmla="*/ 647271 h 7120064"/>
              <a:gd name="connsiteX14" fmla="*/ 2558265 w 2928135"/>
              <a:gd name="connsiteY14" fmla="*/ 678094 h 7120064"/>
              <a:gd name="connsiteX15" fmla="*/ 2527443 w 2928135"/>
              <a:gd name="connsiteY15" fmla="*/ 698642 h 7120064"/>
              <a:gd name="connsiteX16" fmla="*/ 2486346 w 2928135"/>
              <a:gd name="connsiteY16" fmla="*/ 729465 h 7120064"/>
              <a:gd name="connsiteX17" fmla="*/ 2455524 w 2928135"/>
              <a:gd name="connsiteY17" fmla="*/ 739739 h 7120064"/>
              <a:gd name="connsiteX18" fmla="*/ 2424701 w 2928135"/>
              <a:gd name="connsiteY18" fmla="*/ 760287 h 7120064"/>
              <a:gd name="connsiteX19" fmla="*/ 2373330 w 2928135"/>
              <a:gd name="connsiteY19" fmla="*/ 811658 h 7120064"/>
              <a:gd name="connsiteX20" fmla="*/ 2321960 w 2928135"/>
              <a:gd name="connsiteY20" fmla="*/ 863029 h 7120064"/>
              <a:gd name="connsiteX21" fmla="*/ 2301411 w 2928135"/>
              <a:gd name="connsiteY21" fmla="*/ 883577 h 7120064"/>
              <a:gd name="connsiteX22" fmla="*/ 2270589 w 2928135"/>
              <a:gd name="connsiteY22" fmla="*/ 893851 h 7120064"/>
              <a:gd name="connsiteX23" fmla="*/ 2260315 w 2928135"/>
              <a:gd name="connsiteY23" fmla="*/ 924674 h 7120064"/>
              <a:gd name="connsiteX24" fmla="*/ 2229492 w 2928135"/>
              <a:gd name="connsiteY24" fmla="*/ 945222 h 7120064"/>
              <a:gd name="connsiteX25" fmla="*/ 2167847 w 2928135"/>
              <a:gd name="connsiteY25" fmla="*/ 996593 h 7120064"/>
              <a:gd name="connsiteX26" fmla="*/ 2147299 w 2928135"/>
              <a:gd name="connsiteY26" fmla="*/ 1027415 h 7120064"/>
              <a:gd name="connsiteX27" fmla="*/ 2116476 w 2928135"/>
              <a:gd name="connsiteY27" fmla="*/ 1047964 h 7120064"/>
              <a:gd name="connsiteX28" fmla="*/ 2044557 w 2928135"/>
              <a:gd name="connsiteY28" fmla="*/ 1130157 h 7120064"/>
              <a:gd name="connsiteX29" fmla="*/ 2034283 w 2928135"/>
              <a:gd name="connsiteY29" fmla="*/ 1160979 h 7120064"/>
              <a:gd name="connsiteX30" fmla="*/ 2003461 w 2928135"/>
              <a:gd name="connsiteY30" fmla="*/ 1171253 h 7120064"/>
              <a:gd name="connsiteX31" fmla="*/ 1982912 w 2928135"/>
              <a:gd name="connsiteY31" fmla="*/ 1191802 h 7120064"/>
              <a:gd name="connsiteX32" fmla="*/ 1952090 w 2928135"/>
              <a:gd name="connsiteY32" fmla="*/ 1243173 h 7120064"/>
              <a:gd name="connsiteX33" fmla="*/ 1941816 w 2928135"/>
              <a:gd name="connsiteY33" fmla="*/ 1273995 h 7120064"/>
              <a:gd name="connsiteX34" fmla="*/ 1910993 w 2928135"/>
              <a:gd name="connsiteY34" fmla="*/ 1294543 h 7120064"/>
              <a:gd name="connsiteX35" fmla="*/ 1890445 w 2928135"/>
              <a:gd name="connsiteY35" fmla="*/ 1315092 h 7120064"/>
              <a:gd name="connsiteX36" fmla="*/ 1828800 w 2928135"/>
              <a:gd name="connsiteY36" fmla="*/ 1387011 h 7120064"/>
              <a:gd name="connsiteX37" fmla="*/ 1797978 w 2928135"/>
              <a:gd name="connsiteY37" fmla="*/ 1417833 h 7120064"/>
              <a:gd name="connsiteX38" fmla="*/ 1777429 w 2928135"/>
              <a:gd name="connsiteY38" fmla="*/ 1438382 h 7120064"/>
              <a:gd name="connsiteX39" fmla="*/ 1705510 w 2928135"/>
              <a:gd name="connsiteY39" fmla="*/ 1520575 h 7120064"/>
              <a:gd name="connsiteX40" fmla="*/ 1695236 w 2928135"/>
              <a:gd name="connsiteY40" fmla="*/ 1551397 h 7120064"/>
              <a:gd name="connsiteX41" fmla="*/ 1654139 w 2928135"/>
              <a:gd name="connsiteY41" fmla="*/ 1592494 h 7120064"/>
              <a:gd name="connsiteX42" fmla="*/ 1633591 w 2928135"/>
              <a:gd name="connsiteY42" fmla="*/ 1623316 h 7120064"/>
              <a:gd name="connsiteX43" fmla="*/ 1613043 w 2928135"/>
              <a:gd name="connsiteY43" fmla="*/ 1643865 h 7120064"/>
              <a:gd name="connsiteX44" fmla="*/ 1571946 w 2928135"/>
              <a:gd name="connsiteY44" fmla="*/ 1705510 h 7120064"/>
              <a:gd name="connsiteX45" fmla="*/ 1551398 w 2928135"/>
              <a:gd name="connsiteY45" fmla="*/ 1736332 h 7120064"/>
              <a:gd name="connsiteX46" fmla="*/ 1530849 w 2928135"/>
              <a:gd name="connsiteY46" fmla="*/ 1797977 h 7120064"/>
              <a:gd name="connsiteX47" fmla="*/ 1510301 w 2928135"/>
              <a:gd name="connsiteY47" fmla="*/ 1828800 h 7120064"/>
              <a:gd name="connsiteX48" fmla="*/ 1500027 w 2928135"/>
              <a:gd name="connsiteY48" fmla="*/ 1859622 h 7120064"/>
              <a:gd name="connsiteX49" fmla="*/ 1438382 w 2928135"/>
              <a:gd name="connsiteY49" fmla="*/ 1890444 h 7120064"/>
              <a:gd name="connsiteX50" fmla="*/ 1417834 w 2928135"/>
              <a:gd name="connsiteY50" fmla="*/ 1910993 h 7120064"/>
              <a:gd name="connsiteX51" fmla="*/ 1356189 w 2928135"/>
              <a:gd name="connsiteY51" fmla="*/ 1931541 h 7120064"/>
              <a:gd name="connsiteX52" fmla="*/ 1335640 w 2928135"/>
              <a:gd name="connsiteY52" fmla="*/ 1952089 h 7120064"/>
              <a:gd name="connsiteX53" fmla="*/ 1304818 w 2928135"/>
              <a:gd name="connsiteY53" fmla="*/ 1962364 h 7120064"/>
              <a:gd name="connsiteX54" fmla="*/ 1253447 w 2928135"/>
              <a:gd name="connsiteY54" fmla="*/ 2013734 h 7120064"/>
              <a:gd name="connsiteX55" fmla="*/ 1191802 w 2928135"/>
              <a:gd name="connsiteY55" fmla="*/ 2034283 h 7120064"/>
              <a:gd name="connsiteX56" fmla="*/ 1140432 w 2928135"/>
              <a:gd name="connsiteY56" fmla="*/ 2075379 h 7120064"/>
              <a:gd name="connsiteX57" fmla="*/ 1089061 w 2928135"/>
              <a:gd name="connsiteY57" fmla="*/ 2106202 h 7120064"/>
              <a:gd name="connsiteX58" fmla="*/ 1068512 w 2928135"/>
              <a:gd name="connsiteY58" fmla="*/ 2126750 h 7120064"/>
              <a:gd name="connsiteX59" fmla="*/ 1006867 w 2928135"/>
              <a:gd name="connsiteY59" fmla="*/ 2147298 h 7120064"/>
              <a:gd name="connsiteX60" fmla="*/ 986319 w 2928135"/>
              <a:gd name="connsiteY60" fmla="*/ 2167847 h 7120064"/>
              <a:gd name="connsiteX61" fmla="*/ 955497 w 2928135"/>
              <a:gd name="connsiteY61" fmla="*/ 2178121 h 7120064"/>
              <a:gd name="connsiteX62" fmla="*/ 945223 w 2928135"/>
              <a:gd name="connsiteY62" fmla="*/ 2208943 h 7120064"/>
              <a:gd name="connsiteX63" fmla="*/ 904126 w 2928135"/>
              <a:gd name="connsiteY63" fmla="*/ 2270588 h 7120064"/>
              <a:gd name="connsiteX64" fmla="*/ 863029 w 2928135"/>
              <a:gd name="connsiteY64" fmla="*/ 2311685 h 7120064"/>
              <a:gd name="connsiteX65" fmla="*/ 852755 w 2928135"/>
              <a:gd name="connsiteY65" fmla="*/ 2342507 h 7120064"/>
              <a:gd name="connsiteX66" fmla="*/ 832207 w 2928135"/>
              <a:gd name="connsiteY66" fmla="*/ 2363056 h 7120064"/>
              <a:gd name="connsiteX67" fmla="*/ 801384 w 2928135"/>
              <a:gd name="connsiteY67" fmla="*/ 2424701 h 7120064"/>
              <a:gd name="connsiteX68" fmla="*/ 760288 w 2928135"/>
              <a:gd name="connsiteY68" fmla="*/ 2517168 h 7120064"/>
              <a:gd name="connsiteX69" fmla="*/ 708917 w 2928135"/>
              <a:gd name="connsiteY69" fmla="*/ 2671280 h 7120064"/>
              <a:gd name="connsiteX70" fmla="*/ 688369 w 2928135"/>
              <a:gd name="connsiteY70" fmla="*/ 2732925 h 7120064"/>
              <a:gd name="connsiteX71" fmla="*/ 667820 w 2928135"/>
              <a:gd name="connsiteY71" fmla="*/ 2753474 h 7120064"/>
              <a:gd name="connsiteX72" fmla="*/ 636998 w 2928135"/>
              <a:gd name="connsiteY72" fmla="*/ 2825393 h 7120064"/>
              <a:gd name="connsiteX73" fmla="*/ 616449 w 2928135"/>
              <a:gd name="connsiteY73" fmla="*/ 2845941 h 7120064"/>
              <a:gd name="connsiteX74" fmla="*/ 575353 w 2928135"/>
              <a:gd name="connsiteY74" fmla="*/ 2907586 h 7120064"/>
              <a:gd name="connsiteX75" fmla="*/ 575353 w 2928135"/>
              <a:gd name="connsiteY75" fmla="*/ 3462391 h 7120064"/>
              <a:gd name="connsiteX76" fmla="*/ 565079 w 2928135"/>
              <a:gd name="connsiteY76" fmla="*/ 3493213 h 7120064"/>
              <a:gd name="connsiteX77" fmla="*/ 554805 w 2928135"/>
              <a:gd name="connsiteY77" fmla="*/ 3544584 h 7120064"/>
              <a:gd name="connsiteX78" fmla="*/ 544530 w 2928135"/>
              <a:gd name="connsiteY78" fmla="*/ 3986373 h 7120064"/>
              <a:gd name="connsiteX79" fmla="*/ 493160 w 2928135"/>
              <a:gd name="connsiteY79" fmla="*/ 4078840 h 7120064"/>
              <a:gd name="connsiteX80" fmla="*/ 482885 w 2928135"/>
              <a:gd name="connsiteY80" fmla="*/ 4109662 h 7120064"/>
              <a:gd name="connsiteX81" fmla="*/ 462337 w 2928135"/>
              <a:gd name="connsiteY81" fmla="*/ 4130211 h 7120064"/>
              <a:gd name="connsiteX82" fmla="*/ 441789 w 2928135"/>
              <a:gd name="connsiteY82" fmla="*/ 4161033 h 7120064"/>
              <a:gd name="connsiteX83" fmla="*/ 410966 w 2928135"/>
              <a:gd name="connsiteY83" fmla="*/ 4222678 h 7120064"/>
              <a:gd name="connsiteX84" fmla="*/ 390418 w 2928135"/>
              <a:gd name="connsiteY84" fmla="*/ 4243227 h 7120064"/>
              <a:gd name="connsiteX85" fmla="*/ 339047 w 2928135"/>
              <a:gd name="connsiteY85" fmla="*/ 4294597 h 7120064"/>
              <a:gd name="connsiteX86" fmla="*/ 318499 w 2928135"/>
              <a:gd name="connsiteY86" fmla="*/ 4366516 h 7120064"/>
              <a:gd name="connsiteX87" fmla="*/ 297951 w 2928135"/>
              <a:gd name="connsiteY87" fmla="*/ 4387065 h 7120064"/>
              <a:gd name="connsiteX88" fmla="*/ 267128 w 2928135"/>
              <a:gd name="connsiteY88" fmla="*/ 4448710 h 7120064"/>
              <a:gd name="connsiteX89" fmla="*/ 246580 w 2928135"/>
              <a:gd name="connsiteY89" fmla="*/ 4510355 h 7120064"/>
              <a:gd name="connsiteX90" fmla="*/ 226032 w 2928135"/>
              <a:gd name="connsiteY90" fmla="*/ 4572000 h 7120064"/>
              <a:gd name="connsiteX91" fmla="*/ 215757 w 2928135"/>
              <a:gd name="connsiteY91" fmla="*/ 4602822 h 7120064"/>
              <a:gd name="connsiteX92" fmla="*/ 174661 w 2928135"/>
              <a:gd name="connsiteY92" fmla="*/ 4664467 h 7120064"/>
              <a:gd name="connsiteX93" fmla="*/ 143838 w 2928135"/>
              <a:gd name="connsiteY93" fmla="*/ 4715838 h 7120064"/>
              <a:gd name="connsiteX94" fmla="*/ 113016 w 2928135"/>
              <a:gd name="connsiteY94" fmla="*/ 4808305 h 7120064"/>
              <a:gd name="connsiteX95" fmla="*/ 102742 w 2928135"/>
              <a:gd name="connsiteY95" fmla="*/ 4839128 h 7120064"/>
              <a:gd name="connsiteX96" fmla="*/ 92467 w 2928135"/>
              <a:gd name="connsiteY96" fmla="*/ 4869950 h 7120064"/>
              <a:gd name="connsiteX97" fmla="*/ 82193 w 2928135"/>
              <a:gd name="connsiteY97" fmla="*/ 4972692 h 7120064"/>
              <a:gd name="connsiteX98" fmla="*/ 71919 w 2928135"/>
              <a:gd name="connsiteY98" fmla="*/ 5003514 h 7120064"/>
              <a:gd name="connsiteX99" fmla="*/ 61645 w 2928135"/>
              <a:gd name="connsiteY99" fmla="*/ 5075433 h 7120064"/>
              <a:gd name="connsiteX100" fmla="*/ 51371 w 2928135"/>
              <a:gd name="connsiteY100" fmla="*/ 5106256 h 7120064"/>
              <a:gd name="connsiteX101" fmla="*/ 41097 w 2928135"/>
              <a:gd name="connsiteY101" fmla="*/ 5147352 h 7120064"/>
              <a:gd name="connsiteX102" fmla="*/ 30823 w 2928135"/>
              <a:gd name="connsiteY102" fmla="*/ 5178175 h 7120064"/>
              <a:gd name="connsiteX103" fmla="*/ 20548 w 2928135"/>
              <a:gd name="connsiteY103" fmla="*/ 5239820 h 7120064"/>
              <a:gd name="connsiteX104" fmla="*/ 0 w 2928135"/>
              <a:gd name="connsiteY104" fmla="*/ 5311739 h 7120064"/>
              <a:gd name="connsiteX105" fmla="*/ 10274 w 2928135"/>
              <a:gd name="connsiteY105" fmla="*/ 6133671 h 7120064"/>
              <a:gd name="connsiteX106" fmla="*/ 30823 w 2928135"/>
              <a:gd name="connsiteY106" fmla="*/ 6277510 h 7120064"/>
              <a:gd name="connsiteX107" fmla="*/ 51371 w 2928135"/>
              <a:gd name="connsiteY107" fmla="*/ 6349429 h 7120064"/>
              <a:gd name="connsiteX108" fmla="*/ 71919 w 2928135"/>
              <a:gd name="connsiteY108" fmla="*/ 6380251 h 7120064"/>
              <a:gd name="connsiteX109" fmla="*/ 82193 w 2928135"/>
              <a:gd name="connsiteY109" fmla="*/ 6411074 h 7120064"/>
              <a:gd name="connsiteX110" fmla="*/ 102742 w 2928135"/>
              <a:gd name="connsiteY110" fmla="*/ 6431622 h 7120064"/>
              <a:gd name="connsiteX111" fmla="*/ 123290 w 2928135"/>
              <a:gd name="connsiteY111" fmla="*/ 6462444 h 7120064"/>
              <a:gd name="connsiteX112" fmla="*/ 143838 w 2928135"/>
              <a:gd name="connsiteY112" fmla="*/ 6482993 h 7120064"/>
              <a:gd name="connsiteX113" fmla="*/ 184935 w 2928135"/>
              <a:gd name="connsiteY113" fmla="*/ 6534364 h 7120064"/>
              <a:gd name="connsiteX114" fmla="*/ 195209 w 2928135"/>
              <a:gd name="connsiteY114" fmla="*/ 6565186 h 7120064"/>
              <a:gd name="connsiteX115" fmla="*/ 267128 w 2928135"/>
              <a:gd name="connsiteY115" fmla="*/ 6596009 h 7120064"/>
              <a:gd name="connsiteX116" fmla="*/ 297951 w 2928135"/>
              <a:gd name="connsiteY116" fmla="*/ 6626831 h 7120064"/>
              <a:gd name="connsiteX117" fmla="*/ 359596 w 2928135"/>
              <a:gd name="connsiteY117" fmla="*/ 6647379 h 7120064"/>
              <a:gd name="connsiteX118" fmla="*/ 380144 w 2928135"/>
              <a:gd name="connsiteY118" fmla="*/ 6667928 h 7120064"/>
              <a:gd name="connsiteX119" fmla="*/ 462337 w 2928135"/>
              <a:gd name="connsiteY119" fmla="*/ 6688476 h 7120064"/>
              <a:gd name="connsiteX120" fmla="*/ 667820 w 2928135"/>
              <a:gd name="connsiteY120" fmla="*/ 6678202 h 7120064"/>
              <a:gd name="connsiteX121" fmla="*/ 698643 w 2928135"/>
              <a:gd name="connsiteY121" fmla="*/ 6667928 h 7120064"/>
              <a:gd name="connsiteX122" fmla="*/ 739739 w 2928135"/>
              <a:gd name="connsiteY122" fmla="*/ 6657653 h 7120064"/>
              <a:gd name="connsiteX123" fmla="*/ 760288 w 2928135"/>
              <a:gd name="connsiteY123" fmla="*/ 6637105 h 7120064"/>
              <a:gd name="connsiteX124" fmla="*/ 832207 w 2928135"/>
              <a:gd name="connsiteY124" fmla="*/ 6606283 h 7120064"/>
              <a:gd name="connsiteX125" fmla="*/ 852755 w 2928135"/>
              <a:gd name="connsiteY125" fmla="*/ 6585734 h 7120064"/>
              <a:gd name="connsiteX126" fmla="*/ 914400 w 2928135"/>
              <a:gd name="connsiteY126" fmla="*/ 6565186 h 7120064"/>
              <a:gd name="connsiteX127" fmla="*/ 945223 w 2928135"/>
              <a:gd name="connsiteY127" fmla="*/ 6554912 h 7120064"/>
              <a:gd name="connsiteX128" fmla="*/ 1027416 w 2928135"/>
              <a:gd name="connsiteY128" fmla="*/ 6513815 h 7120064"/>
              <a:gd name="connsiteX129" fmla="*/ 1089061 w 2928135"/>
              <a:gd name="connsiteY129" fmla="*/ 6503541 h 7120064"/>
              <a:gd name="connsiteX130" fmla="*/ 1160980 w 2928135"/>
              <a:gd name="connsiteY130" fmla="*/ 6482993 h 7120064"/>
              <a:gd name="connsiteX131" fmla="*/ 1243173 w 2928135"/>
              <a:gd name="connsiteY131" fmla="*/ 6462444 h 7120064"/>
              <a:gd name="connsiteX132" fmla="*/ 1335640 w 2928135"/>
              <a:gd name="connsiteY132" fmla="*/ 6482993 h 7120064"/>
              <a:gd name="connsiteX133" fmla="*/ 1366463 w 2928135"/>
              <a:gd name="connsiteY133" fmla="*/ 6493267 h 7120064"/>
              <a:gd name="connsiteX134" fmla="*/ 1397285 w 2928135"/>
              <a:gd name="connsiteY134" fmla="*/ 6513815 h 7120064"/>
              <a:gd name="connsiteX135" fmla="*/ 1448656 w 2928135"/>
              <a:gd name="connsiteY135" fmla="*/ 6554912 h 7120064"/>
              <a:gd name="connsiteX136" fmla="*/ 1458930 w 2928135"/>
              <a:gd name="connsiteY136" fmla="*/ 6585734 h 7120064"/>
              <a:gd name="connsiteX137" fmla="*/ 1479479 w 2928135"/>
              <a:gd name="connsiteY137" fmla="*/ 6606283 h 7120064"/>
              <a:gd name="connsiteX138" fmla="*/ 1530849 w 2928135"/>
              <a:gd name="connsiteY138" fmla="*/ 6688476 h 7120064"/>
              <a:gd name="connsiteX139" fmla="*/ 1561672 w 2928135"/>
              <a:gd name="connsiteY139" fmla="*/ 6791218 h 7120064"/>
              <a:gd name="connsiteX140" fmla="*/ 1571946 w 2928135"/>
              <a:gd name="connsiteY140" fmla="*/ 6822040 h 7120064"/>
              <a:gd name="connsiteX141" fmla="*/ 1623317 w 2928135"/>
              <a:gd name="connsiteY141" fmla="*/ 6914507 h 7120064"/>
              <a:gd name="connsiteX142" fmla="*/ 1705510 w 2928135"/>
              <a:gd name="connsiteY142" fmla="*/ 6955604 h 7120064"/>
              <a:gd name="connsiteX143" fmla="*/ 1736333 w 2928135"/>
              <a:gd name="connsiteY143" fmla="*/ 6965878 h 7120064"/>
              <a:gd name="connsiteX144" fmla="*/ 1787703 w 2928135"/>
              <a:gd name="connsiteY144" fmla="*/ 7006975 h 7120064"/>
              <a:gd name="connsiteX145" fmla="*/ 1808252 w 2928135"/>
              <a:gd name="connsiteY145" fmla="*/ 7027523 h 7120064"/>
              <a:gd name="connsiteX146" fmla="*/ 1839074 w 2928135"/>
              <a:gd name="connsiteY146" fmla="*/ 7037797 h 7120064"/>
              <a:gd name="connsiteX147" fmla="*/ 1859623 w 2928135"/>
              <a:gd name="connsiteY147" fmla="*/ 7058346 h 7120064"/>
              <a:gd name="connsiteX148" fmla="*/ 1880171 w 2928135"/>
              <a:gd name="connsiteY148" fmla="*/ 7089168 h 7120064"/>
              <a:gd name="connsiteX149" fmla="*/ 1910993 w 2928135"/>
              <a:gd name="connsiteY149" fmla="*/ 7099442 h 7120064"/>
              <a:gd name="connsiteX150" fmla="*/ 1941816 w 2928135"/>
              <a:gd name="connsiteY150" fmla="*/ 7119991 h 712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928135" h="7120064">
                <a:moveTo>
                  <a:pt x="2928135" y="0"/>
                </a:moveTo>
                <a:cubicBezTo>
                  <a:pt x="2924710" y="17123"/>
                  <a:pt x="2922096" y="34429"/>
                  <a:pt x="2917861" y="51370"/>
                </a:cubicBezTo>
                <a:cubicBezTo>
                  <a:pt x="2915234" y="61877"/>
                  <a:pt x="2910562" y="71780"/>
                  <a:pt x="2907587" y="82193"/>
                </a:cubicBezTo>
                <a:cubicBezTo>
                  <a:pt x="2903708" y="95770"/>
                  <a:pt x="2900375" y="109505"/>
                  <a:pt x="2897312" y="123289"/>
                </a:cubicBezTo>
                <a:cubicBezTo>
                  <a:pt x="2877946" y="210432"/>
                  <a:pt x="2898569" y="140067"/>
                  <a:pt x="2866490" y="236305"/>
                </a:cubicBezTo>
                <a:cubicBezTo>
                  <a:pt x="2863065" y="246579"/>
                  <a:pt x="2862224" y="258117"/>
                  <a:pt x="2856216" y="267128"/>
                </a:cubicBezTo>
                <a:lnTo>
                  <a:pt x="2835667" y="297950"/>
                </a:lnTo>
                <a:cubicBezTo>
                  <a:pt x="2810524" y="373379"/>
                  <a:pt x="2830435" y="344279"/>
                  <a:pt x="2784297" y="390418"/>
                </a:cubicBezTo>
                <a:cubicBezTo>
                  <a:pt x="2780872" y="400692"/>
                  <a:pt x="2780318" y="412427"/>
                  <a:pt x="2774023" y="421240"/>
                </a:cubicBezTo>
                <a:cubicBezTo>
                  <a:pt x="2762762" y="437005"/>
                  <a:pt x="2732926" y="462337"/>
                  <a:pt x="2732926" y="462337"/>
                </a:cubicBezTo>
                <a:cubicBezTo>
                  <a:pt x="2703821" y="549653"/>
                  <a:pt x="2744414" y="443190"/>
                  <a:pt x="2702103" y="513707"/>
                </a:cubicBezTo>
                <a:cubicBezTo>
                  <a:pt x="2696531" y="522994"/>
                  <a:pt x="2698327" y="535866"/>
                  <a:pt x="2691829" y="544530"/>
                </a:cubicBezTo>
                <a:cubicBezTo>
                  <a:pt x="2677299" y="563903"/>
                  <a:pt x="2657582" y="578777"/>
                  <a:pt x="2640458" y="595901"/>
                </a:cubicBezTo>
                <a:cubicBezTo>
                  <a:pt x="2598806" y="637553"/>
                  <a:pt x="2622632" y="620225"/>
                  <a:pt x="2568539" y="647271"/>
                </a:cubicBezTo>
                <a:cubicBezTo>
                  <a:pt x="2565114" y="657545"/>
                  <a:pt x="2565030" y="669637"/>
                  <a:pt x="2558265" y="678094"/>
                </a:cubicBezTo>
                <a:cubicBezTo>
                  <a:pt x="2550551" y="687736"/>
                  <a:pt x="2537491" y="691465"/>
                  <a:pt x="2527443" y="698642"/>
                </a:cubicBezTo>
                <a:cubicBezTo>
                  <a:pt x="2513509" y="708595"/>
                  <a:pt x="2501214" y="720969"/>
                  <a:pt x="2486346" y="729465"/>
                </a:cubicBezTo>
                <a:cubicBezTo>
                  <a:pt x="2476943" y="734838"/>
                  <a:pt x="2465210" y="734896"/>
                  <a:pt x="2455524" y="739739"/>
                </a:cubicBezTo>
                <a:cubicBezTo>
                  <a:pt x="2444479" y="745261"/>
                  <a:pt x="2434975" y="753438"/>
                  <a:pt x="2424701" y="760287"/>
                </a:cubicBezTo>
                <a:cubicBezTo>
                  <a:pt x="2383604" y="821934"/>
                  <a:pt x="2428127" y="763711"/>
                  <a:pt x="2373330" y="811658"/>
                </a:cubicBezTo>
                <a:cubicBezTo>
                  <a:pt x="2355105" y="827605"/>
                  <a:pt x="2339084" y="845905"/>
                  <a:pt x="2321960" y="863029"/>
                </a:cubicBezTo>
                <a:cubicBezTo>
                  <a:pt x="2315110" y="869879"/>
                  <a:pt x="2310601" y="880514"/>
                  <a:pt x="2301411" y="883577"/>
                </a:cubicBezTo>
                <a:lnTo>
                  <a:pt x="2270589" y="893851"/>
                </a:lnTo>
                <a:cubicBezTo>
                  <a:pt x="2267164" y="904125"/>
                  <a:pt x="2267081" y="916217"/>
                  <a:pt x="2260315" y="924674"/>
                </a:cubicBezTo>
                <a:cubicBezTo>
                  <a:pt x="2252601" y="934316"/>
                  <a:pt x="2238978" y="937317"/>
                  <a:pt x="2229492" y="945222"/>
                </a:cubicBezTo>
                <a:cubicBezTo>
                  <a:pt x="2150376" y="1011151"/>
                  <a:pt x="2244382" y="945569"/>
                  <a:pt x="2167847" y="996593"/>
                </a:cubicBezTo>
                <a:cubicBezTo>
                  <a:pt x="2160998" y="1006867"/>
                  <a:pt x="2156030" y="1018684"/>
                  <a:pt x="2147299" y="1027415"/>
                </a:cubicBezTo>
                <a:cubicBezTo>
                  <a:pt x="2138567" y="1036147"/>
                  <a:pt x="2124607" y="1038671"/>
                  <a:pt x="2116476" y="1047964"/>
                </a:cubicBezTo>
                <a:cubicBezTo>
                  <a:pt x="2032573" y="1143854"/>
                  <a:pt x="2113908" y="1083925"/>
                  <a:pt x="2044557" y="1130157"/>
                </a:cubicBezTo>
                <a:cubicBezTo>
                  <a:pt x="2041132" y="1140431"/>
                  <a:pt x="2041941" y="1153321"/>
                  <a:pt x="2034283" y="1160979"/>
                </a:cubicBezTo>
                <a:cubicBezTo>
                  <a:pt x="2026625" y="1168637"/>
                  <a:pt x="2012747" y="1165681"/>
                  <a:pt x="2003461" y="1171253"/>
                </a:cubicBezTo>
                <a:cubicBezTo>
                  <a:pt x="1995155" y="1176237"/>
                  <a:pt x="1989762" y="1184952"/>
                  <a:pt x="1982912" y="1191802"/>
                </a:cubicBezTo>
                <a:cubicBezTo>
                  <a:pt x="1953808" y="1279115"/>
                  <a:pt x="1994398" y="1172658"/>
                  <a:pt x="1952090" y="1243173"/>
                </a:cubicBezTo>
                <a:cubicBezTo>
                  <a:pt x="1946518" y="1252459"/>
                  <a:pt x="1948581" y="1265538"/>
                  <a:pt x="1941816" y="1273995"/>
                </a:cubicBezTo>
                <a:cubicBezTo>
                  <a:pt x="1934102" y="1283637"/>
                  <a:pt x="1920635" y="1286829"/>
                  <a:pt x="1910993" y="1294543"/>
                </a:cubicBezTo>
                <a:cubicBezTo>
                  <a:pt x="1903429" y="1300594"/>
                  <a:pt x="1896496" y="1307528"/>
                  <a:pt x="1890445" y="1315092"/>
                </a:cubicBezTo>
                <a:cubicBezTo>
                  <a:pt x="1827862" y="1393322"/>
                  <a:pt x="1927719" y="1288092"/>
                  <a:pt x="1828800" y="1387011"/>
                </a:cubicBezTo>
                <a:lnTo>
                  <a:pt x="1797978" y="1417833"/>
                </a:lnTo>
                <a:cubicBezTo>
                  <a:pt x="1791128" y="1424683"/>
                  <a:pt x="1782802" y="1430322"/>
                  <a:pt x="1777429" y="1438382"/>
                </a:cubicBezTo>
                <a:cubicBezTo>
                  <a:pt x="1729484" y="1510301"/>
                  <a:pt x="1756881" y="1486328"/>
                  <a:pt x="1705510" y="1520575"/>
                </a:cubicBezTo>
                <a:cubicBezTo>
                  <a:pt x="1702085" y="1530849"/>
                  <a:pt x="1701531" y="1542584"/>
                  <a:pt x="1695236" y="1551397"/>
                </a:cubicBezTo>
                <a:cubicBezTo>
                  <a:pt x="1683975" y="1567162"/>
                  <a:pt x="1664885" y="1576374"/>
                  <a:pt x="1654139" y="1592494"/>
                </a:cubicBezTo>
                <a:cubicBezTo>
                  <a:pt x="1647290" y="1602768"/>
                  <a:pt x="1641305" y="1613674"/>
                  <a:pt x="1633591" y="1623316"/>
                </a:cubicBezTo>
                <a:cubicBezTo>
                  <a:pt x="1627540" y="1630880"/>
                  <a:pt x="1618855" y="1636116"/>
                  <a:pt x="1613043" y="1643865"/>
                </a:cubicBezTo>
                <a:cubicBezTo>
                  <a:pt x="1598225" y="1663622"/>
                  <a:pt x="1585645" y="1684962"/>
                  <a:pt x="1571946" y="1705510"/>
                </a:cubicBezTo>
                <a:lnTo>
                  <a:pt x="1551398" y="1736332"/>
                </a:lnTo>
                <a:cubicBezTo>
                  <a:pt x="1544548" y="1756880"/>
                  <a:pt x="1542863" y="1779955"/>
                  <a:pt x="1530849" y="1797977"/>
                </a:cubicBezTo>
                <a:cubicBezTo>
                  <a:pt x="1524000" y="1808251"/>
                  <a:pt x="1515823" y="1817755"/>
                  <a:pt x="1510301" y="1828800"/>
                </a:cubicBezTo>
                <a:cubicBezTo>
                  <a:pt x="1505458" y="1838486"/>
                  <a:pt x="1506792" y="1851165"/>
                  <a:pt x="1500027" y="1859622"/>
                </a:cubicBezTo>
                <a:cubicBezTo>
                  <a:pt x="1485542" y="1877728"/>
                  <a:pt x="1458687" y="1883676"/>
                  <a:pt x="1438382" y="1890444"/>
                </a:cubicBezTo>
                <a:cubicBezTo>
                  <a:pt x="1431533" y="1897294"/>
                  <a:pt x="1426498" y="1906661"/>
                  <a:pt x="1417834" y="1910993"/>
                </a:cubicBezTo>
                <a:cubicBezTo>
                  <a:pt x="1398461" y="1920680"/>
                  <a:pt x="1356189" y="1931541"/>
                  <a:pt x="1356189" y="1931541"/>
                </a:cubicBezTo>
                <a:cubicBezTo>
                  <a:pt x="1349339" y="1938390"/>
                  <a:pt x="1343946" y="1947105"/>
                  <a:pt x="1335640" y="1952089"/>
                </a:cubicBezTo>
                <a:cubicBezTo>
                  <a:pt x="1326354" y="1957661"/>
                  <a:pt x="1313275" y="1955599"/>
                  <a:pt x="1304818" y="1962364"/>
                </a:cubicBezTo>
                <a:cubicBezTo>
                  <a:pt x="1249167" y="2006886"/>
                  <a:pt x="1322798" y="1982911"/>
                  <a:pt x="1253447" y="2013734"/>
                </a:cubicBezTo>
                <a:cubicBezTo>
                  <a:pt x="1233654" y="2022531"/>
                  <a:pt x="1191802" y="2034283"/>
                  <a:pt x="1191802" y="2034283"/>
                </a:cubicBezTo>
                <a:cubicBezTo>
                  <a:pt x="1150876" y="2095672"/>
                  <a:pt x="1195572" y="2042295"/>
                  <a:pt x="1140432" y="2075379"/>
                </a:cubicBezTo>
                <a:cubicBezTo>
                  <a:pt x="1069917" y="2117688"/>
                  <a:pt x="1176372" y="2077098"/>
                  <a:pt x="1089061" y="2106202"/>
                </a:cubicBezTo>
                <a:cubicBezTo>
                  <a:pt x="1082211" y="2113051"/>
                  <a:pt x="1077176" y="2122418"/>
                  <a:pt x="1068512" y="2126750"/>
                </a:cubicBezTo>
                <a:cubicBezTo>
                  <a:pt x="1049139" y="2136436"/>
                  <a:pt x="1006867" y="2147298"/>
                  <a:pt x="1006867" y="2147298"/>
                </a:cubicBezTo>
                <a:cubicBezTo>
                  <a:pt x="1000018" y="2154148"/>
                  <a:pt x="994625" y="2162863"/>
                  <a:pt x="986319" y="2167847"/>
                </a:cubicBezTo>
                <a:cubicBezTo>
                  <a:pt x="977033" y="2173419"/>
                  <a:pt x="963155" y="2170463"/>
                  <a:pt x="955497" y="2178121"/>
                </a:cubicBezTo>
                <a:cubicBezTo>
                  <a:pt x="947839" y="2185779"/>
                  <a:pt x="950482" y="2199476"/>
                  <a:pt x="945223" y="2208943"/>
                </a:cubicBezTo>
                <a:cubicBezTo>
                  <a:pt x="933229" y="2230531"/>
                  <a:pt x="921589" y="2253125"/>
                  <a:pt x="904126" y="2270588"/>
                </a:cubicBezTo>
                <a:lnTo>
                  <a:pt x="863029" y="2311685"/>
                </a:lnTo>
                <a:cubicBezTo>
                  <a:pt x="859604" y="2321959"/>
                  <a:pt x="858327" y="2333221"/>
                  <a:pt x="852755" y="2342507"/>
                </a:cubicBezTo>
                <a:cubicBezTo>
                  <a:pt x="847771" y="2350813"/>
                  <a:pt x="836539" y="2354392"/>
                  <a:pt x="832207" y="2363056"/>
                </a:cubicBezTo>
                <a:cubicBezTo>
                  <a:pt x="794338" y="2438795"/>
                  <a:pt x="849237" y="2376848"/>
                  <a:pt x="801384" y="2424701"/>
                </a:cubicBezTo>
                <a:cubicBezTo>
                  <a:pt x="776931" y="2498060"/>
                  <a:pt x="792851" y="2468324"/>
                  <a:pt x="760288" y="2517168"/>
                </a:cubicBezTo>
                <a:lnTo>
                  <a:pt x="708917" y="2671280"/>
                </a:lnTo>
                <a:lnTo>
                  <a:pt x="688369" y="2732925"/>
                </a:lnTo>
                <a:lnTo>
                  <a:pt x="667820" y="2753474"/>
                </a:lnTo>
                <a:cubicBezTo>
                  <a:pt x="658688" y="2780870"/>
                  <a:pt x="653924" y="2800004"/>
                  <a:pt x="636998" y="2825393"/>
                </a:cubicBezTo>
                <a:cubicBezTo>
                  <a:pt x="631625" y="2833453"/>
                  <a:pt x="622261" y="2838192"/>
                  <a:pt x="616449" y="2845941"/>
                </a:cubicBezTo>
                <a:cubicBezTo>
                  <a:pt x="601631" y="2865698"/>
                  <a:pt x="575353" y="2907586"/>
                  <a:pt x="575353" y="2907586"/>
                </a:cubicBezTo>
                <a:cubicBezTo>
                  <a:pt x="583610" y="3163568"/>
                  <a:pt x="593625" y="3224858"/>
                  <a:pt x="575353" y="3462391"/>
                </a:cubicBezTo>
                <a:cubicBezTo>
                  <a:pt x="574522" y="3473189"/>
                  <a:pt x="567706" y="3482707"/>
                  <a:pt x="565079" y="3493213"/>
                </a:cubicBezTo>
                <a:cubicBezTo>
                  <a:pt x="560844" y="3510154"/>
                  <a:pt x="558230" y="3527460"/>
                  <a:pt x="554805" y="3544584"/>
                </a:cubicBezTo>
                <a:cubicBezTo>
                  <a:pt x="551380" y="3691847"/>
                  <a:pt x="550929" y="3839209"/>
                  <a:pt x="544530" y="3986373"/>
                </a:cubicBezTo>
                <a:cubicBezTo>
                  <a:pt x="542981" y="4022003"/>
                  <a:pt x="502559" y="4050647"/>
                  <a:pt x="493160" y="4078840"/>
                </a:cubicBezTo>
                <a:cubicBezTo>
                  <a:pt x="489735" y="4089114"/>
                  <a:pt x="488457" y="4100376"/>
                  <a:pt x="482885" y="4109662"/>
                </a:cubicBezTo>
                <a:cubicBezTo>
                  <a:pt x="477901" y="4117968"/>
                  <a:pt x="468388" y="4122647"/>
                  <a:pt x="462337" y="4130211"/>
                </a:cubicBezTo>
                <a:cubicBezTo>
                  <a:pt x="454623" y="4139853"/>
                  <a:pt x="448638" y="4150759"/>
                  <a:pt x="441789" y="4161033"/>
                </a:cubicBezTo>
                <a:cubicBezTo>
                  <a:pt x="430937" y="4193591"/>
                  <a:pt x="433730" y="4194223"/>
                  <a:pt x="410966" y="4222678"/>
                </a:cubicBezTo>
                <a:cubicBezTo>
                  <a:pt x="404915" y="4230242"/>
                  <a:pt x="396469" y="4235663"/>
                  <a:pt x="390418" y="4243227"/>
                </a:cubicBezTo>
                <a:cubicBezTo>
                  <a:pt x="351281" y="4292149"/>
                  <a:pt x="391884" y="4259373"/>
                  <a:pt x="339047" y="4294597"/>
                </a:cubicBezTo>
                <a:cubicBezTo>
                  <a:pt x="337128" y="4302274"/>
                  <a:pt x="324816" y="4355987"/>
                  <a:pt x="318499" y="4366516"/>
                </a:cubicBezTo>
                <a:cubicBezTo>
                  <a:pt x="313515" y="4374822"/>
                  <a:pt x="304800" y="4380215"/>
                  <a:pt x="297951" y="4387065"/>
                </a:cubicBezTo>
                <a:cubicBezTo>
                  <a:pt x="260470" y="4499497"/>
                  <a:pt x="320250" y="4329182"/>
                  <a:pt x="267128" y="4448710"/>
                </a:cubicBezTo>
                <a:cubicBezTo>
                  <a:pt x="258331" y="4468503"/>
                  <a:pt x="253429" y="4489807"/>
                  <a:pt x="246580" y="4510355"/>
                </a:cubicBezTo>
                <a:lnTo>
                  <a:pt x="226032" y="4572000"/>
                </a:lnTo>
                <a:cubicBezTo>
                  <a:pt x="222607" y="4582274"/>
                  <a:pt x="221764" y="4593811"/>
                  <a:pt x="215757" y="4602822"/>
                </a:cubicBezTo>
                <a:cubicBezTo>
                  <a:pt x="202058" y="4623370"/>
                  <a:pt x="182471" y="4641038"/>
                  <a:pt x="174661" y="4664467"/>
                </a:cubicBezTo>
                <a:cubicBezTo>
                  <a:pt x="161324" y="4704479"/>
                  <a:pt x="172045" y="4687631"/>
                  <a:pt x="143838" y="4715838"/>
                </a:cubicBezTo>
                <a:lnTo>
                  <a:pt x="113016" y="4808305"/>
                </a:lnTo>
                <a:lnTo>
                  <a:pt x="102742" y="4839128"/>
                </a:lnTo>
                <a:lnTo>
                  <a:pt x="92467" y="4869950"/>
                </a:lnTo>
                <a:cubicBezTo>
                  <a:pt x="89042" y="4904197"/>
                  <a:pt x="87426" y="4938674"/>
                  <a:pt x="82193" y="4972692"/>
                </a:cubicBezTo>
                <a:cubicBezTo>
                  <a:pt x="80546" y="4983396"/>
                  <a:pt x="74043" y="4992895"/>
                  <a:pt x="71919" y="5003514"/>
                </a:cubicBezTo>
                <a:cubicBezTo>
                  <a:pt x="67170" y="5027260"/>
                  <a:pt x="66394" y="5051687"/>
                  <a:pt x="61645" y="5075433"/>
                </a:cubicBezTo>
                <a:cubicBezTo>
                  <a:pt x="59521" y="5086053"/>
                  <a:pt x="54346" y="5095843"/>
                  <a:pt x="51371" y="5106256"/>
                </a:cubicBezTo>
                <a:cubicBezTo>
                  <a:pt x="47492" y="5119833"/>
                  <a:pt x="44976" y="5133775"/>
                  <a:pt x="41097" y="5147352"/>
                </a:cubicBezTo>
                <a:cubicBezTo>
                  <a:pt x="38122" y="5157765"/>
                  <a:pt x="33172" y="5167603"/>
                  <a:pt x="30823" y="5178175"/>
                </a:cubicBezTo>
                <a:cubicBezTo>
                  <a:pt x="26304" y="5198511"/>
                  <a:pt x="24634" y="5219393"/>
                  <a:pt x="20548" y="5239820"/>
                </a:cubicBezTo>
                <a:cubicBezTo>
                  <a:pt x="14097" y="5272072"/>
                  <a:pt x="9792" y="5282362"/>
                  <a:pt x="0" y="5311739"/>
                </a:cubicBezTo>
                <a:cubicBezTo>
                  <a:pt x="3425" y="5585716"/>
                  <a:pt x="4118" y="5859741"/>
                  <a:pt x="10274" y="6133671"/>
                </a:cubicBezTo>
                <a:cubicBezTo>
                  <a:pt x="11284" y="6178612"/>
                  <a:pt x="20768" y="6232264"/>
                  <a:pt x="30823" y="6277510"/>
                </a:cubicBezTo>
                <a:cubicBezTo>
                  <a:pt x="33456" y="6289360"/>
                  <a:pt x="44507" y="6335700"/>
                  <a:pt x="51371" y="6349429"/>
                </a:cubicBezTo>
                <a:cubicBezTo>
                  <a:pt x="56893" y="6360473"/>
                  <a:pt x="65070" y="6369977"/>
                  <a:pt x="71919" y="6380251"/>
                </a:cubicBezTo>
                <a:cubicBezTo>
                  <a:pt x="75344" y="6390525"/>
                  <a:pt x="76621" y="6401787"/>
                  <a:pt x="82193" y="6411074"/>
                </a:cubicBezTo>
                <a:cubicBezTo>
                  <a:pt x="87177" y="6419380"/>
                  <a:pt x="96691" y="6424058"/>
                  <a:pt x="102742" y="6431622"/>
                </a:cubicBezTo>
                <a:cubicBezTo>
                  <a:pt x="110456" y="6441264"/>
                  <a:pt x="115576" y="6452802"/>
                  <a:pt x="123290" y="6462444"/>
                </a:cubicBezTo>
                <a:cubicBezTo>
                  <a:pt x="129341" y="6470008"/>
                  <a:pt x="137787" y="6475429"/>
                  <a:pt x="143838" y="6482993"/>
                </a:cubicBezTo>
                <a:cubicBezTo>
                  <a:pt x="195681" y="6547797"/>
                  <a:pt x="135321" y="6484748"/>
                  <a:pt x="184935" y="6534364"/>
                </a:cubicBezTo>
                <a:cubicBezTo>
                  <a:pt x="188360" y="6544638"/>
                  <a:pt x="188444" y="6556729"/>
                  <a:pt x="195209" y="6565186"/>
                </a:cubicBezTo>
                <a:cubicBezTo>
                  <a:pt x="212946" y="6587357"/>
                  <a:pt x="242452" y="6589839"/>
                  <a:pt x="267128" y="6596009"/>
                </a:cubicBezTo>
                <a:cubicBezTo>
                  <a:pt x="277402" y="6606283"/>
                  <a:pt x="285250" y="6619775"/>
                  <a:pt x="297951" y="6626831"/>
                </a:cubicBezTo>
                <a:cubicBezTo>
                  <a:pt x="316885" y="6637350"/>
                  <a:pt x="359596" y="6647379"/>
                  <a:pt x="359596" y="6647379"/>
                </a:cubicBezTo>
                <a:cubicBezTo>
                  <a:pt x="366445" y="6654229"/>
                  <a:pt x="371150" y="6664330"/>
                  <a:pt x="380144" y="6667928"/>
                </a:cubicBezTo>
                <a:cubicBezTo>
                  <a:pt x="406365" y="6678417"/>
                  <a:pt x="462337" y="6688476"/>
                  <a:pt x="462337" y="6688476"/>
                </a:cubicBezTo>
                <a:cubicBezTo>
                  <a:pt x="530831" y="6685051"/>
                  <a:pt x="599498" y="6684143"/>
                  <a:pt x="667820" y="6678202"/>
                </a:cubicBezTo>
                <a:cubicBezTo>
                  <a:pt x="678609" y="6677264"/>
                  <a:pt x="688230" y="6670903"/>
                  <a:pt x="698643" y="6667928"/>
                </a:cubicBezTo>
                <a:cubicBezTo>
                  <a:pt x="712220" y="6664049"/>
                  <a:pt x="726040" y="6661078"/>
                  <a:pt x="739739" y="6657653"/>
                </a:cubicBezTo>
                <a:cubicBezTo>
                  <a:pt x="746589" y="6650804"/>
                  <a:pt x="752228" y="6642478"/>
                  <a:pt x="760288" y="6637105"/>
                </a:cubicBezTo>
                <a:cubicBezTo>
                  <a:pt x="785681" y="6620177"/>
                  <a:pt x="804808" y="6615416"/>
                  <a:pt x="832207" y="6606283"/>
                </a:cubicBezTo>
                <a:cubicBezTo>
                  <a:pt x="839056" y="6599433"/>
                  <a:pt x="844091" y="6590066"/>
                  <a:pt x="852755" y="6585734"/>
                </a:cubicBezTo>
                <a:cubicBezTo>
                  <a:pt x="872128" y="6576047"/>
                  <a:pt x="893852" y="6572035"/>
                  <a:pt x="914400" y="6565186"/>
                </a:cubicBezTo>
                <a:cubicBezTo>
                  <a:pt x="924674" y="6561761"/>
                  <a:pt x="935536" y="6559755"/>
                  <a:pt x="945223" y="6554912"/>
                </a:cubicBezTo>
                <a:cubicBezTo>
                  <a:pt x="972621" y="6541213"/>
                  <a:pt x="997201" y="6518851"/>
                  <a:pt x="1027416" y="6513815"/>
                </a:cubicBezTo>
                <a:cubicBezTo>
                  <a:pt x="1047964" y="6510390"/>
                  <a:pt x="1068634" y="6507626"/>
                  <a:pt x="1089061" y="6503541"/>
                </a:cubicBezTo>
                <a:cubicBezTo>
                  <a:pt x="1185145" y="6484324"/>
                  <a:pt x="1082645" y="6502576"/>
                  <a:pt x="1160980" y="6482993"/>
                </a:cubicBezTo>
                <a:lnTo>
                  <a:pt x="1243173" y="6462444"/>
                </a:lnTo>
                <a:cubicBezTo>
                  <a:pt x="1278480" y="6469506"/>
                  <a:pt x="1301788" y="6473321"/>
                  <a:pt x="1335640" y="6482993"/>
                </a:cubicBezTo>
                <a:cubicBezTo>
                  <a:pt x="1346053" y="6485968"/>
                  <a:pt x="1356189" y="6489842"/>
                  <a:pt x="1366463" y="6493267"/>
                </a:cubicBezTo>
                <a:cubicBezTo>
                  <a:pt x="1376737" y="6500116"/>
                  <a:pt x="1387643" y="6506101"/>
                  <a:pt x="1397285" y="6513815"/>
                </a:cubicBezTo>
                <a:cubicBezTo>
                  <a:pt x="1470483" y="6572374"/>
                  <a:pt x="1353792" y="6491669"/>
                  <a:pt x="1448656" y="6554912"/>
                </a:cubicBezTo>
                <a:cubicBezTo>
                  <a:pt x="1452081" y="6565186"/>
                  <a:pt x="1453358" y="6576448"/>
                  <a:pt x="1458930" y="6585734"/>
                </a:cubicBezTo>
                <a:cubicBezTo>
                  <a:pt x="1463914" y="6594040"/>
                  <a:pt x="1475147" y="6597619"/>
                  <a:pt x="1479479" y="6606283"/>
                </a:cubicBezTo>
                <a:cubicBezTo>
                  <a:pt x="1522272" y="6691869"/>
                  <a:pt x="1471549" y="6648943"/>
                  <a:pt x="1530849" y="6688476"/>
                </a:cubicBezTo>
                <a:cubicBezTo>
                  <a:pt x="1546377" y="6750585"/>
                  <a:pt x="1536659" y="6716179"/>
                  <a:pt x="1561672" y="6791218"/>
                </a:cubicBezTo>
                <a:lnTo>
                  <a:pt x="1571946" y="6822040"/>
                </a:lnTo>
                <a:cubicBezTo>
                  <a:pt x="1584866" y="6860800"/>
                  <a:pt x="1587988" y="6879176"/>
                  <a:pt x="1623317" y="6914507"/>
                </a:cubicBezTo>
                <a:cubicBezTo>
                  <a:pt x="1659180" y="6950372"/>
                  <a:pt x="1634676" y="6931993"/>
                  <a:pt x="1705510" y="6955604"/>
                </a:cubicBezTo>
                <a:lnTo>
                  <a:pt x="1736333" y="6965878"/>
                </a:lnTo>
                <a:cubicBezTo>
                  <a:pt x="1785938" y="7015485"/>
                  <a:pt x="1722911" y="6955143"/>
                  <a:pt x="1787703" y="7006975"/>
                </a:cubicBezTo>
                <a:cubicBezTo>
                  <a:pt x="1795267" y="7013026"/>
                  <a:pt x="1799946" y="7022539"/>
                  <a:pt x="1808252" y="7027523"/>
                </a:cubicBezTo>
                <a:cubicBezTo>
                  <a:pt x="1817538" y="7033095"/>
                  <a:pt x="1828800" y="7034372"/>
                  <a:pt x="1839074" y="7037797"/>
                </a:cubicBezTo>
                <a:cubicBezTo>
                  <a:pt x="1845924" y="7044647"/>
                  <a:pt x="1853572" y="7050782"/>
                  <a:pt x="1859623" y="7058346"/>
                </a:cubicBezTo>
                <a:cubicBezTo>
                  <a:pt x="1867337" y="7067988"/>
                  <a:pt x="1870529" y="7081454"/>
                  <a:pt x="1880171" y="7089168"/>
                </a:cubicBezTo>
                <a:cubicBezTo>
                  <a:pt x="1888628" y="7095933"/>
                  <a:pt x="1900719" y="7096017"/>
                  <a:pt x="1910993" y="7099442"/>
                </a:cubicBezTo>
                <a:cubicBezTo>
                  <a:pt x="1933964" y="7122413"/>
                  <a:pt x="1921855" y="7119991"/>
                  <a:pt x="1941816" y="7119991"/>
                </a:cubicBezTo>
              </a:path>
            </a:pathLst>
          </a:custGeom>
          <a:noFill/>
          <a:ln w="38100">
            <a:solidFill>
              <a:srgbClr val="FFC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p:cNvSpPr txBox="1"/>
          <p:nvPr/>
        </p:nvSpPr>
        <p:spPr>
          <a:xfrm>
            <a:off x="4890498" y="914400"/>
            <a:ext cx="893258" cy="369332"/>
          </a:xfrm>
          <a:prstGeom prst="rect">
            <a:avLst/>
          </a:prstGeom>
          <a:noFill/>
        </p:spPr>
        <p:txBody>
          <a:bodyPr wrap="none" rtlCol="0">
            <a:spAutoFit/>
          </a:bodyPr>
          <a:lstStyle/>
          <a:p>
            <a:r>
              <a:rPr lang="en-US" dirty="0">
                <a:solidFill>
                  <a:srgbClr val="FFC000"/>
                </a:solidFill>
              </a:rPr>
              <a:t>Virginia</a:t>
            </a:r>
          </a:p>
        </p:txBody>
      </p:sp>
      <p:sp>
        <p:nvSpPr>
          <p:cNvPr id="20" name="TextBox 19"/>
          <p:cNvSpPr txBox="1"/>
          <p:nvPr/>
        </p:nvSpPr>
        <p:spPr>
          <a:xfrm>
            <a:off x="5564682" y="2008145"/>
            <a:ext cx="1557927" cy="369332"/>
          </a:xfrm>
          <a:prstGeom prst="rect">
            <a:avLst/>
          </a:prstGeom>
          <a:noFill/>
        </p:spPr>
        <p:txBody>
          <a:bodyPr wrap="none" rtlCol="0">
            <a:spAutoFit/>
          </a:bodyPr>
          <a:lstStyle/>
          <a:p>
            <a:r>
              <a:rPr lang="en-US" dirty="0">
                <a:solidFill>
                  <a:srgbClr val="FFC000"/>
                </a:solidFill>
              </a:rPr>
              <a:t>North Carolina</a:t>
            </a:r>
          </a:p>
        </p:txBody>
      </p:sp>
      <p:sp>
        <p:nvSpPr>
          <p:cNvPr id="21" name="TextBox 20"/>
          <p:cNvSpPr txBox="1"/>
          <p:nvPr/>
        </p:nvSpPr>
        <p:spPr>
          <a:xfrm>
            <a:off x="3882941" y="4226103"/>
            <a:ext cx="1556323" cy="369332"/>
          </a:xfrm>
          <a:prstGeom prst="rect">
            <a:avLst/>
          </a:prstGeom>
          <a:noFill/>
        </p:spPr>
        <p:txBody>
          <a:bodyPr wrap="none" rtlCol="0">
            <a:spAutoFit/>
          </a:bodyPr>
          <a:lstStyle/>
          <a:p>
            <a:r>
              <a:rPr lang="en-US" dirty="0">
                <a:solidFill>
                  <a:srgbClr val="FFC000"/>
                </a:solidFill>
              </a:rPr>
              <a:t>South Carolina</a:t>
            </a:r>
          </a:p>
        </p:txBody>
      </p:sp>
      <p:sp>
        <p:nvSpPr>
          <p:cNvPr id="26" name="Freeform 25"/>
          <p:cNvSpPr/>
          <p:nvPr/>
        </p:nvSpPr>
        <p:spPr>
          <a:xfrm>
            <a:off x="2506894" y="3999216"/>
            <a:ext cx="1890445" cy="2260314"/>
          </a:xfrm>
          <a:custGeom>
            <a:avLst/>
            <a:gdLst>
              <a:gd name="connsiteX0" fmla="*/ 0 w 1890445"/>
              <a:gd name="connsiteY0" fmla="*/ 0 h 2260314"/>
              <a:gd name="connsiteX1" fmla="*/ 51371 w 1890445"/>
              <a:gd name="connsiteY1" fmla="*/ 20548 h 2260314"/>
              <a:gd name="connsiteX2" fmla="*/ 82194 w 1890445"/>
              <a:gd name="connsiteY2" fmla="*/ 41096 h 2260314"/>
              <a:gd name="connsiteX3" fmla="*/ 143839 w 1890445"/>
              <a:gd name="connsiteY3" fmla="*/ 61645 h 2260314"/>
              <a:gd name="connsiteX4" fmla="*/ 174661 w 1890445"/>
              <a:gd name="connsiteY4" fmla="*/ 71919 h 2260314"/>
              <a:gd name="connsiteX5" fmla="*/ 205484 w 1890445"/>
              <a:gd name="connsiteY5" fmla="*/ 92467 h 2260314"/>
              <a:gd name="connsiteX6" fmla="*/ 215758 w 1890445"/>
              <a:gd name="connsiteY6" fmla="*/ 123290 h 2260314"/>
              <a:gd name="connsiteX7" fmla="*/ 277403 w 1890445"/>
              <a:gd name="connsiteY7" fmla="*/ 143838 h 2260314"/>
              <a:gd name="connsiteX8" fmla="*/ 318499 w 1890445"/>
              <a:gd name="connsiteY8" fmla="*/ 195209 h 2260314"/>
              <a:gd name="connsiteX9" fmla="*/ 349322 w 1890445"/>
              <a:gd name="connsiteY9" fmla="*/ 215757 h 2260314"/>
              <a:gd name="connsiteX10" fmla="*/ 400693 w 1890445"/>
              <a:gd name="connsiteY10" fmla="*/ 267128 h 2260314"/>
              <a:gd name="connsiteX11" fmla="*/ 410967 w 1890445"/>
              <a:gd name="connsiteY11" fmla="*/ 297950 h 2260314"/>
              <a:gd name="connsiteX12" fmla="*/ 431515 w 1890445"/>
              <a:gd name="connsiteY12" fmla="*/ 318499 h 2260314"/>
              <a:gd name="connsiteX13" fmla="*/ 452063 w 1890445"/>
              <a:gd name="connsiteY13" fmla="*/ 349321 h 2260314"/>
              <a:gd name="connsiteX14" fmla="*/ 472612 w 1890445"/>
              <a:gd name="connsiteY14" fmla="*/ 390418 h 2260314"/>
              <a:gd name="connsiteX15" fmla="*/ 482886 w 1890445"/>
              <a:gd name="connsiteY15" fmla="*/ 421240 h 2260314"/>
              <a:gd name="connsiteX16" fmla="*/ 503434 w 1890445"/>
              <a:gd name="connsiteY16" fmla="*/ 452063 h 2260314"/>
              <a:gd name="connsiteX17" fmla="*/ 513708 w 1890445"/>
              <a:gd name="connsiteY17" fmla="*/ 493159 h 2260314"/>
              <a:gd name="connsiteX18" fmla="*/ 534257 w 1890445"/>
              <a:gd name="connsiteY18" fmla="*/ 513708 h 2260314"/>
              <a:gd name="connsiteX19" fmla="*/ 544531 w 1890445"/>
              <a:gd name="connsiteY19" fmla="*/ 544530 h 2260314"/>
              <a:gd name="connsiteX20" fmla="*/ 565079 w 1890445"/>
              <a:gd name="connsiteY20" fmla="*/ 575353 h 2260314"/>
              <a:gd name="connsiteX21" fmla="*/ 606176 w 1890445"/>
              <a:gd name="connsiteY21" fmla="*/ 667820 h 2260314"/>
              <a:gd name="connsiteX22" fmla="*/ 647272 w 1890445"/>
              <a:gd name="connsiteY22" fmla="*/ 760287 h 2260314"/>
              <a:gd name="connsiteX23" fmla="*/ 688369 w 1890445"/>
              <a:gd name="connsiteY23" fmla="*/ 842481 h 2260314"/>
              <a:gd name="connsiteX24" fmla="*/ 698643 w 1890445"/>
              <a:gd name="connsiteY24" fmla="*/ 873303 h 2260314"/>
              <a:gd name="connsiteX25" fmla="*/ 729466 w 1890445"/>
              <a:gd name="connsiteY25" fmla="*/ 893851 h 2260314"/>
              <a:gd name="connsiteX26" fmla="*/ 750014 w 1890445"/>
              <a:gd name="connsiteY26" fmla="*/ 914400 h 2260314"/>
              <a:gd name="connsiteX27" fmla="*/ 780836 w 1890445"/>
              <a:gd name="connsiteY27" fmla="*/ 934948 h 2260314"/>
              <a:gd name="connsiteX28" fmla="*/ 852755 w 1890445"/>
              <a:gd name="connsiteY28" fmla="*/ 1006867 h 2260314"/>
              <a:gd name="connsiteX29" fmla="*/ 893852 w 1890445"/>
              <a:gd name="connsiteY29" fmla="*/ 1047964 h 2260314"/>
              <a:gd name="connsiteX30" fmla="*/ 914400 w 1890445"/>
              <a:gd name="connsiteY30" fmla="*/ 1078786 h 2260314"/>
              <a:gd name="connsiteX31" fmla="*/ 934949 w 1890445"/>
              <a:gd name="connsiteY31" fmla="*/ 1099335 h 2260314"/>
              <a:gd name="connsiteX32" fmla="*/ 986319 w 1890445"/>
              <a:gd name="connsiteY32" fmla="*/ 1150705 h 2260314"/>
              <a:gd name="connsiteX33" fmla="*/ 1047964 w 1890445"/>
              <a:gd name="connsiteY33" fmla="*/ 1171254 h 2260314"/>
              <a:gd name="connsiteX34" fmla="*/ 1099335 w 1890445"/>
              <a:gd name="connsiteY34" fmla="*/ 1202076 h 2260314"/>
              <a:gd name="connsiteX35" fmla="*/ 1171254 w 1890445"/>
              <a:gd name="connsiteY35" fmla="*/ 1253447 h 2260314"/>
              <a:gd name="connsiteX36" fmla="*/ 1202077 w 1890445"/>
              <a:gd name="connsiteY36" fmla="*/ 1304818 h 2260314"/>
              <a:gd name="connsiteX37" fmla="*/ 1212351 w 1890445"/>
              <a:gd name="connsiteY37" fmla="*/ 1335640 h 2260314"/>
              <a:gd name="connsiteX38" fmla="*/ 1232899 w 1890445"/>
              <a:gd name="connsiteY38" fmla="*/ 1366463 h 2260314"/>
              <a:gd name="connsiteX39" fmla="*/ 1273996 w 1890445"/>
              <a:gd name="connsiteY39" fmla="*/ 1458930 h 2260314"/>
              <a:gd name="connsiteX40" fmla="*/ 1304818 w 1890445"/>
              <a:gd name="connsiteY40" fmla="*/ 1561672 h 2260314"/>
              <a:gd name="connsiteX41" fmla="*/ 1345915 w 1890445"/>
              <a:gd name="connsiteY41" fmla="*/ 1623317 h 2260314"/>
              <a:gd name="connsiteX42" fmla="*/ 1356189 w 1890445"/>
              <a:gd name="connsiteY42" fmla="*/ 1654139 h 2260314"/>
              <a:gd name="connsiteX43" fmla="*/ 1407560 w 1890445"/>
              <a:gd name="connsiteY43" fmla="*/ 1726058 h 2260314"/>
              <a:gd name="connsiteX44" fmla="*/ 1469205 w 1890445"/>
              <a:gd name="connsiteY44" fmla="*/ 1756881 h 2260314"/>
              <a:gd name="connsiteX45" fmla="*/ 1479479 w 1890445"/>
              <a:gd name="connsiteY45" fmla="*/ 1787703 h 2260314"/>
              <a:gd name="connsiteX46" fmla="*/ 1571946 w 1890445"/>
              <a:gd name="connsiteY46" fmla="*/ 1859622 h 2260314"/>
              <a:gd name="connsiteX47" fmla="*/ 1623317 w 1890445"/>
              <a:gd name="connsiteY47" fmla="*/ 1900719 h 2260314"/>
              <a:gd name="connsiteX48" fmla="*/ 1643866 w 1890445"/>
              <a:gd name="connsiteY48" fmla="*/ 1921267 h 2260314"/>
              <a:gd name="connsiteX49" fmla="*/ 1674688 w 1890445"/>
              <a:gd name="connsiteY49" fmla="*/ 1941815 h 2260314"/>
              <a:gd name="connsiteX50" fmla="*/ 1746607 w 1890445"/>
              <a:gd name="connsiteY50" fmla="*/ 2003460 h 2260314"/>
              <a:gd name="connsiteX51" fmla="*/ 1767155 w 1890445"/>
              <a:gd name="connsiteY51" fmla="*/ 2034283 h 2260314"/>
              <a:gd name="connsiteX52" fmla="*/ 1808252 w 1890445"/>
              <a:gd name="connsiteY52" fmla="*/ 2075380 h 2260314"/>
              <a:gd name="connsiteX53" fmla="*/ 1818526 w 1890445"/>
              <a:gd name="connsiteY53" fmla="*/ 2106202 h 2260314"/>
              <a:gd name="connsiteX54" fmla="*/ 1839075 w 1890445"/>
              <a:gd name="connsiteY54" fmla="*/ 2137024 h 2260314"/>
              <a:gd name="connsiteX55" fmla="*/ 1849349 w 1890445"/>
              <a:gd name="connsiteY55" fmla="*/ 2208944 h 2260314"/>
              <a:gd name="connsiteX56" fmla="*/ 1859623 w 1890445"/>
              <a:gd name="connsiteY56" fmla="*/ 2239766 h 2260314"/>
              <a:gd name="connsiteX57" fmla="*/ 1890445 w 1890445"/>
              <a:gd name="connsiteY57" fmla="*/ 2260314 h 226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90445" h="2260314">
                <a:moveTo>
                  <a:pt x="0" y="0"/>
                </a:moveTo>
                <a:cubicBezTo>
                  <a:pt x="17124" y="6849"/>
                  <a:pt x="34875" y="12300"/>
                  <a:pt x="51371" y="20548"/>
                </a:cubicBezTo>
                <a:cubicBezTo>
                  <a:pt x="62416" y="26070"/>
                  <a:pt x="70910" y="36081"/>
                  <a:pt x="82194" y="41096"/>
                </a:cubicBezTo>
                <a:cubicBezTo>
                  <a:pt x="101987" y="49893"/>
                  <a:pt x="123291" y="54795"/>
                  <a:pt x="143839" y="61645"/>
                </a:cubicBezTo>
                <a:cubicBezTo>
                  <a:pt x="154113" y="65070"/>
                  <a:pt x="165650" y="65912"/>
                  <a:pt x="174661" y="71919"/>
                </a:cubicBezTo>
                <a:lnTo>
                  <a:pt x="205484" y="92467"/>
                </a:lnTo>
                <a:cubicBezTo>
                  <a:pt x="208909" y="102741"/>
                  <a:pt x="206945" y="116995"/>
                  <a:pt x="215758" y="123290"/>
                </a:cubicBezTo>
                <a:cubicBezTo>
                  <a:pt x="233383" y="135880"/>
                  <a:pt x="277403" y="143838"/>
                  <a:pt x="277403" y="143838"/>
                </a:cubicBezTo>
                <a:cubicBezTo>
                  <a:pt x="365736" y="202727"/>
                  <a:pt x="261782" y="124313"/>
                  <a:pt x="318499" y="195209"/>
                </a:cubicBezTo>
                <a:cubicBezTo>
                  <a:pt x="326213" y="204851"/>
                  <a:pt x="340029" y="207626"/>
                  <a:pt x="349322" y="215757"/>
                </a:cubicBezTo>
                <a:cubicBezTo>
                  <a:pt x="367547" y="231704"/>
                  <a:pt x="400693" y="267128"/>
                  <a:pt x="400693" y="267128"/>
                </a:cubicBezTo>
                <a:cubicBezTo>
                  <a:pt x="404118" y="277402"/>
                  <a:pt x="405395" y="288664"/>
                  <a:pt x="410967" y="297950"/>
                </a:cubicBezTo>
                <a:cubicBezTo>
                  <a:pt x="415951" y="306256"/>
                  <a:pt x="425464" y="310935"/>
                  <a:pt x="431515" y="318499"/>
                </a:cubicBezTo>
                <a:cubicBezTo>
                  <a:pt x="439229" y="328141"/>
                  <a:pt x="445937" y="338600"/>
                  <a:pt x="452063" y="349321"/>
                </a:cubicBezTo>
                <a:cubicBezTo>
                  <a:pt x="459662" y="362619"/>
                  <a:pt x="466579" y="376340"/>
                  <a:pt x="472612" y="390418"/>
                </a:cubicBezTo>
                <a:cubicBezTo>
                  <a:pt x="476878" y="400372"/>
                  <a:pt x="478043" y="411554"/>
                  <a:pt x="482886" y="421240"/>
                </a:cubicBezTo>
                <a:cubicBezTo>
                  <a:pt x="488408" y="432285"/>
                  <a:pt x="496585" y="441789"/>
                  <a:pt x="503434" y="452063"/>
                </a:cubicBezTo>
                <a:cubicBezTo>
                  <a:pt x="506859" y="465762"/>
                  <a:pt x="507393" y="480529"/>
                  <a:pt x="513708" y="493159"/>
                </a:cubicBezTo>
                <a:cubicBezTo>
                  <a:pt x="518040" y="501823"/>
                  <a:pt x="529273" y="505402"/>
                  <a:pt x="534257" y="513708"/>
                </a:cubicBezTo>
                <a:cubicBezTo>
                  <a:pt x="539829" y="522994"/>
                  <a:pt x="539688" y="534844"/>
                  <a:pt x="544531" y="544530"/>
                </a:cubicBezTo>
                <a:cubicBezTo>
                  <a:pt x="550053" y="555575"/>
                  <a:pt x="560064" y="564069"/>
                  <a:pt x="565079" y="575353"/>
                </a:cubicBezTo>
                <a:cubicBezTo>
                  <a:pt x="613982" y="685387"/>
                  <a:pt x="559673" y="598066"/>
                  <a:pt x="606176" y="667820"/>
                </a:cubicBezTo>
                <a:cubicBezTo>
                  <a:pt x="630629" y="741179"/>
                  <a:pt x="614709" y="711443"/>
                  <a:pt x="647272" y="760287"/>
                </a:cubicBezTo>
                <a:cubicBezTo>
                  <a:pt x="670884" y="831122"/>
                  <a:pt x="652505" y="806616"/>
                  <a:pt x="688369" y="842481"/>
                </a:cubicBezTo>
                <a:cubicBezTo>
                  <a:pt x="691794" y="852755"/>
                  <a:pt x="691878" y="864846"/>
                  <a:pt x="698643" y="873303"/>
                </a:cubicBezTo>
                <a:cubicBezTo>
                  <a:pt x="706357" y="882945"/>
                  <a:pt x="719824" y="886137"/>
                  <a:pt x="729466" y="893851"/>
                </a:cubicBezTo>
                <a:cubicBezTo>
                  <a:pt x="737030" y="899902"/>
                  <a:pt x="742450" y="908349"/>
                  <a:pt x="750014" y="914400"/>
                </a:cubicBezTo>
                <a:cubicBezTo>
                  <a:pt x="759656" y="922114"/>
                  <a:pt x="771461" y="926912"/>
                  <a:pt x="780836" y="934948"/>
                </a:cubicBezTo>
                <a:lnTo>
                  <a:pt x="852755" y="1006867"/>
                </a:lnTo>
                <a:lnTo>
                  <a:pt x="893852" y="1047964"/>
                </a:lnTo>
                <a:cubicBezTo>
                  <a:pt x="900701" y="1058238"/>
                  <a:pt x="906686" y="1069144"/>
                  <a:pt x="914400" y="1078786"/>
                </a:cubicBezTo>
                <a:cubicBezTo>
                  <a:pt x="920451" y="1086350"/>
                  <a:pt x="928898" y="1091771"/>
                  <a:pt x="934949" y="1099335"/>
                </a:cubicBezTo>
                <a:cubicBezTo>
                  <a:pt x="959513" y="1130039"/>
                  <a:pt x="948057" y="1133699"/>
                  <a:pt x="986319" y="1150705"/>
                </a:cubicBezTo>
                <a:cubicBezTo>
                  <a:pt x="1006112" y="1159502"/>
                  <a:pt x="1047964" y="1171254"/>
                  <a:pt x="1047964" y="1171254"/>
                </a:cubicBezTo>
                <a:cubicBezTo>
                  <a:pt x="1123898" y="1247184"/>
                  <a:pt x="1005964" y="1135382"/>
                  <a:pt x="1099335" y="1202076"/>
                </a:cubicBezTo>
                <a:cubicBezTo>
                  <a:pt x="1184655" y="1263019"/>
                  <a:pt x="1101613" y="1230233"/>
                  <a:pt x="1171254" y="1253447"/>
                </a:cubicBezTo>
                <a:cubicBezTo>
                  <a:pt x="1200358" y="1340758"/>
                  <a:pt x="1159768" y="1234303"/>
                  <a:pt x="1202077" y="1304818"/>
                </a:cubicBezTo>
                <a:cubicBezTo>
                  <a:pt x="1207649" y="1314104"/>
                  <a:pt x="1207508" y="1325954"/>
                  <a:pt x="1212351" y="1335640"/>
                </a:cubicBezTo>
                <a:cubicBezTo>
                  <a:pt x="1217873" y="1346685"/>
                  <a:pt x="1227884" y="1355179"/>
                  <a:pt x="1232899" y="1366463"/>
                </a:cubicBezTo>
                <a:cubicBezTo>
                  <a:pt x="1281804" y="1476499"/>
                  <a:pt x="1227494" y="1389177"/>
                  <a:pt x="1273996" y="1458930"/>
                </a:cubicBezTo>
                <a:cubicBezTo>
                  <a:pt x="1279739" y="1481903"/>
                  <a:pt x="1294813" y="1546664"/>
                  <a:pt x="1304818" y="1561672"/>
                </a:cubicBezTo>
                <a:cubicBezTo>
                  <a:pt x="1318517" y="1582220"/>
                  <a:pt x="1338105" y="1599888"/>
                  <a:pt x="1345915" y="1623317"/>
                </a:cubicBezTo>
                <a:cubicBezTo>
                  <a:pt x="1349340" y="1633591"/>
                  <a:pt x="1351346" y="1644453"/>
                  <a:pt x="1356189" y="1654139"/>
                </a:cubicBezTo>
                <a:cubicBezTo>
                  <a:pt x="1362025" y="1665810"/>
                  <a:pt x="1402902" y="1721400"/>
                  <a:pt x="1407560" y="1726058"/>
                </a:cubicBezTo>
                <a:cubicBezTo>
                  <a:pt x="1427476" y="1745974"/>
                  <a:pt x="1444137" y="1748524"/>
                  <a:pt x="1469205" y="1756881"/>
                </a:cubicBezTo>
                <a:cubicBezTo>
                  <a:pt x="1472630" y="1767155"/>
                  <a:pt x="1473472" y="1778692"/>
                  <a:pt x="1479479" y="1787703"/>
                </a:cubicBezTo>
                <a:cubicBezTo>
                  <a:pt x="1508401" y="1831086"/>
                  <a:pt x="1531122" y="1818798"/>
                  <a:pt x="1571946" y="1859622"/>
                </a:cubicBezTo>
                <a:cubicBezTo>
                  <a:pt x="1621558" y="1909234"/>
                  <a:pt x="1558519" y="1848881"/>
                  <a:pt x="1623317" y="1900719"/>
                </a:cubicBezTo>
                <a:cubicBezTo>
                  <a:pt x="1630881" y="1906770"/>
                  <a:pt x="1636302" y="1915216"/>
                  <a:pt x="1643866" y="1921267"/>
                </a:cubicBezTo>
                <a:cubicBezTo>
                  <a:pt x="1653508" y="1928981"/>
                  <a:pt x="1665313" y="1933779"/>
                  <a:pt x="1674688" y="1941815"/>
                </a:cubicBezTo>
                <a:cubicBezTo>
                  <a:pt x="1761886" y="2016557"/>
                  <a:pt x="1675847" y="1956287"/>
                  <a:pt x="1746607" y="2003460"/>
                </a:cubicBezTo>
                <a:cubicBezTo>
                  <a:pt x="1753456" y="2013734"/>
                  <a:pt x="1759119" y="2024908"/>
                  <a:pt x="1767155" y="2034283"/>
                </a:cubicBezTo>
                <a:cubicBezTo>
                  <a:pt x="1779763" y="2048992"/>
                  <a:pt x="1808252" y="2075380"/>
                  <a:pt x="1808252" y="2075380"/>
                </a:cubicBezTo>
                <a:cubicBezTo>
                  <a:pt x="1811677" y="2085654"/>
                  <a:pt x="1813683" y="2096516"/>
                  <a:pt x="1818526" y="2106202"/>
                </a:cubicBezTo>
                <a:cubicBezTo>
                  <a:pt x="1824048" y="2117246"/>
                  <a:pt x="1835527" y="2125197"/>
                  <a:pt x="1839075" y="2137024"/>
                </a:cubicBezTo>
                <a:cubicBezTo>
                  <a:pt x="1846034" y="2160219"/>
                  <a:pt x="1844600" y="2185198"/>
                  <a:pt x="1849349" y="2208944"/>
                </a:cubicBezTo>
                <a:cubicBezTo>
                  <a:pt x="1851473" y="2219563"/>
                  <a:pt x="1852858" y="2231309"/>
                  <a:pt x="1859623" y="2239766"/>
                </a:cubicBezTo>
                <a:cubicBezTo>
                  <a:pt x="1867337" y="2249408"/>
                  <a:pt x="1890445" y="2260314"/>
                  <a:pt x="1890445" y="2260314"/>
                </a:cubicBezTo>
              </a:path>
            </a:pathLst>
          </a:custGeom>
          <a:noFill/>
          <a:ln w="38100">
            <a:solidFill>
              <a:srgbClr val="FFC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p:cNvSpPr txBox="1"/>
          <p:nvPr/>
        </p:nvSpPr>
        <p:spPr>
          <a:xfrm>
            <a:off x="2209799" y="5300700"/>
            <a:ext cx="917302" cy="369332"/>
          </a:xfrm>
          <a:prstGeom prst="rect">
            <a:avLst/>
          </a:prstGeom>
          <a:noFill/>
        </p:spPr>
        <p:txBody>
          <a:bodyPr wrap="none" rtlCol="0">
            <a:spAutoFit/>
          </a:bodyPr>
          <a:lstStyle/>
          <a:p>
            <a:r>
              <a:rPr lang="en-US" dirty="0">
                <a:solidFill>
                  <a:srgbClr val="FFC000"/>
                </a:solidFill>
              </a:rPr>
              <a:t>Georgia</a:t>
            </a:r>
          </a:p>
        </p:txBody>
      </p:sp>
      <p:pic>
        <p:nvPicPr>
          <p:cNvPr id="28" name="Picture 27" descr="gb-1606.gif"/>
          <p:cNvPicPr>
            <a:picLocks noChangeAspect="1"/>
          </p:cNvPicPr>
          <p:nvPr/>
        </p:nvPicPr>
        <p:blipFill>
          <a:blip r:embed="rId3" cstate="print"/>
          <a:stretch>
            <a:fillRect/>
          </a:stretch>
        </p:blipFill>
        <p:spPr>
          <a:xfrm>
            <a:off x="3882940" y="6092059"/>
            <a:ext cx="392986" cy="245616"/>
          </a:xfrm>
          <a:prstGeom prst="rect">
            <a:avLst/>
          </a:prstGeom>
        </p:spPr>
      </p:pic>
      <p:pic>
        <p:nvPicPr>
          <p:cNvPr id="29" name="Picture 28" descr="gb-1606.gif"/>
          <p:cNvPicPr>
            <a:picLocks noChangeAspect="1"/>
          </p:cNvPicPr>
          <p:nvPr/>
        </p:nvPicPr>
        <p:blipFill>
          <a:blip r:embed="rId3" cstate="print"/>
          <a:stretch>
            <a:fillRect/>
          </a:stretch>
        </p:blipFill>
        <p:spPr>
          <a:xfrm>
            <a:off x="3120252" y="5372100"/>
            <a:ext cx="392986" cy="245616"/>
          </a:xfrm>
          <a:prstGeom prst="rect">
            <a:avLst/>
          </a:prstGeom>
        </p:spPr>
      </p:pic>
      <p:pic>
        <p:nvPicPr>
          <p:cNvPr id="30" name="Picture 29" descr="gb-1606.gif"/>
          <p:cNvPicPr>
            <a:picLocks noChangeAspect="1"/>
          </p:cNvPicPr>
          <p:nvPr/>
        </p:nvPicPr>
        <p:blipFill>
          <a:blip r:embed="rId3" cstate="print"/>
          <a:stretch>
            <a:fillRect/>
          </a:stretch>
        </p:blipFill>
        <p:spPr>
          <a:xfrm>
            <a:off x="4020428" y="3838950"/>
            <a:ext cx="392986" cy="245616"/>
          </a:xfrm>
          <a:prstGeom prst="rect">
            <a:avLst/>
          </a:prstGeom>
        </p:spPr>
      </p:pic>
      <p:sp>
        <p:nvSpPr>
          <p:cNvPr id="3" name="Freeform 2"/>
          <p:cNvSpPr/>
          <p:nvPr/>
        </p:nvSpPr>
        <p:spPr>
          <a:xfrm>
            <a:off x="5143500" y="2841171"/>
            <a:ext cx="4392746" cy="4779721"/>
          </a:xfrm>
          <a:custGeom>
            <a:avLst/>
            <a:gdLst>
              <a:gd name="connsiteX0" fmla="*/ 4359729 w 4392746"/>
              <a:gd name="connsiteY0" fmla="*/ 81643 h 4779721"/>
              <a:gd name="connsiteX1" fmla="*/ 4278086 w 4392746"/>
              <a:gd name="connsiteY1" fmla="*/ 65315 h 4779721"/>
              <a:gd name="connsiteX2" fmla="*/ 4196443 w 4392746"/>
              <a:gd name="connsiteY2" fmla="*/ 0 h 4779721"/>
              <a:gd name="connsiteX3" fmla="*/ 4049486 w 4392746"/>
              <a:gd name="connsiteY3" fmla="*/ 32658 h 4779721"/>
              <a:gd name="connsiteX4" fmla="*/ 3886200 w 4392746"/>
              <a:gd name="connsiteY4" fmla="*/ 81643 h 4779721"/>
              <a:gd name="connsiteX5" fmla="*/ 3837214 w 4392746"/>
              <a:gd name="connsiteY5" fmla="*/ 130629 h 4779721"/>
              <a:gd name="connsiteX6" fmla="*/ 3739243 w 4392746"/>
              <a:gd name="connsiteY6" fmla="*/ 163286 h 4779721"/>
              <a:gd name="connsiteX7" fmla="*/ 3673929 w 4392746"/>
              <a:gd name="connsiteY7" fmla="*/ 261258 h 4779721"/>
              <a:gd name="connsiteX8" fmla="*/ 3641271 w 4392746"/>
              <a:gd name="connsiteY8" fmla="*/ 571500 h 4779721"/>
              <a:gd name="connsiteX9" fmla="*/ 3608614 w 4392746"/>
              <a:gd name="connsiteY9" fmla="*/ 669472 h 4779721"/>
              <a:gd name="connsiteX10" fmla="*/ 3510643 w 4392746"/>
              <a:gd name="connsiteY10" fmla="*/ 832758 h 4779721"/>
              <a:gd name="connsiteX11" fmla="*/ 3461657 w 4392746"/>
              <a:gd name="connsiteY11" fmla="*/ 881743 h 4779721"/>
              <a:gd name="connsiteX12" fmla="*/ 3412671 w 4392746"/>
              <a:gd name="connsiteY12" fmla="*/ 979715 h 4779721"/>
              <a:gd name="connsiteX13" fmla="*/ 3347357 w 4392746"/>
              <a:gd name="connsiteY13" fmla="*/ 1012372 h 4779721"/>
              <a:gd name="connsiteX14" fmla="*/ 3216729 w 4392746"/>
              <a:gd name="connsiteY14" fmla="*/ 1110343 h 4779721"/>
              <a:gd name="connsiteX15" fmla="*/ 3167743 w 4392746"/>
              <a:gd name="connsiteY15" fmla="*/ 1143000 h 4779721"/>
              <a:gd name="connsiteX16" fmla="*/ 3135086 w 4392746"/>
              <a:gd name="connsiteY16" fmla="*/ 1175658 h 4779721"/>
              <a:gd name="connsiteX17" fmla="*/ 3102429 w 4392746"/>
              <a:gd name="connsiteY17" fmla="*/ 1224643 h 4779721"/>
              <a:gd name="connsiteX18" fmla="*/ 3053443 w 4392746"/>
              <a:gd name="connsiteY18" fmla="*/ 1240972 h 4779721"/>
              <a:gd name="connsiteX19" fmla="*/ 2971800 w 4392746"/>
              <a:gd name="connsiteY19" fmla="*/ 1322615 h 4779721"/>
              <a:gd name="connsiteX20" fmla="*/ 2890157 w 4392746"/>
              <a:gd name="connsiteY20" fmla="*/ 1404258 h 4779721"/>
              <a:gd name="connsiteX21" fmla="*/ 2841171 w 4392746"/>
              <a:gd name="connsiteY21" fmla="*/ 1436915 h 4779721"/>
              <a:gd name="connsiteX22" fmla="*/ 2792186 w 4392746"/>
              <a:gd name="connsiteY22" fmla="*/ 1485900 h 4779721"/>
              <a:gd name="connsiteX23" fmla="*/ 2726871 w 4392746"/>
              <a:gd name="connsiteY23" fmla="*/ 1518558 h 4779721"/>
              <a:gd name="connsiteX24" fmla="*/ 2694214 w 4392746"/>
              <a:gd name="connsiteY24" fmla="*/ 1567543 h 4779721"/>
              <a:gd name="connsiteX25" fmla="*/ 2612571 w 4392746"/>
              <a:gd name="connsiteY25" fmla="*/ 1632858 h 4779721"/>
              <a:gd name="connsiteX26" fmla="*/ 2579914 w 4392746"/>
              <a:gd name="connsiteY26" fmla="*/ 1681843 h 4779721"/>
              <a:gd name="connsiteX27" fmla="*/ 2530929 w 4392746"/>
              <a:gd name="connsiteY27" fmla="*/ 1730829 h 4779721"/>
              <a:gd name="connsiteX28" fmla="*/ 2498271 w 4392746"/>
              <a:gd name="connsiteY28" fmla="*/ 1779815 h 4779721"/>
              <a:gd name="connsiteX29" fmla="*/ 2449286 w 4392746"/>
              <a:gd name="connsiteY29" fmla="*/ 1796143 h 4779721"/>
              <a:gd name="connsiteX30" fmla="*/ 2367643 w 4392746"/>
              <a:gd name="connsiteY30" fmla="*/ 1861458 h 4779721"/>
              <a:gd name="connsiteX31" fmla="*/ 2334986 w 4392746"/>
              <a:gd name="connsiteY31" fmla="*/ 1910443 h 4779721"/>
              <a:gd name="connsiteX32" fmla="*/ 2286000 w 4392746"/>
              <a:gd name="connsiteY32" fmla="*/ 1959429 h 4779721"/>
              <a:gd name="connsiteX33" fmla="*/ 2220686 w 4392746"/>
              <a:gd name="connsiteY33" fmla="*/ 2057400 h 4779721"/>
              <a:gd name="connsiteX34" fmla="*/ 2188029 w 4392746"/>
              <a:gd name="connsiteY34" fmla="*/ 2106386 h 4779721"/>
              <a:gd name="connsiteX35" fmla="*/ 2106386 w 4392746"/>
              <a:gd name="connsiteY35" fmla="*/ 2188029 h 4779721"/>
              <a:gd name="connsiteX36" fmla="*/ 2073729 w 4392746"/>
              <a:gd name="connsiteY36" fmla="*/ 2237015 h 4779721"/>
              <a:gd name="connsiteX37" fmla="*/ 1975757 w 4392746"/>
              <a:gd name="connsiteY37" fmla="*/ 2318658 h 4779721"/>
              <a:gd name="connsiteX38" fmla="*/ 1926771 w 4392746"/>
              <a:gd name="connsiteY38" fmla="*/ 2334986 h 4779721"/>
              <a:gd name="connsiteX39" fmla="*/ 1877786 w 4392746"/>
              <a:gd name="connsiteY39" fmla="*/ 2383972 h 4779721"/>
              <a:gd name="connsiteX40" fmla="*/ 1779814 w 4392746"/>
              <a:gd name="connsiteY40" fmla="*/ 2449286 h 4779721"/>
              <a:gd name="connsiteX41" fmla="*/ 1698171 w 4392746"/>
              <a:gd name="connsiteY41" fmla="*/ 2530929 h 4779721"/>
              <a:gd name="connsiteX42" fmla="*/ 1649186 w 4392746"/>
              <a:gd name="connsiteY42" fmla="*/ 2579915 h 4779721"/>
              <a:gd name="connsiteX43" fmla="*/ 1600200 w 4392746"/>
              <a:gd name="connsiteY43" fmla="*/ 2596243 h 4779721"/>
              <a:gd name="connsiteX44" fmla="*/ 1502229 w 4392746"/>
              <a:gd name="connsiteY44" fmla="*/ 2645229 h 4779721"/>
              <a:gd name="connsiteX45" fmla="*/ 1404257 w 4392746"/>
              <a:gd name="connsiteY45" fmla="*/ 2694215 h 4779721"/>
              <a:gd name="connsiteX46" fmla="*/ 1306286 w 4392746"/>
              <a:gd name="connsiteY46" fmla="*/ 2775858 h 4779721"/>
              <a:gd name="connsiteX47" fmla="*/ 1257300 w 4392746"/>
              <a:gd name="connsiteY47" fmla="*/ 2792186 h 4779721"/>
              <a:gd name="connsiteX48" fmla="*/ 1208314 w 4392746"/>
              <a:gd name="connsiteY48" fmla="*/ 2824843 h 4779721"/>
              <a:gd name="connsiteX49" fmla="*/ 1110343 w 4392746"/>
              <a:gd name="connsiteY49" fmla="*/ 2857500 h 4779721"/>
              <a:gd name="connsiteX50" fmla="*/ 947057 w 4392746"/>
              <a:gd name="connsiteY50" fmla="*/ 2922815 h 4779721"/>
              <a:gd name="connsiteX51" fmla="*/ 816429 w 4392746"/>
              <a:gd name="connsiteY51" fmla="*/ 3004458 h 4779721"/>
              <a:gd name="connsiteX52" fmla="*/ 702129 w 4392746"/>
              <a:gd name="connsiteY52" fmla="*/ 3069772 h 4779721"/>
              <a:gd name="connsiteX53" fmla="*/ 636814 w 4392746"/>
              <a:gd name="connsiteY53" fmla="*/ 3118758 h 4779721"/>
              <a:gd name="connsiteX54" fmla="*/ 604157 w 4392746"/>
              <a:gd name="connsiteY54" fmla="*/ 3167743 h 4779721"/>
              <a:gd name="connsiteX55" fmla="*/ 555171 w 4392746"/>
              <a:gd name="connsiteY55" fmla="*/ 3216729 h 4779721"/>
              <a:gd name="connsiteX56" fmla="*/ 506186 w 4392746"/>
              <a:gd name="connsiteY56" fmla="*/ 3314700 h 4779721"/>
              <a:gd name="connsiteX57" fmla="*/ 440871 w 4392746"/>
              <a:gd name="connsiteY57" fmla="*/ 3380015 h 4779721"/>
              <a:gd name="connsiteX58" fmla="*/ 408214 w 4392746"/>
              <a:gd name="connsiteY58" fmla="*/ 3429000 h 4779721"/>
              <a:gd name="connsiteX59" fmla="*/ 326571 w 4392746"/>
              <a:gd name="connsiteY59" fmla="*/ 3510643 h 4779721"/>
              <a:gd name="connsiteX60" fmla="*/ 293914 w 4392746"/>
              <a:gd name="connsiteY60" fmla="*/ 3608615 h 4779721"/>
              <a:gd name="connsiteX61" fmla="*/ 277586 w 4392746"/>
              <a:gd name="connsiteY61" fmla="*/ 3673929 h 4779721"/>
              <a:gd name="connsiteX62" fmla="*/ 244929 w 4392746"/>
              <a:gd name="connsiteY62" fmla="*/ 3722915 h 4779721"/>
              <a:gd name="connsiteX63" fmla="*/ 163286 w 4392746"/>
              <a:gd name="connsiteY63" fmla="*/ 3918858 h 4779721"/>
              <a:gd name="connsiteX64" fmla="*/ 146957 w 4392746"/>
              <a:gd name="connsiteY64" fmla="*/ 3984172 h 4779721"/>
              <a:gd name="connsiteX65" fmla="*/ 81643 w 4392746"/>
              <a:gd name="connsiteY65" fmla="*/ 4114800 h 4779721"/>
              <a:gd name="connsiteX66" fmla="*/ 48986 w 4392746"/>
              <a:gd name="connsiteY66" fmla="*/ 4147458 h 4779721"/>
              <a:gd name="connsiteX67" fmla="*/ 32657 w 4392746"/>
              <a:gd name="connsiteY67" fmla="*/ 4261758 h 4779721"/>
              <a:gd name="connsiteX68" fmla="*/ 0 w 4392746"/>
              <a:gd name="connsiteY68" fmla="*/ 4359729 h 4779721"/>
              <a:gd name="connsiteX69" fmla="*/ 1632857 w 4392746"/>
              <a:gd name="connsiteY69" fmla="*/ 4588329 h 4779721"/>
              <a:gd name="connsiteX70" fmla="*/ 2253343 w 4392746"/>
              <a:gd name="connsiteY70" fmla="*/ 4604658 h 4779721"/>
              <a:gd name="connsiteX71" fmla="*/ 2302329 w 4392746"/>
              <a:gd name="connsiteY71" fmla="*/ 4620986 h 4779721"/>
              <a:gd name="connsiteX72" fmla="*/ 2890157 w 4392746"/>
              <a:gd name="connsiteY72" fmla="*/ 4653643 h 4779721"/>
              <a:gd name="connsiteX73" fmla="*/ 3477986 w 4392746"/>
              <a:gd name="connsiteY73" fmla="*/ 4637315 h 4779721"/>
              <a:gd name="connsiteX74" fmla="*/ 3526971 w 4392746"/>
              <a:gd name="connsiteY74" fmla="*/ 4620986 h 4779721"/>
              <a:gd name="connsiteX75" fmla="*/ 3624943 w 4392746"/>
              <a:gd name="connsiteY75" fmla="*/ 4604658 h 4779721"/>
              <a:gd name="connsiteX76" fmla="*/ 3690257 w 4392746"/>
              <a:gd name="connsiteY76" fmla="*/ 4588329 h 4779721"/>
              <a:gd name="connsiteX77" fmla="*/ 3837214 w 4392746"/>
              <a:gd name="connsiteY77" fmla="*/ 4572000 h 4779721"/>
              <a:gd name="connsiteX78" fmla="*/ 4196443 w 4392746"/>
              <a:gd name="connsiteY78" fmla="*/ 4539343 h 4779721"/>
              <a:gd name="connsiteX79" fmla="*/ 4327071 w 4392746"/>
              <a:gd name="connsiteY79" fmla="*/ 4490358 h 4779721"/>
              <a:gd name="connsiteX80" fmla="*/ 4343400 w 4392746"/>
              <a:gd name="connsiteY80" fmla="*/ 4425043 h 4779721"/>
              <a:gd name="connsiteX81" fmla="*/ 4392386 w 4392746"/>
              <a:gd name="connsiteY81" fmla="*/ 2906486 h 4779721"/>
              <a:gd name="connsiteX82" fmla="*/ 4376057 w 4392746"/>
              <a:gd name="connsiteY82" fmla="*/ 1975758 h 4779721"/>
              <a:gd name="connsiteX83" fmla="*/ 4359729 w 4392746"/>
              <a:gd name="connsiteY83" fmla="*/ 1861458 h 4779721"/>
              <a:gd name="connsiteX84" fmla="*/ 4310743 w 4392746"/>
              <a:gd name="connsiteY84" fmla="*/ 1681843 h 4779721"/>
              <a:gd name="connsiteX85" fmla="*/ 4278086 w 4392746"/>
              <a:gd name="connsiteY85" fmla="*/ 1485900 h 4779721"/>
              <a:gd name="connsiteX86" fmla="*/ 4245429 w 4392746"/>
              <a:gd name="connsiteY86" fmla="*/ 1306286 h 4779721"/>
              <a:gd name="connsiteX87" fmla="*/ 4196443 w 4392746"/>
              <a:gd name="connsiteY87" fmla="*/ 1224643 h 4779721"/>
              <a:gd name="connsiteX88" fmla="*/ 4163786 w 4392746"/>
              <a:gd name="connsiteY88" fmla="*/ 1159329 h 4779721"/>
              <a:gd name="connsiteX89" fmla="*/ 4147457 w 4392746"/>
              <a:gd name="connsiteY89" fmla="*/ 1110343 h 4779721"/>
              <a:gd name="connsiteX90" fmla="*/ 4114800 w 4392746"/>
              <a:gd name="connsiteY90" fmla="*/ 1045029 h 4779721"/>
              <a:gd name="connsiteX91" fmla="*/ 4098471 w 4392746"/>
              <a:gd name="connsiteY91" fmla="*/ 996043 h 4779721"/>
              <a:gd name="connsiteX92" fmla="*/ 4065814 w 4392746"/>
              <a:gd name="connsiteY92" fmla="*/ 947058 h 4779721"/>
              <a:gd name="connsiteX93" fmla="*/ 4049486 w 4392746"/>
              <a:gd name="connsiteY93" fmla="*/ 881743 h 4779721"/>
              <a:gd name="connsiteX94" fmla="*/ 4016829 w 4392746"/>
              <a:gd name="connsiteY94" fmla="*/ 783772 h 4779721"/>
              <a:gd name="connsiteX95" fmla="*/ 4000500 w 4392746"/>
              <a:gd name="connsiteY95" fmla="*/ 261258 h 4779721"/>
              <a:gd name="connsiteX96" fmla="*/ 3967843 w 4392746"/>
              <a:gd name="connsiteY96" fmla="*/ 163286 h 4779721"/>
              <a:gd name="connsiteX97" fmla="*/ 3967843 w 4392746"/>
              <a:gd name="connsiteY97" fmla="*/ 146958 h 477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92746" h="4779721">
                <a:moveTo>
                  <a:pt x="4359729" y="81643"/>
                </a:moveTo>
                <a:cubicBezTo>
                  <a:pt x="4332515" y="76200"/>
                  <a:pt x="4304072" y="75060"/>
                  <a:pt x="4278086" y="65315"/>
                </a:cubicBezTo>
                <a:cubicBezTo>
                  <a:pt x="4245127" y="52955"/>
                  <a:pt x="4220355" y="23913"/>
                  <a:pt x="4196443" y="0"/>
                </a:cubicBezTo>
                <a:cubicBezTo>
                  <a:pt x="4149825" y="9324"/>
                  <a:pt x="4095610" y="18821"/>
                  <a:pt x="4049486" y="32658"/>
                </a:cubicBezTo>
                <a:cubicBezTo>
                  <a:pt x="3850742" y="92282"/>
                  <a:pt x="4036726" y="44013"/>
                  <a:pt x="3886200" y="81643"/>
                </a:cubicBezTo>
                <a:cubicBezTo>
                  <a:pt x="3869871" y="97972"/>
                  <a:pt x="3857400" y="119414"/>
                  <a:pt x="3837214" y="130629"/>
                </a:cubicBezTo>
                <a:cubicBezTo>
                  <a:pt x="3807122" y="147347"/>
                  <a:pt x="3739243" y="163286"/>
                  <a:pt x="3739243" y="163286"/>
                </a:cubicBezTo>
                <a:cubicBezTo>
                  <a:pt x="3717472" y="195943"/>
                  <a:pt x="3677189" y="222144"/>
                  <a:pt x="3673929" y="261258"/>
                </a:cubicBezTo>
                <a:cubicBezTo>
                  <a:pt x="3669566" y="313615"/>
                  <a:pt x="3657966" y="499157"/>
                  <a:pt x="3641271" y="571500"/>
                </a:cubicBezTo>
                <a:cubicBezTo>
                  <a:pt x="3633530" y="605042"/>
                  <a:pt x="3615365" y="635717"/>
                  <a:pt x="3608614" y="669472"/>
                </a:cubicBezTo>
                <a:cubicBezTo>
                  <a:pt x="3584739" y="788854"/>
                  <a:pt x="3611910" y="731491"/>
                  <a:pt x="3510643" y="832758"/>
                </a:cubicBezTo>
                <a:lnTo>
                  <a:pt x="3461657" y="881743"/>
                </a:lnTo>
                <a:cubicBezTo>
                  <a:pt x="3450512" y="915180"/>
                  <a:pt x="3441892" y="955365"/>
                  <a:pt x="3412671" y="979715"/>
                </a:cubicBezTo>
                <a:cubicBezTo>
                  <a:pt x="3393972" y="995298"/>
                  <a:pt x="3367610" y="998870"/>
                  <a:pt x="3347357" y="1012372"/>
                </a:cubicBezTo>
                <a:cubicBezTo>
                  <a:pt x="3302070" y="1042563"/>
                  <a:pt x="3262016" y="1080152"/>
                  <a:pt x="3216729" y="1110343"/>
                </a:cubicBezTo>
                <a:cubicBezTo>
                  <a:pt x="3200400" y="1121229"/>
                  <a:pt x="3183067" y="1130741"/>
                  <a:pt x="3167743" y="1143000"/>
                </a:cubicBezTo>
                <a:cubicBezTo>
                  <a:pt x="3155722" y="1152617"/>
                  <a:pt x="3144703" y="1163637"/>
                  <a:pt x="3135086" y="1175658"/>
                </a:cubicBezTo>
                <a:cubicBezTo>
                  <a:pt x="3122827" y="1190982"/>
                  <a:pt x="3117753" y="1212384"/>
                  <a:pt x="3102429" y="1224643"/>
                </a:cubicBezTo>
                <a:cubicBezTo>
                  <a:pt x="3088989" y="1235395"/>
                  <a:pt x="3069772" y="1235529"/>
                  <a:pt x="3053443" y="1240972"/>
                </a:cubicBezTo>
                <a:cubicBezTo>
                  <a:pt x="2988129" y="1338944"/>
                  <a:pt x="3058886" y="1246415"/>
                  <a:pt x="2971800" y="1322615"/>
                </a:cubicBezTo>
                <a:cubicBezTo>
                  <a:pt x="2942836" y="1347959"/>
                  <a:pt x="2922180" y="1382909"/>
                  <a:pt x="2890157" y="1404258"/>
                </a:cubicBezTo>
                <a:cubicBezTo>
                  <a:pt x="2873828" y="1415144"/>
                  <a:pt x="2856247" y="1424352"/>
                  <a:pt x="2841171" y="1436915"/>
                </a:cubicBezTo>
                <a:cubicBezTo>
                  <a:pt x="2823431" y="1451698"/>
                  <a:pt x="2810977" y="1472478"/>
                  <a:pt x="2792186" y="1485900"/>
                </a:cubicBezTo>
                <a:cubicBezTo>
                  <a:pt x="2772378" y="1500048"/>
                  <a:pt x="2748643" y="1507672"/>
                  <a:pt x="2726871" y="1518558"/>
                </a:cubicBezTo>
                <a:cubicBezTo>
                  <a:pt x="2715985" y="1534886"/>
                  <a:pt x="2708090" y="1553667"/>
                  <a:pt x="2694214" y="1567543"/>
                </a:cubicBezTo>
                <a:cubicBezTo>
                  <a:pt x="2609343" y="1652414"/>
                  <a:pt x="2677209" y="1552061"/>
                  <a:pt x="2612571" y="1632858"/>
                </a:cubicBezTo>
                <a:cubicBezTo>
                  <a:pt x="2600312" y="1648182"/>
                  <a:pt x="2592477" y="1666767"/>
                  <a:pt x="2579914" y="1681843"/>
                </a:cubicBezTo>
                <a:cubicBezTo>
                  <a:pt x="2565131" y="1699583"/>
                  <a:pt x="2545712" y="1713089"/>
                  <a:pt x="2530929" y="1730829"/>
                </a:cubicBezTo>
                <a:cubicBezTo>
                  <a:pt x="2518366" y="1745905"/>
                  <a:pt x="2513595" y="1767556"/>
                  <a:pt x="2498271" y="1779815"/>
                </a:cubicBezTo>
                <a:cubicBezTo>
                  <a:pt x="2484831" y="1790567"/>
                  <a:pt x="2465614" y="1790700"/>
                  <a:pt x="2449286" y="1796143"/>
                </a:cubicBezTo>
                <a:cubicBezTo>
                  <a:pt x="2355698" y="1936526"/>
                  <a:pt x="2480313" y="1771323"/>
                  <a:pt x="2367643" y="1861458"/>
                </a:cubicBezTo>
                <a:cubicBezTo>
                  <a:pt x="2352319" y="1873717"/>
                  <a:pt x="2347549" y="1895367"/>
                  <a:pt x="2334986" y="1910443"/>
                </a:cubicBezTo>
                <a:cubicBezTo>
                  <a:pt x="2320203" y="1928183"/>
                  <a:pt x="2300177" y="1941201"/>
                  <a:pt x="2286000" y="1959429"/>
                </a:cubicBezTo>
                <a:cubicBezTo>
                  <a:pt x="2261904" y="1990410"/>
                  <a:pt x="2242457" y="2024743"/>
                  <a:pt x="2220686" y="2057400"/>
                </a:cubicBezTo>
                <a:cubicBezTo>
                  <a:pt x="2209800" y="2073729"/>
                  <a:pt x="2201906" y="2092509"/>
                  <a:pt x="2188029" y="2106386"/>
                </a:cubicBezTo>
                <a:cubicBezTo>
                  <a:pt x="2160815" y="2133600"/>
                  <a:pt x="2127735" y="2156006"/>
                  <a:pt x="2106386" y="2188029"/>
                </a:cubicBezTo>
                <a:cubicBezTo>
                  <a:pt x="2095500" y="2204358"/>
                  <a:pt x="2086292" y="2221939"/>
                  <a:pt x="2073729" y="2237015"/>
                </a:cubicBezTo>
                <a:cubicBezTo>
                  <a:pt x="2047937" y="2267965"/>
                  <a:pt x="2012452" y="2300311"/>
                  <a:pt x="1975757" y="2318658"/>
                </a:cubicBezTo>
                <a:cubicBezTo>
                  <a:pt x="1960362" y="2326355"/>
                  <a:pt x="1943100" y="2329543"/>
                  <a:pt x="1926771" y="2334986"/>
                </a:cubicBezTo>
                <a:cubicBezTo>
                  <a:pt x="1910443" y="2351315"/>
                  <a:pt x="1896014" y="2369795"/>
                  <a:pt x="1877786" y="2383972"/>
                </a:cubicBezTo>
                <a:cubicBezTo>
                  <a:pt x="1846805" y="2408069"/>
                  <a:pt x="1807567" y="2421533"/>
                  <a:pt x="1779814" y="2449286"/>
                </a:cubicBezTo>
                <a:lnTo>
                  <a:pt x="1698171" y="2530929"/>
                </a:lnTo>
                <a:cubicBezTo>
                  <a:pt x="1681843" y="2547258"/>
                  <a:pt x="1671093" y="2572613"/>
                  <a:pt x="1649186" y="2579915"/>
                </a:cubicBezTo>
                <a:lnTo>
                  <a:pt x="1600200" y="2596243"/>
                </a:lnTo>
                <a:cubicBezTo>
                  <a:pt x="1459812" y="2689834"/>
                  <a:pt x="1637435" y="2577625"/>
                  <a:pt x="1502229" y="2645229"/>
                </a:cubicBezTo>
                <a:cubicBezTo>
                  <a:pt x="1375618" y="2708535"/>
                  <a:pt x="1527381" y="2653173"/>
                  <a:pt x="1404257" y="2694215"/>
                </a:cubicBezTo>
                <a:cubicBezTo>
                  <a:pt x="1368149" y="2730323"/>
                  <a:pt x="1351747" y="2753127"/>
                  <a:pt x="1306286" y="2775858"/>
                </a:cubicBezTo>
                <a:cubicBezTo>
                  <a:pt x="1290891" y="2783555"/>
                  <a:pt x="1273629" y="2786743"/>
                  <a:pt x="1257300" y="2792186"/>
                </a:cubicBezTo>
                <a:cubicBezTo>
                  <a:pt x="1240971" y="2803072"/>
                  <a:pt x="1226247" y="2816873"/>
                  <a:pt x="1208314" y="2824843"/>
                </a:cubicBezTo>
                <a:cubicBezTo>
                  <a:pt x="1176857" y="2838824"/>
                  <a:pt x="1110343" y="2857500"/>
                  <a:pt x="1110343" y="2857500"/>
                </a:cubicBezTo>
                <a:cubicBezTo>
                  <a:pt x="968717" y="2951919"/>
                  <a:pt x="1200708" y="2804444"/>
                  <a:pt x="947057" y="2922815"/>
                </a:cubicBezTo>
                <a:cubicBezTo>
                  <a:pt x="900527" y="2944529"/>
                  <a:pt x="862356" y="2981495"/>
                  <a:pt x="816429" y="3004458"/>
                </a:cubicBezTo>
                <a:cubicBezTo>
                  <a:pt x="752643" y="3036350"/>
                  <a:pt x="755983" y="3031305"/>
                  <a:pt x="702129" y="3069772"/>
                </a:cubicBezTo>
                <a:cubicBezTo>
                  <a:pt x="679984" y="3085590"/>
                  <a:pt x="656058" y="3099515"/>
                  <a:pt x="636814" y="3118758"/>
                </a:cubicBezTo>
                <a:cubicBezTo>
                  <a:pt x="622937" y="3132634"/>
                  <a:pt x="616720" y="3152667"/>
                  <a:pt x="604157" y="3167743"/>
                </a:cubicBezTo>
                <a:cubicBezTo>
                  <a:pt x="589374" y="3185483"/>
                  <a:pt x="571500" y="3200400"/>
                  <a:pt x="555171" y="3216729"/>
                </a:cubicBezTo>
                <a:cubicBezTo>
                  <a:pt x="539367" y="3264143"/>
                  <a:pt x="540718" y="3274413"/>
                  <a:pt x="506186" y="3314700"/>
                </a:cubicBezTo>
                <a:cubicBezTo>
                  <a:pt x="486148" y="3338077"/>
                  <a:pt x="457950" y="3354396"/>
                  <a:pt x="440871" y="3380015"/>
                </a:cubicBezTo>
                <a:cubicBezTo>
                  <a:pt x="429985" y="3396343"/>
                  <a:pt x="421137" y="3414231"/>
                  <a:pt x="408214" y="3429000"/>
                </a:cubicBezTo>
                <a:cubicBezTo>
                  <a:pt x="382870" y="3457964"/>
                  <a:pt x="326571" y="3510643"/>
                  <a:pt x="326571" y="3510643"/>
                </a:cubicBezTo>
                <a:cubicBezTo>
                  <a:pt x="315685" y="3543300"/>
                  <a:pt x="302263" y="3575219"/>
                  <a:pt x="293914" y="3608615"/>
                </a:cubicBezTo>
                <a:cubicBezTo>
                  <a:pt x="288471" y="3630386"/>
                  <a:pt x="286426" y="3653302"/>
                  <a:pt x="277586" y="3673929"/>
                </a:cubicBezTo>
                <a:cubicBezTo>
                  <a:pt x="269856" y="3691967"/>
                  <a:pt x="254666" y="3705876"/>
                  <a:pt x="244929" y="3722915"/>
                </a:cubicBezTo>
                <a:cubicBezTo>
                  <a:pt x="210192" y="3783705"/>
                  <a:pt x="185056" y="3853546"/>
                  <a:pt x="163286" y="3918858"/>
                </a:cubicBezTo>
                <a:cubicBezTo>
                  <a:pt x="156189" y="3940148"/>
                  <a:pt x="154054" y="3962882"/>
                  <a:pt x="146957" y="3984172"/>
                </a:cubicBezTo>
                <a:cubicBezTo>
                  <a:pt x="128860" y="4038461"/>
                  <a:pt x="115931" y="4071940"/>
                  <a:pt x="81643" y="4114800"/>
                </a:cubicBezTo>
                <a:cubicBezTo>
                  <a:pt x="72026" y="4126821"/>
                  <a:pt x="59872" y="4136572"/>
                  <a:pt x="48986" y="4147458"/>
                </a:cubicBezTo>
                <a:cubicBezTo>
                  <a:pt x="43543" y="4185558"/>
                  <a:pt x="41311" y="4224257"/>
                  <a:pt x="32657" y="4261758"/>
                </a:cubicBezTo>
                <a:cubicBezTo>
                  <a:pt x="24916" y="4295300"/>
                  <a:pt x="0" y="4359729"/>
                  <a:pt x="0" y="4359729"/>
                </a:cubicBezTo>
                <a:cubicBezTo>
                  <a:pt x="52349" y="5144940"/>
                  <a:pt x="-66635" y="4588329"/>
                  <a:pt x="1632857" y="4588329"/>
                </a:cubicBezTo>
                <a:cubicBezTo>
                  <a:pt x="1839757" y="4588329"/>
                  <a:pt x="2046514" y="4599215"/>
                  <a:pt x="2253343" y="4604658"/>
                </a:cubicBezTo>
                <a:cubicBezTo>
                  <a:pt x="2269672" y="4610101"/>
                  <a:pt x="2285451" y="4617610"/>
                  <a:pt x="2302329" y="4620986"/>
                </a:cubicBezTo>
                <a:cubicBezTo>
                  <a:pt x="2479548" y="4656430"/>
                  <a:pt x="2761570" y="4649209"/>
                  <a:pt x="2890157" y="4653643"/>
                </a:cubicBezTo>
                <a:cubicBezTo>
                  <a:pt x="3086100" y="4648200"/>
                  <a:pt x="3282225" y="4647354"/>
                  <a:pt x="3477986" y="4637315"/>
                </a:cubicBezTo>
                <a:cubicBezTo>
                  <a:pt x="3495175" y="4636434"/>
                  <a:pt x="3510169" y="4624720"/>
                  <a:pt x="3526971" y="4620986"/>
                </a:cubicBezTo>
                <a:cubicBezTo>
                  <a:pt x="3559290" y="4613804"/>
                  <a:pt x="3592478" y="4611151"/>
                  <a:pt x="3624943" y="4604658"/>
                </a:cubicBezTo>
                <a:cubicBezTo>
                  <a:pt x="3646949" y="4600257"/>
                  <a:pt x="3668077" y="4591741"/>
                  <a:pt x="3690257" y="4588329"/>
                </a:cubicBezTo>
                <a:cubicBezTo>
                  <a:pt x="3738971" y="4580834"/>
                  <a:pt x="3788264" y="4577759"/>
                  <a:pt x="3837214" y="4572000"/>
                </a:cubicBezTo>
                <a:cubicBezTo>
                  <a:pt x="4076472" y="4543852"/>
                  <a:pt x="3866928" y="4562880"/>
                  <a:pt x="4196443" y="4539343"/>
                </a:cubicBezTo>
                <a:cubicBezTo>
                  <a:pt x="4231988" y="4532234"/>
                  <a:pt x="4301197" y="4529170"/>
                  <a:pt x="4327071" y="4490358"/>
                </a:cubicBezTo>
                <a:cubicBezTo>
                  <a:pt x="4339519" y="4471685"/>
                  <a:pt x="4337957" y="4446815"/>
                  <a:pt x="4343400" y="4425043"/>
                </a:cubicBezTo>
                <a:cubicBezTo>
                  <a:pt x="4385515" y="3835444"/>
                  <a:pt x="4385156" y="3889774"/>
                  <a:pt x="4392386" y="2906486"/>
                </a:cubicBezTo>
                <a:cubicBezTo>
                  <a:pt x="4394667" y="2596204"/>
                  <a:pt x="4385749" y="2285897"/>
                  <a:pt x="4376057" y="1975758"/>
                </a:cubicBezTo>
                <a:cubicBezTo>
                  <a:pt x="4374855" y="1937290"/>
                  <a:pt x="4364816" y="1899607"/>
                  <a:pt x="4359729" y="1861458"/>
                </a:cubicBezTo>
                <a:cubicBezTo>
                  <a:pt x="4339403" y="1709012"/>
                  <a:pt x="4368440" y="1768389"/>
                  <a:pt x="4310743" y="1681843"/>
                </a:cubicBezTo>
                <a:lnTo>
                  <a:pt x="4278086" y="1485900"/>
                </a:lnTo>
                <a:cubicBezTo>
                  <a:pt x="4276642" y="1477236"/>
                  <a:pt x="4251947" y="1322581"/>
                  <a:pt x="4245429" y="1306286"/>
                </a:cubicBezTo>
                <a:cubicBezTo>
                  <a:pt x="4233642" y="1276819"/>
                  <a:pt x="4211856" y="1252386"/>
                  <a:pt x="4196443" y="1224643"/>
                </a:cubicBezTo>
                <a:cubicBezTo>
                  <a:pt x="4184622" y="1203365"/>
                  <a:pt x="4173374" y="1181702"/>
                  <a:pt x="4163786" y="1159329"/>
                </a:cubicBezTo>
                <a:cubicBezTo>
                  <a:pt x="4157006" y="1143509"/>
                  <a:pt x="4154237" y="1126163"/>
                  <a:pt x="4147457" y="1110343"/>
                </a:cubicBezTo>
                <a:cubicBezTo>
                  <a:pt x="4137869" y="1087970"/>
                  <a:pt x="4124388" y="1067402"/>
                  <a:pt x="4114800" y="1045029"/>
                </a:cubicBezTo>
                <a:cubicBezTo>
                  <a:pt x="4108020" y="1029209"/>
                  <a:pt x="4106168" y="1011438"/>
                  <a:pt x="4098471" y="996043"/>
                </a:cubicBezTo>
                <a:cubicBezTo>
                  <a:pt x="4089695" y="978491"/>
                  <a:pt x="4076700" y="963386"/>
                  <a:pt x="4065814" y="947058"/>
                </a:cubicBezTo>
                <a:cubicBezTo>
                  <a:pt x="4060371" y="925286"/>
                  <a:pt x="4055934" y="903238"/>
                  <a:pt x="4049486" y="881743"/>
                </a:cubicBezTo>
                <a:cubicBezTo>
                  <a:pt x="4039595" y="848771"/>
                  <a:pt x="4016829" y="783772"/>
                  <a:pt x="4016829" y="783772"/>
                </a:cubicBezTo>
                <a:cubicBezTo>
                  <a:pt x="4011386" y="609601"/>
                  <a:pt x="4014214" y="434974"/>
                  <a:pt x="4000500" y="261258"/>
                </a:cubicBezTo>
                <a:cubicBezTo>
                  <a:pt x="3997791" y="226941"/>
                  <a:pt x="3967843" y="197710"/>
                  <a:pt x="3967843" y="163286"/>
                </a:cubicBezTo>
                <a:lnTo>
                  <a:pt x="3967843" y="14695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833257" y="2857500"/>
            <a:ext cx="4817883" cy="4377341"/>
          </a:xfrm>
          <a:custGeom>
            <a:avLst/>
            <a:gdLst>
              <a:gd name="connsiteX0" fmla="*/ 4180114 w 4817883"/>
              <a:gd name="connsiteY0" fmla="*/ 0 h 4914900"/>
              <a:gd name="connsiteX1" fmla="*/ 4392386 w 4817883"/>
              <a:gd name="connsiteY1" fmla="*/ 16329 h 4914900"/>
              <a:gd name="connsiteX2" fmla="*/ 4506686 w 4817883"/>
              <a:gd name="connsiteY2" fmla="*/ 81643 h 4914900"/>
              <a:gd name="connsiteX3" fmla="*/ 4539343 w 4817883"/>
              <a:gd name="connsiteY3" fmla="*/ 130629 h 4914900"/>
              <a:gd name="connsiteX4" fmla="*/ 4588329 w 4817883"/>
              <a:gd name="connsiteY4" fmla="*/ 244929 h 4914900"/>
              <a:gd name="connsiteX5" fmla="*/ 4637314 w 4817883"/>
              <a:gd name="connsiteY5" fmla="*/ 293914 h 4914900"/>
              <a:gd name="connsiteX6" fmla="*/ 4686300 w 4817883"/>
              <a:gd name="connsiteY6" fmla="*/ 457200 h 4914900"/>
              <a:gd name="connsiteX7" fmla="*/ 4702629 w 4817883"/>
              <a:gd name="connsiteY7" fmla="*/ 587829 h 4914900"/>
              <a:gd name="connsiteX8" fmla="*/ 4686300 w 4817883"/>
              <a:gd name="connsiteY8" fmla="*/ 898071 h 4914900"/>
              <a:gd name="connsiteX9" fmla="*/ 4669972 w 4817883"/>
              <a:gd name="connsiteY9" fmla="*/ 1012371 h 4914900"/>
              <a:gd name="connsiteX10" fmla="*/ 4637314 w 4817883"/>
              <a:gd name="connsiteY10" fmla="*/ 1845129 h 4914900"/>
              <a:gd name="connsiteX11" fmla="*/ 4620986 w 4817883"/>
              <a:gd name="connsiteY11" fmla="*/ 1926771 h 4914900"/>
              <a:gd name="connsiteX12" fmla="*/ 4604657 w 4817883"/>
              <a:gd name="connsiteY12" fmla="*/ 2090057 h 4914900"/>
              <a:gd name="connsiteX13" fmla="*/ 4637314 w 4817883"/>
              <a:gd name="connsiteY13" fmla="*/ 2318657 h 4914900"/>
              <a:gd name="connsiteX14" fmla="*/ 4669972 w 4817883"/>
              <a:gd name="connsiteY14" fmla="*/ 2351314 h 4914900"/>
              <a:gd name="connsiteX15" fmla="*/ 4702629 w 4817883"/>
              <a:gd name="connsiteY15" fmla="*/ 2465614 h 4914900"/>
              <a:gd name="connsiteX16" fmla="*/ 4718957 w 4817883"/>
              <a:gd name="connsiteY16" fmla="*/ 2514600 h 4914900"/>
              <a:gd name="connsiteX17" fmla="*/ 4767943 w 4817883"/>
              <a:gd name="connsiteY17" fmla="*/ 2710543 h 4914900"/>
              <a:gd name="connsiteX18" fmla="*/ 4751614 w 4817883"/>
              <a:gd name="connsiteY18" fmla="*/ 4539343 h 4914900"/>
              <a:gd name="connsiteX19" fmla="*/ 4702629 w 4817883"/>
              <a:gd name="connsiteY19" fmla="*/ 4653643 h 4914900"/>
              <a:gd name="connsiteX20" fmla="*/ 4653643 w 4817883"/>
              <a:gd name="connsiteY20" fmla="*/ 4702629 h 4914900"/>
              <a:gd name="connsiteX21" fmla="*/ 4572000 w 4817883"/>
              <a:gd name="connsiteY21" fmla="*/ 4735286 h 4914900"/>
              <a:gd name="connsiteX22" fmla="*/ 4523014 w 4817883"/>
              <a:gd name="connsiteY22" fmla="*/ 4767943 h 4914900"/>
              <a:gd name="connsiteX23" fmla="*/ 4425043 w 4817883"/>
              <a:gd name="connsiteY23" fmla="*/ 4784271 h 4914900"/>
              <a:gd name="connsiteX24" fmla="*/ 4294414 w 4817883"/>
              <a:gd name="connsiteY24" fmla="*/ 4816929 h 4914900"/>
              <a:gd name="connsiteX25" fmla="*/ 4180114 w 4817883"/>
              <a:gd name="connsiteY25" fmla="*/ 4849586 h 4914900"/>
              <a:gd name="connsiteX26" fmla="*/ 4131129 w 4817883"/>
              <a:gd name="connsiteY26" fmla="*/ 4882243 h 4914900"/>
              <a:gd name="connsiteX27" fmla="*/ 3902529 w 4817883"/>
              <a:gd name="connsiteY27" fmla="*/ 4914900 h 4914900"/>
              <a:gd name="connsiteX28" fmla="*/ 2579914 w 4817883"/>
              <a:gd name="connsiteY28" fmla="*/ 4898571 h 4914900"/>
              <a:gd name="connsiteX29" fmla="*/ 2318657 w 4817883"/>
              <a:gd name="connsiteY29" fmla="*/ 4882243 h 4914900"/>
              <a:gd name="connsiteX30" fmla="*/ 702129 w 4817883"/>
              <a:gd name="connsiteY30" fmla="*/ 4865914 h 4914900"/>
              <a:gd name="connsiteX31" fmla="*/ 359229 w 4817883"/>
              <a:gd name="connsiteY31" fmla="*/ 4849586 h 4914900"/>
              <a:gd name="connsiteX32" fmla="*/ 310243 w 4817883"/>
              <a:gd name="connsiteY32" fmla="*/ 4833257 h 4914900"/>
              <a:gd name="connsiteX33" fmla="*/ 130629 w 4817883"/>
              <a:gd name="connsiteY33" fmla="*/ 4784271 h 4914900"/>
              <a:gd name="connsiteX34" fmla="*/ 81643 w 4817883"/>
              <a:gd name="connsiteY34" fmla="*/ 4767943 h 4914900"/>
              <a:gd name="connsiteX35" fmla="*/ 32657 w 4817883"/>
              <a:gd name="connsiteY35" fmla="*/ 4718957 h 4914900"/>
              <a:gd name="connsiteX36" fmla="*/ 0 w 4817883"/>
              <a:gd name="connsiteY36" fmla="*/ 4588329 h 4914900"/>
              <a:gd name="connsiteX37" fmla="*/ 16329 w 4817883"/>
              <a:gd name="connsiteY37" fmla="*/ 4082143 h 4914900"/>
              <a:gd name="connsiteX38" fmla="*/ 48986 w 4817883"/>
              <a:gd name="connsiteY38" fmla="*/ 4016829 h 4914900"/>
              <a:gd name="connsiteX39" fmla="*/ 146957 w 4817883"/>
              <a:gd name="connsiteY39" fmla="*/ 3935186 h 4914900"/>
              <a:gd name="connsiteX40" fmla="*/ 228600 w 4817883"/>
              <a:gd name="connsiteY40" fmla="*/ 3886200 h 4914900"/>
              <a:gd name="connsiteX41" fmla="*/ 310243 w 4817883"/>
              <a:gd name="connsiteY41" fmla="*/ 3853543 h 4914900"/>
              <a:gd name="connsiteX42" fmla="*/ 751114 w 4817883"/>
              <a:gd name="connsiteY42" fmla="*/ 3706586 h 4914900"/>
              <a:gd name="connsiteX43" fmla="*/ 816429 w 4817883"/>
              <a:gd name="connsiteY43" fmla="*/ 3657600 h 4914900"/>
              <a:gd name="connsiteX44" fmla="*/ 881743 w 4817883"/>
              <a:gd name="connsiteY44" fmla="*/ 3624943 h 4914900"/>
              <a:gd name="connsiteX45" fmla="*/ 963386 w 4817883"/>
              <a:gd name="connsiteY45" fmla="*/ 3526971 h 4914900"/>
              <a:gd name="connsiteX46" fmla="*/ 1012372 w 4817883"/>
              <a:gd name="connsiteY46" fmla="*/ 3477986 h 4914900"/>
              <a:gd name="connsiteX47" fmla="*/ 1077686 w 4817883"/>
              <a:gd name="connsiteY47" fmla="*/ 3249386 h 4914900"/>
              <a:gd name="connsiteX48" fmla="*/ 1094014 w 4817883"/>
              <a:gd name="connsiteY48" fmla="*/ 3167743 h 4914900"/>
              <a:gd name="connsiteX49" fmla="*/ 1126672 w 4817883"/>
              <a:gd name="connsiteY49" fmla="*/ 2955471 h 4914900"/>
              <a:gd name="connsiteX50" fmla="*/ 1159329 w 4817883"/>
              <a:gd name="connsiteY50" fmla="*/ 2906486 h 4914900"/>
              <a:gd name="connsiteX51" fmla="*/ 1273629 w 4817883"/>
              <a:gd name="connsiteY51" fmla="*/ 2710543 h 4914900"/>
              <a:gd name="connsiteX52" fmla="*/ 1306286 w 4817883"/>
              <a:gd name="connsiteY52" fmla="*/ 2645229 h 4914900"/>
              <a:gd name="connsiteX53" fmla="*/ 1387929 w 4817883"/>
              <a:gd name="connsiteY53" fmla="*/ 2530929 h 4914900"/>
              <a:gd name="connsiteX54" fmla="*/ 1469572 w 4817883"/>
              <a:gd name="connsiteY54" fmla="*/ 2432957 h 4914900"/>
              <a:gd name="connsiteX55" fmla="*/ 1502229 w 4817883"/>
              <a:gd name="connsiteY55" fmla="*/ 2383971 h 4914900"/>
              <a:gd name="connsiteX56" fmla="*/ 1567543 w 4817883"/>
              <a:gd name="connsiteY56" fmla="*/ 2367643 h 4914900"/>
              <a:gd name="connsiteX57" fmla="*/ 1665514 w 4817883"/>
              <a:gd name="connsiteY57" fmla="*/ 2334986 h 4914900"/>
              <a:gd name="connsiteX58" fmla="*/ 1747157 w 4817883"/>
              <a:gd name="connsiteY58" fmla="*/ 2302329 h 4914900"/>
              <a:gd name="connsiteX59" fmla="*/ 1828800 w 4817883"/>
              <a:gd name="connsiteY59" fmla="*/ 2286000 h 4914900"/>
              <a:gd name="connsiteX60" fmla="*/ 1959429 w 4817883"/>
              <a:gd name="connsiteY60" fmla="*/ 2237014 h 4914900"/>
              <a:gd name="connsiteX61" fmla="*/ 2122714 w 4817883"/>
              <a:gd name="connsiteY61" fmla="*/ 2171700 h 4914900"/>
              <a:gd name="connsiteX62" fmla="*/ 2204357 w 4817883"/>
              <a:gd name="connsiteY62" fmla="*/ 2057400 h 4914900"/>
              <a:gd name="connsiteX63" fmla="*/ 2253343 w 4817883"/>
              <a:gd name="connsiteY63" fmla="*/ 2008414 h 4914900"/>
              <a:gd name="connsiteX64" fmla="*/ 2302329 w 4817883"/>
              <a:gd name="connsiteY64" fmla="*/ 1845129 h 4914900"/>
              <a:gd name="connsiteX65" fmla="*/ 2351314 w 4817883"/>
              <a:gd name="connsiteY65" fmla="*/ 1796143 h 4914900"/>
              <a:gd name="connsiteX66" fmla="*/ 2416629 w 4817883"/>
              <a:gd name="connsiteY66" fmla="*/ 1747157 h 4914900"/>
              <a:gd name="connsiteX67" fmla="*/ 2481943 w 4817883"/>
              <a:gd name="connsiteY67" fmla="*/ 1730829 h 4914900"/>
              <a:gd name="connsiteX68" fmla="*/ 2579914 w 4817883"/>
              <a:gd name="connsiteY68" fmla="*/ 1681843 h 4914900"/>
              <a:gd name="connsiteX69" fmla="*/ 2628900 w 4817883"/>
              <a:gd name="connsiteY69" fmla="*/ 1665514 h 4914900"/>
              <a:gd name="connsiteX70" fmla="*/ 2726872 w 4817883"/>
              <a:gd name="connsiteY70" fmla="*/ 1600200 h 4914900"/>
              <a:gd name="connsiteX71" fmla="*/ 2808514 w 4817883"/>
              <a:gd name="connsiteY71" fmla="*/ 1485900 h 4914900"/>
              <a:gd name="connsiteX72" fmla="*/ 2841172 w 4817883"/>
              <a:gd name="connsiteY72" fmla="*/ 1453243 h 4914900"/>
              <a:gd name="connsiteX73" fmla="*/ 2873829 w 4817883"/>
              <a:gd name="connsiteY73" fmla="*/ 1387929 h 4914900"/>
              <a:gd name="connsiteX74" fmla="*/ 2955472 w 4817883"/>
              <a:gd name="connsiteY74" fmla="*/ 1273629 h 4914900"/>
              <a:gd name="connsiteX75" fmla="*/ 3004457 w 4817883"/>
              <a:gd name="connsiteY75" fmla="*/ 1191986 h 4914900"/>
              <a:gd name="connsiteX76" fmla="*/ 3053443 w 4817883"/>
              <a:gd name="connsiteY76" fmla="*/ 1143000 h 4914900"/>
              <a:gd name="connsiteX77" fmla="*/ 3184072 w 4817883"/>
              <a:gd name="connsiteY77" fmla="*/ 996043 h 4914900"/>
              <a:gd name="connsiteX78" fmla="*/ 3233057 w 4817883"/>
              <a:gd name="connsiteY78" fmla="*/ 947057 h 4914900"/>
              <a:gd name="connsiteX79" fmla="*/ 3282043 w 4817883"/>
              <a:gd name="connsiteY79" fmla="*/ 930729 h 4914900"/>
              <a:gd name="connsiteX80" fmla="*/ 3363686 w 4817883"/>
              <a:gd name="connsiteY80" fmla="*/ 849086 h 4914900"/>
              <a:gd name="connsiteX81" fmla="*/ 3429000 w 4817883"/>
              <a:gd name="connsiteY81" fmla="*/ 751114 h 4914900"/>
              <a:gd name="connsiteX82" fmla="*/ 3526972 w 4817883"/>
              <a:gd name="connsiteY82" fmla="*/ 653143 h 4914900"/>
              <a:gd name="connsiteX83" fmla="*/ 3592286 w 4817883"/>
              <a:gd name="connsiteY83" fmla="*/ 555171 h 4914900"/>
              <a:gd name="connsiteX84" fmla="*/ 3641272 w 4817883"/>
              <a:gd name="connsiteY84" fmla="*/ 522514 h 4914900"/>
              <a:gd name="connsiteX85" fmla="*/ 3739243 w 4817883"/>
              <a:gd name="connsiteY85" fmla="*/ 408214 h 4914900"/>
              <a:gd name="connsiteX86" fmla="*/ 3804557 w 4817883"/>
              <a:gd name="connsiteY86" fmla="*/ 293914 h 4914900"/>
              <a:gd name="connsiteX87" fmla="*/ 3837214 w 4817883"/>
              <a:gd name="connsiteY87" fmla="*/ 244929 h 4914900"/>
              <a:gd name="connsiteX88" fmla="*/ 3935186 w 4817883"/>
              <a:gd name="connsiteY88" fmla="*/ 212271 h 4914900"/>
              <a:gd name="connsiteX89" fmla="*/ 4033157 w 4817883"/>
              <a:gd name="connsiteY89" fmla="*/ 163286 h 4914900"/>
              <a:gd name="connsiteX90" fmla="*/ 4131129 w 4817883"/>
              <a:gd name="connsiteY90" fmla="*/ 97971 h 4914900"/>
              <a:gd name="connsiteX91" fmla="*/ 4229100 w 4817883"/>
              <a:gd name="connsiteY91" fmla="*/ 65314 h 4914900"/>
              <a:gd name="connsiteX92" fmla="*/ 4686300 w 4817883"/>
              <a:gd name="connsiteY92" fmla="*/ 81643 h 4914900"/>
              <a:gd name="connsiteX93" fmla="*/ 4718957 w 4817883"/>
              <a:gd name="connsiteY93" fmla="*/ 146957 h 4914900"/>
              <a:gd name="connsiteX94" fmla="*/ 4800600 w 4817883"/>
              <a:gd name="connsiteY94" fmla="*/ 244929 h 4914900"/>
              <a:gd name="connsiteX95" fmla="*/ 4816929 w 4817883"/>
              <a:gd name="connsiteY95" fmla="*/ 359229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17883" h="4914900">
                <a:moveTo>
                  <a:pt x="4180114" y="0"/>
                </a:moveTo>
                <a:cubicBezTo>
                  <a:pt x="4250871" y="5443"/>
                  <a:pt x="4322499" y="3996"/>
                  <a:pt x="4392386" y="16329"/>
                </a:cubicBezTo>
                <a:cubicBezTo>
                  <a:pt x="4420560" y="21301"/>
                  <a:pt x="4481542" y="64880"/>
                  <a:pt x="4506686" y="81643"/>
                </a:cubicBezTo>
                <a:cubicBezTo>
                  <a:pt x="4517572" y="97972"/>
                  <a:pt x="4530567" y="113076"/>
                  <a:pt x="4539343" y="130629"/>
                </a:cubicBezTo>
                <a:cubicBezTo>
                  <a:pt x="4574876" y="201694"/>
                  <a:pt x="4531702" y="165651"/>
                  <a:pt x="4588329" y="244929"/>
                </a:cubicBezTo>
                <a:cubicBezTo>
                  <a:pt x="4601751" y="263720"/>
                  <a:pt x="4620986" y="277586"/>
                  <a:pt x="4637314" y="293914"/>
                </a:cubicBezTo>
                <a:cubicBezTo>
                  <a:pt x="4651835" y="337477"/>
                  <a:pt x="4678073" y="407839"/>
                  <a:pt x="4686300" y="457200"/>
                </a:cubicBezTo>
                <a:cubicBezTo>
                  <a:pt x="4693514" y="500485"/>
                  <a:pt x="4697186" y="544286"/>
                  <a:pt x="4702629" y="587829"/>
                </a:cubicBezTo>
                <a:cubicBezTo>
                  <a:pt x="4697186" y="691243"/>
                  <a:pt x="4694242" y="794819"/>
                  <a:pt x="4686300" y="898071"/>
                </a:cubicBezTo>
                <a:cubicBezTo>
                  <a:pt x="4683348" y="936444"/>
                  <a:pt x="4671803" y="973928"/>
                  <a:pt x="4669972" y="1012371"/>
                </a:cubicBezTo>
                <a:cubicBezTo>
                  <a:pt x="4658338" y="1256690"/>
                  <a:pt x="4662241" y="1583398"/>
                  <a:pt x="4637314" y="1845129"/>
                </a:cubicBezTo>
                <a:cubicBezTo>
                  <a:pt x="4634683" y="1872757"/>
                  <a:pt x="4624654" y="1899262"/>
                  <a:pt x="4620986" y="1926771"/>
                </a:cubicBezTo>
                <a:cubicBezTo>
                  <a:pt x="4613757" y="1980991"/>
                  <a:pt x="4610100" y="2035628"/>
                  <a:pt x="4604657" y="2090057"/>
                </a:cubicBezTo>
                <a:cubicBezTo>
                  <a:pt x="4604909" y="2092829"/>
                  <a:pt x="4607025" y="2268175"/>
                  <a:pt x="4637314" y="2318657"/>
                </a:cubicBezTo>
                <a:cubicBezTo>
                  <a:pt x="4645235" y="2331858"/>
                  <a:pt x="4659086" y="2340428"/>
                  <a:pt x="4669972" y="2351314"/>
                </a:cubicBezTo>
                <a:cubicBezTo>
                  <a:pt x="4709121" y="2468766"/>
                  <a:pt x="4661623" y="2322093"/>
                  <a:pt x="4702629" y="2465614"/>
                </a:cubicBezTo>
                <a:cubicBezTo>
                  <a:pt x="4707357" y="2482164"/>
                  <a:pt x="4714522" y="2497969"/>
                  <a:pt x="4718957" y="2514600"/>
                </a:cubicBezTo>
                <a:cubicBezTo>
                  <a:pt x="4736304" y="2579651"/>
                  <a:pt x="4767943" y="2710543"/>
                  <a:pt x="4767943" y="2710543"/>
                </a:cubicBezTo>
                <a:cubicBezTo>
                  <a:pt x="4762500" y="3320143"/>
                  <a:pt x="4762123" y="3929809"/>
                  <a:pt x="4751614" y="4539343"/>
                </a:cubicBezTo>
                <a:cubicBezTo>
                  <a:pt x="4750847" y="4583837"/>
                  <a:pt x="4729964" y="4620840"/>
                  <a:pt x="4702629" y="4653643"/>
                </a:cubicBezTo>
                <a:cubicBezTo>
                  <a:pt x="4687846" y="4671383"/>
                  <a:pt x="4673225" y="4690390"/>
                  <a:pt x="4653643" y="4702629"/>
                </a:cubicBezTo>
                <a:cubicBezTo>
                  <a:pt x="4628788" y="4718164"/>
                  <a:pt x="4598216" y="4722178"/>
                  <a:pt x="4572000" y="4735286"/>
                </a:cubicBezTo>
                <a:cubicBezTo>
                  <a:pt x="4554447" y="4744062"/>
                  <a:pt x="4541632" y="4761737"/>
                  <a:pt x="4523014" y="4767943"/>
                </a:cubicBezTo>
                <a:cubicBezTo>
                  <a:pt x="4491605" y="4778412"/>
                  <a:pt x="4457416" y="4777334"/>
                  <a:pt x="4425043" y="4784271"/>
                </a:cubicBezTo>
                <a:cubicBezTo>
                  <a:pt x="4381156" y="4793675"/>
                  <a:pt x="4336994" y="4802736"/>
                  <a:pt x="4294414" y="4816929"/>
                </a:cubicBezTo>
                <a:cubicBezTo>
                  <a:pt x="4224139" y="4840354"/>
                  <a:pt x="4262127" y="4829083"/>
                  <a:pt x="4180114" y="4849586"/>
                </a:cubicBezTo>
                <a:cubicBezTo>
                  <a:pt x="4163786" y="4860472"/>
                  <a:pt x="4148682" y="4873467"/>
                  <a:pt x="4131129" y="4882243"/>
                </a:cubicBezTo>
                <a:cubicBezTo>
                  <a:pt x="4068306" y="4913654"/>
                  <a:pt x="3948407" y="4910729"/>
                  <a:pt x="3902529" y="4914900"/>
                </a:cubicBezTo>
                <a:lnTo>
                  <a:pt x="2579914" y="4898571"/>
                </a:lnTo>
                <a:cubicBezTo>
                  <a:pt x="2492677" y="4896772"/>
                  <a:pt x="2405899" y="4883760"/>
                  <a:pt x="2318657" y="4882243"/>
                </a:cubicBezTo>
                <a:lnTo>
                  <a:pt x="702129" y="4865914"/>
                </a:lnTo>
                <a:cubicBezTo>
                  <a:pt x="587829" y="4860471"/>
                  <a:pt x="473263" y="4859089"/>
                  <a:pt x="359229" y="4849586"/>
                </a:cubicBezTo>
                <a:cubicBezTo>
                  <a:pt x="342076" y="4848157"/>
                  <a:pt x="326941" y="4837431"/>
                  <a:pt x="310243" y="4833257"/>
                </a:cubicBezTo>
                <a:cubicBezTo>
                  <a:pt x="125592" y="4787095"/>
                  <a:pt x="340826" y="4854337"/>
                  <a:pt x="130629" y="4784271"/>
                </a:cubicBezTo>
                <a:lnTo>
                  <a:pt x="81643" y="4767943"/>
                </a:lnTo>
                <a:cubicBezTo>
                  <a:pt x="65314" y="4751614"/>
                  <a:pt x="45466" y="4738171"/>
                  <a:pt x="32657" y="4718957"/>
                </a:cubicBezTo>
                <a:cubicBezTo>
                  <a:pt x="18313" y="4697441"/>
                  <a:pt x="2355" y="4600101"/>
                  <a:pt x="0" y="4588329"/>
                </a:cubicBezTo>
                <a:cubicBezTo>
                  <a:pt x="5443" y="4419600"/>
                  <a:pt x="1912" y="4250343"/>
                  <a:pt x="16329" y="4082143"/>
                </a:cubicBezTo>
                <a:cubicBezTo>
                  <a:pt x="18408" y="4057891"/>
                  <a:pt x="34838" y="4036636"/>
                  <a:pt x="48986" y="4016829"/>
                </a:cubicBezTo>
                <a:cubicBezTo>
                  <a:pt x="75088" y="3980286"/>
                  <a:pt x="109998" y="3958286"/>
                  <a:pt x="146957" y="3935186"/>
                </a:cubicBezTo>
                <a:cubicBezTo>
                  <a:pt x="173870" y="3918365"/>
                  <a:pt x="200213" y="3900393"/>
                  <a:pt x="228600" y="3886200"/>
                </a:cubicBezTo>
                <a:cubicBezTo>
                  <a:pt x="254816" y="3873092"/>
                  <a:pt x="282228" y="3862163"/>
                  <a:pt x="310243" y="3853543"/>
                </a:cubicBezTo>
                <a:cubicBezTo>
                  <a:pt x="489115" y="3798505"/>
                  <a:pt x="607982" y="3792465"/>
                  <a:pt x="751114" y="3706586"/>
                </a:cubicBezTo>
                <a:cubicBezTo>
                  <a:pt x="774450" y="3692584"/>
                  <a:pt x="793351" y="3672024"/>
                  <a:pt x="816429" y="3657600"/>
                </a:cubicBezTo>
                <a:cubicBezTo>
                  <a:pt x="837070" y="3644699"/>
                  <a:pt x="861936" y="3639091"/>
                  <a:pt x="881743" y="3624943"/>
                </a:cubicBezTo>
                <a:cubicBezTo>
                  <a:pt x="940674" y="3582849"/>
                  <a:pt x="921261" y="3577521"/>
                  <a:pt x="963386" y="3526971"/>
                </a:cubicBezTo>
                <a:cubicBezTo>
                  <a:pt x="978169" y="3509231"/>
                  <a:pt x="996043" y="3494314"/>
                  <a:pt x="1012372" y="3477986"/>
                </a:cubicBezTo>
                <a:cubicBezTo>
                  <a:pt x="1043495" y="3384616"/>
                  <a:pt x="1057185" y="3351894"/>
                  <a:pt x="1077686" y="3249386"/>
                </a:cubicBezTo>
                <a:cubicBezTo>
                  <a:pt x="1083129" y="3222172"/>
                  <a:pt x="1090346" y="3195253"/>
                  <a:pt x="1094014" y="3167743"/>
                </a:cubicBezTo>
                <a:cubicBezTo>
                  <a:pt x="1100826" y="3116653"/>
                  <a:pt x="1096579" y="3015657"/>
                  <a:pt x="1126672" y="2955471"/>
                </a:cubicBezTo>
                <a:cubicBezTo>
                  <a:pt x="1135448" y="2937919"/>
                  <a:pt x="1148443" y="2922814"/>
                  <a:pt x="1159329" y="2906486"/>
                </a:cubicBezTo>
                <a:cubicBezTo>
                  <a:pt x="1204172" y="2727106"/>
                  <a:pt x="1125049" y="3007703"/>
                  <a:pt x="1273629" y="2710543"/>
                </a:cubicBezTo>
                <a:cubicBezTo>
                  <a:pt x="1284515" y="2688772"/>
                  <a:pt x="1294209" y="2666363"/>
                  <a:pt x="1306286" y="2645229"/>
                </a:cubicBezTo>
                <a:cubicBezTo>
                  <a:pt x="1328279" y="2606742"/>
                  <a:pt x="1362891" y="2565982"/>
                  <a:pt x="1387929" y="2530929"/>
                </a:cubicBezTo>
                <a:cubicBezTo>
                  <a:pt x="1509559" y="2360647"/>
                  <a:pt x="1317087" y="2615940"/>
                  <a:pt x="1469572" y="2432957"/>
                </a:cubicBezTo>
                <a:cubicBezTo>
                  <a:pt x="1482135" y="2417881"/>
                  <a:pt x="1485900" y="2394857"/>
                  <a:pt x="1502229" y="2383971"/>
                </a:cubicBezTo>
                <a:cubicBezTo>
                  <a:pt x="1520901" y="2371523"/>
                  <a:pt x="1546048" y="2374091"/>
                  <a:pt x="1567543" y="2367643"/>
                </a:cubicBezTo>
                <a:cubicBezTo>
                  <a:pt x="1600515" y="2357752"/>
                  <a:pt x="1633163" y="2346750"/>
                  <a:pt x="1665514" y="2334986"/>
                </a:cubicBezTo>
                <a:cubicBezTo>
                  <a:pt x="1693060" y="2324969"/>
                  <a:pt x="1719082" y="2310751"/>
                  <a:pt x="1747157" y="2302329"/>
                </a:cubicBezTo>
                <a:cubicBezTo>
                  <a:pt x="1773740" y="2294354"/>
                  <a:pt x="1802274" y="2294162"/>
                  <a:pt x="1828800" y="2286000"/>
                </a:cubicBezTo>
                <a:cubicBezTo>
                  <a:pt x="1873247" y="2272324"/>
                  <a:pt x="1915634" y="2252655"/>
                  <a:pt x="1959429" y="2237014"/>
                </a:cubicBezTo>
                <a:cubicBezTo>
                  <a:pt x="2007016" y="2220018"/>
                  <a:pt x="2078566" y="2203234"/>
                  <a:pt x="2122714" y="2171700"/>
                </a:cubicBezTo>
                <a:cubicBezTo>
                  <a:pt x="2197011" y="2118631"/>
                  <a:pt x="2152835" y="2129530"/>
                  <a:pt x="2204357" y="2057400"/>
                </a:cubicBezTo>
                <a:cubicBezTo>
                  <a:pt x="2217779" y="2038609"/>
                  <a:pt x="2237014" y="2024743"/>
                  <a:pt x="2253343" y="2008414"/>
                </a:cubicBezTo>
                <a:cubicBezTo>
                  <a:pt x="2260743" y="1978815"/>
                  <a:pt x="2289079" y="1858379"/>
                  <a:pt x="2302329" y="1845129"/>
                </a:cubicBezTo>
                <a:cubicBezTo>
                  <a:pt x="2318657" y="1828800"/>
                  <a:pt x="2333781" y="1811171"/>
                  <a:pt x="2351314" y="1796143"/>
                </a:cubicBezTo>
                <a:cubicBezTo>
                  <a:pt x="2371977" y="1778432"/>
                  <a:pt x="2392288" y="1759328"/>
                  <a:pt x="2416629" y="1747157"/>
                </a:cubicBezTo>
                <a:cubicBezTo>
                  <a:pt x="2436701" y="1737121"/>
                  <a:pt x="2460172" y="1736272"/>
                  <a:pt x="2481943" y="1730829"/>
                </a:cubicBezTo>
                <a:cubicBezTo>
                  <a:pt x="2514600" y="1714500"/>
                  <a:pt x="2546549" y="1696672"/>
                  <a:pt x="2579914" y="1681843"/>
                </a:cubicBezTo>
                <a:cubicBezTo>
                  <a:pt x="2595642" y="1674852"/>
                  <a:pt x="2613854" y="1673873"/>
                  <a:pt x="2628900" y="1665514"/>
                </a:cubicBezTo>
                <a:cubicBezTo>
                  <a:pt x="2663210" y="1646453"/>
                  <a:pt x="2726872" y="1600200"/>
                  <a:pt x="2726872" y="1600200"/>
                </a:cubicBezTo>
                <a:cubicBezTo>
                  <a:pt x="2755150" y="1557783"/>
                  <a:pt x="2774761" y="1526404"/>
                  <a:pt x="2808514" y="1485900"/>
                </a:cubicBezTo>
                <a:cubicBezTo>
                  <a:pt x="2818370" y="1474073"/>
                  <a:pt x="2830286" y="1464129"/>
                  <a:pt x="2841172" y="1453243"/>
                </a:cubicBezTo>
                <a:cubicBezTo>
                  <a:pt x="2852058" y="1431472"/>
                  <a:pt x="2861752" y="1409063"/>
                  <a:pt x="2873829" y="1387929"/>
                </a:cubicBezTo>
                <a:cubicBezTo>
                  <a:pt x="2903044" y="1336802"/>
                  <a:pt x="2920418" y="1326210"/>
                  <a:pt x="2955472" y="1273629"/>
                </a:cubicBezTo>
                <a:cubicBezTo>
                  <a:pt x="2973076" y="1247222"/>
                  <a:pt x="2985415" y="1217376"/>
                  <a:pt x="3004457" y="1191986"/>
                </a:cubicBezTo>
                <a:cubicBezTo>
                  <a:pt x="3018312" y="1173512"/>
                  <a:pt x="3038415" y="1160533"/>
                  <a:pt x="3053443" y="1143000"/>
                </a:cubicBezTo>
                <a:cubicBezTo>
                  <a:pt x="3197606" y="974811"/>
                  <a:pt x="2981242" y="1198875"/>
                  <a:pt x="3184072" y="996043"/>
                </a:cubicBezTo>
                <a:cubicBezTo>
                  <a:pt x="3200400" y="979714"/>
                  <a:pt x="3211150" y="954359"/>
                  <a:pt x="3233057" y="947057"/>
                </a:cubicBezTo>
                <a:lnTo>
                  <a:pt x="3282043" y="930729"/>
                </a:lnTo>
                <a:cubicBezTo>
                  <a:pt x="3309257" y="903515"/>
                  <a:pt x="3342337" y="881109"/>
                  <a:pt x="3363686" y="849086"/>
                </a:cubicBezTo>
                <a:cubicBezTo>
                  <a:pt x="3385457" y="816429"/>
                  <a:pt x="3401247" y="778867"/>
                  <a:pt x="3429000" y="751114"/>
                </a:cubicBezTo>
                <a:cubicBezTo>
                  <a:pt x="3461657" y="718457"/>
                  <a:pt x="3501354" y="691571"/>
                  <a:pt x="3526972" y="653143"/>
                </a:cubicBezTo>
                <a:cubicBezTo>
                  <a:pt x="3548743" y="620486"/>
                  <a:pt x="3559629" y="576942"/>
                  <a:pt x="3592286" y="555171"/>
                </a:cubicBezTo>
                <a:cubicBezTo>
                  <a:pt x="3608615" y="544285"/>
                  <a:pt x="3626196" y="535077"/>
                  <a:pt x="3641272" y="522514"/>
                </a:cubicBezTo>
                <a:cubicBezTo>
                  <a:pt x="3686758" y="484610"/>
                  <a:pt x="3703206" y="456264"/>
                  <a:pt x="3739243" y="408214"/>
                </a:cubicBezTo>
                <a:cubicBezTo>
                  <a:pt x="3765675" y="302491"/>
                  <a:pt x="3735071" y="377297"/>
                  <a:pt x="3804557" y="293914"/>
                </a:cubicBezTo>
                <a:cubicBezTo>
                  <a:pt x="3817120" y="278838"/>
                  <a:pt x="3820573" y="255330"/>
                  <a:pt x="3837214" y="244929"/>
                </a:cubicBezTo>
                <a:cubicBezTo>
                  <a:pt x="3866405" y="226684"/>
                  <a:pt x="3906543" y="231366"/>
                  <a:pt x="3935186" y="212271"/>
                </a:cubicBezTo>
                <a:cubicBezTo>
                  <a:pt x="3998493" y="170067"/>
                  <a:pt x="3965554" y="185820"/>
                  <a:pt x="4033157" y="163286"/>
                </a:cubicBezTo>
                <a:cubicBezTo>
                  <a:pt x="4065814" y="141514"/>
                  <a:pt x="4093894" y="110383"/>
                  <a:pt x="4131129" y="97971"/>
                </a:cubicBezTo>
                <a:lnTo>
                  <a:pt x="4229100" y="65314"/>
                </a:lnTo>
                <a:lnTo>
                  <a:pt x="4686300" y="81643"/>
                </a:lnTo>
                <a:cubicBezTo>
                  <a:pt x="4710310" y="85645"/>
                  <a:pt x="4706056" y="126316"/>
                  <a:pt x="4718957" y="146957"/>
                </a:cubicBezTo>
                <a:cubicBezTo>
                  <a:pt x="4751301" y="198707"/>
                  <a:pt x="4763339" y="207667"/>
                  <a:pt x="4800600" y="244929"/>
                </a:cubicBezTo>
                <a:cubicBezTo>
                  <a:pt x="4823814" y="314568"/>
                  <a:pt x="4816929" y="276702"/>
                  <a:pt x="4816929" y="359229"/>
                </a:cubicBezTo>
              </a:path>
            </a:pathLst>
          </a:custGeom>
          <a:solidFill>
            <a:srgbClr val="5169A3"/>
          </a:solidFill>
          <a:ln>
            <a:solidFill>
              <a:srgbClr val="4B6C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997043" y="277586"/>
            <a:ext cx="2955471" cy="2862322"/>
          </a:xfrm>
          <a:prstGeom prst="rect">
            <a:avLst/>
          </a:prstGeom>
          <a:noFill/>
        </p:spPr>
        <p:txBody>
          <a:bodyPr wrap="square" rtlCol="0">
            <a:spAutoFit/>
          </a:bodyPr>
          <a:lstStyle/>
          <a:p>
            <a:r>
              <a:rPr lang="en-US" sz="2000" dirty="0" smtClean="0">
                <a:solidFill>
                  <a:schemeClr val="bg1"/>
                </a:solidFill>
              </a:rPr>
              <a:t>1780: British forces under General Cornwallis capture Charleston and occupy South Carolina.</a:t>
            </a:r>
          </a:p>
          <a:p>
            <a:r>
              <a:rPr lang="en-US" sz="2000" dirty="0" smtClean="0">
                <a:solidFill>
                  <a:schemeClr val="bg1"/>
                </a:solidFill>
              </a:rPr>
              <a:t>American leaders Greene and Morgan divide their forces and lure the British into defeats at Cowpens and Guilford Courthouse.</a:t>
            </a:r>
            <a:endParaRPr lang="en-US" sz="2000" dirty="0">
              <a:solidFill>
                <a:schemeClr val="bg1"/>
              </a:solidFill>
            </a:endParaRPr>
          </a:p>
        </p:txBody>
      </p:sp>
      <p:pic>
        <p:nvPicPr>
          <p:cNvPr id="22" name="Picture 21" descr="gb-1606.gif"/>
          <p:cNvPicPr>
            <a:picLocks noChangeAspect="1"/>
          </p:cNvPicPr>
          <p:nvPr/>
        </p:nvPicPr>
        <p:blipFill>
          <a:blip r:embed="rId3" cstate="print"/>
          <a:stretch>
            <a:fillRect/>
          </a:stretch>
        </p:blipFill>
        <p:spPr>
          <a:xfrm>
            <a:off x="3917552" y="5055084"/>
            <a:ext cx="392986" cy="245616"/>
          </a:xfrm>
          <a:prstGeom prst="rect">
            <a:avLst/>
          </a:prstGeom>
        </p:spPr>
      </p:pic>
      <p:pic>
        <p:nvPicPr>
          <p:cNvPr id="23" name="Picture 22" descr="gb-1606.gif"/>
          <p:cNvPicPr>
            <a:picLocks noChangeAspect="1"/>
          </p:cNvPicPr>
          <p:nvPr/>
        </p:nvPicPr>
        <p:blipFill>
          <a:blip r:embed="rId3" cstate="print"/>
          <a:stretch>
            <a:fillRect/>
          </a:stretch>
        </p:blipFill>
        <p:spPr>
          <a:xfrm>
            <a:off x="4941013" y="4629219"/>
            <a:ext cx="392986" cy="245616"/>
          </a:xfrm>
          <a:prstGeom prst="rect">
            <a:avLst/>
          </a:prstGeom>
        </p:spPr>
      </p:pic>
      <p:pic>
        <p:nvPicPr>
          <p:cNvPr id="24" name="Picture 23" descr="gb-1606.gif"/>
          <p:cNvPicPr>
            <a:picLocks noChangeAspect="1"/>
          </p:cNvPicPr>
          <p:nvPr/>
        </p:nvPicPr>
        <p:blipFill>
          <a:blip r:embed="rId3" cstate="print"/>
          <a:stretch>
            <a:fillRect/>
          </a:stretch>
        </p:blipFill>
        <p:spPr>
          <a:xfrm>
            <a:off x="3468489" y="4328784"/>
            <a:ext cx="392986" cy="245616"/>
          </a:xfrm>
          <a:prstGeom prst="rect">
            <a:avLst/>
          </a:prstGeom>
        </p:spPr>
      </p:pic>
      <p:sp>
        <p:nvSpPr>
          <p:cNvPr id="25" name="Explosion 2 24"/>
          <p:cNvSpPr/>
          <p:nvPr/>
        </p:nvSpPr>
        <p:spPr>
          <a:xfrm>
            <a:off x="4845855" y="5327309"/>
            <a:ext cx="457200" cy="4572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4295240" y="4533914"/>
            <a:ext cx="457200" cy="4572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2 33"/>
          <p:cNvSpPr/>
          <p:nvPr/>
        </p:nvSpPr>
        <p:spPr>
          <a:xfrm>
            <a:off x="2859545" y="3768903"/>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2 34"/>
          <p:cNvSpPr/>
          <p:nvPr/>
        </p:nvSpPr>
        <p:spPr>
          <a:xfrm>
            <a:off x="4590677" y="2052770"/>
            <a:ext cx="457200" cy="457200"/>
          </a:xfrm>
          <a:prstGeom prst="irregularSeal2">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173029" y="2526299"/>
            <a:ext cx="761797" cy="2159312"/>
          </a:xfrm>
          <a:custGeom>
            <a:avLst/>
            <a:gdLst>
              <a:gd name="connsiteX0" fmla="*/ 0 w 1592318"/>
              <a:gd name="connsiteY0" fmla="*/ 2632841 h 2632841"/>
              <a:gd name="connsiteX1" fmla="*/ 63063 w 1592318"/>
              <a:gd name="connsiteY1" fmla="*/ 1655379 h 2632841"/>
              <a:gd name="connsiteX2" fmla="*/ 236483 w 1592318"/>
              <a:gd name="connsiteY2" fmla="*/ 1087820 h 2632841"/>
              <a:gd name="connsiteX3" fmla="*/ 709449 w 1592318"/>
              <a:gd name="connsiteY3" fmla="*/ 1072055 h 2632841"/>
              <a:gd name="connsiteX4" fmla="*/ 1198180 w 1592318"/>
              <a:gd name="connsiteY4" fmla="*/ 1024758 h 2632841"/>
              <a:gd name="connsiteX5" fmla="*/ 1308538 w 1592318"/>
              <a:gd name="connsiteY5" fmla="*/ 693683 h 2632841"/>
              <a:gd name="connsiteX6" fmla="*/ 1182414 w 1592318"/>
              <a:gd name="connsiteY6" fmla="*/ 220717 h 2632841"/>
              <a:gd name="connsiteX7" fmla="*/ 1592318 w 1592318"/>
              <a:gd name="connsiteY7" fmla="*/ 0 h 2632841"/>
              <a:gd name="connsiteX8" fmla="*/ 1592318 w 1592318"/>
              <a:gd name="connsiteY8" fmla="*/ 0 h 2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318" h="2632841">
                <a:moveTo>
                  <a:pt x="0" y="2632841"/>
                </a:moveTo>
                <a:cubicBezTo>
                  <a:pt x="11824" y="2272862"/>
                  <a:pt x="23649" y="1912883"/>
                  <a:pt x="63063" y="1655379"/>
                </a:cubicBezTo>
                <a:cubicBezTo>
                  <a:pt x="102477" y="1397876"/>
                  <a:pt x="128752" y="1185041"/>
                  <a:pt x="236483" y="1087820"/>
                </a:cubicBezTo>
                <a:cubicBezTo>
                  <a:pt x="344214" y="990599"/>
                  <a:pt x="549166" y="1082565"/>
                  <a:pt x="709449" y="1072055"/>
                </a:cubicBezTo>
                <a:cubicBezTo>
                  <a:pt x="869732" y="1061545"/>
                  <a:pt x="1098332" y="1087820"/>
                  <a:pt x="1198180" y="1024758"/>
                </a:cubicBezTo>
                <a:cubicBezTo>
                  <a:pt x="1298028" y="961696"/>
                  <a:pt x="1311166" y="827690"/>
                  <a:pt x="1308538" y="693683"/>
                </a:cubicBezTo>
                <a:cubicBezTo>
                  <a:pt x="1305910" y="559676"/>
                  <a:pt x="1135117" y="336331"/>
                  <a:pt x="1182414" y="220717"/>
                </a:cubicBezTo>
                <a:cubicBezTo>
                  <a:pt x="1229711" y="105103"/>
                  <a:pt x="1592318" y="0"/>
                  <a:pt x="1592318" y="0"/>
                </a:cubicBezTo>
                <a:lnTo>
                  <a:pt x="1592318" y="0"/>
                </a:lnTo>
              </a:path>
            </a:pathLst>
          </a:custGeom>
          <a:ln w="825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221949" y="5447223"/>
            <a:ext cx="1194558" cy="369332"/>
          </a:xfrm>
          <a:prstGeom prst="rect">
            <a:avLst/>
          </a:prstGeom>
          <a:noFill/>
        </p:spPr>
        <p:txBody>
          <a:bodyPr wrap="none" rtlCol="0">
            <a:spAutoFit/>
          </a:bodyPr>
          <a:lstStyle/>
          <a:p>
            <a:r>
              <a:rPr lang="en-US" dirty="0" smtClean="0">
                <a:solidFill>
                  <a:schemeClr val="bg1"/>
                </a:solidFill>
              </a:rPr>
              <a:t>Charleston</a:t>
            </a:r>
            <a:endParaRPr lang="en-US" dirty="0">
              <a:solidFill>
                <a:schemeClr val="bg1"/>
              </a:solidFill>
            </a:endParaRPr>
          </a:p>
        </p:txBody>
      </p:sp>
      <p:sp>
        <p:nvSpPr>
          <p:cNvPr id="37" name="TextBox 36"/>
          <p:cNvSpPr txBox="1"/>
          <p:nvPr/>
        </p:nvSpPr>
        <p:spPr>
          <a:xfrm>
            <a:off x="1795101" y="4020402"/>
            <a:ext cx="1042978" cy="369332"/>
          </a:xfrm>
          <a:prstGeom prst="rect">
            <a:avLst/>
          </a:prstGeom>
          <a:noFill/>
        </p:spPr>
        <p:txBody>
          <a:bodyPr wrap="none" rtlCol="0">
            <a:spAutoFit/>
          </a:bodyPr>
          <a:lstStyle/>
          <a:p>
            <a:r>
              <a:rPr lang="en-US" dirty="0" smtClean="0">
                <a:solidFill>
                  <a:schemeClr val="bg1"/>
                </a:solidFill>
              </a:rPr>
              <a:t>Cowpens</a:t>
            </a:r>
            <a:endParaRPr lang="en-US" dirty="0">
              <a:solidFill>
                <a:schemeClr val="bg1"/>
              </a:solidFill>
            </a:endParaRPr>
          </a:p>
        </p:txBody>
      </p:sp>
      <p:sp>
        <p:nvSpPr>
          <p:cNvPr id="38" name="TextBox 37"/>
          <p:cNvSpPr txBox="1"/>
          <p:nvPr/>
        </p:nvSpPr>
        <p:spPr>
          <a:xfrm>
            <a:off x="2378794" y="2155683"/>
            <a:ext cx="2092239" cy="369332"/>
          </a:xfrm>
          <a:prstGeom prst="rect">
            <a:avLst/>
          </a:prstGeom>
          <a:noFill/>
        </p:spPr>
        <p:txBody>
          <a:bodyPr wrap="none" rtlCol="0">
            <a:spAutoFit/>
          </a:bodyPr>
          <a:lstStyle/>
          <a:p>
            <a:r>
              <a:rPr lang="en-US" dirty="0" smtClean="0">
                <a:solidFill>
                  <a:schemeClr val="bg1"/>
                </a:solidFill>
              </a:rPr>
              <a:t>Guilford Courthouse</a:t>
            </a:r>
            <a:endParaRPr lang="en-US" dirty="0">
              <a:solidFill>
                <a:schemeClr val="bg1"/>
              </a:solidFill>
            </a:endParaRPr>
          </a:p>
        </p:txBody>
      </p:sp>
      <p:sp>
        <p:nvSpPr>
          <p:cNvPr id="39" name="TextBox 38"/>
          <p:cNvSpPr txBox="1"/>
          <p:nvPr/>
        </p:nvSpPr>
        <p:spPr>
          <a:xfrm>
            <a:off x="8986423" y="3302772"/>
            <a:ext cx="2966091" cy="1323439"/>
          </a:xfrm>
          <a:prstGeom prst="rect">
            <a:avLst/>
          </a:prstGeom>
          <a:noFill/>
        </p:spPr>
        <p:txBody>
          <a:bodyPr wrap="square" rtlCol="0">
            <a:spAutoFit/>
          </a:bodyPr>
          <a:lstStyle/>
          <a:p>
            <a:r>
              <a:rPr lang="en-US" sz="2000" dirty="0" smtClean="0">
                <a:solidFill>
                  <a:schemeClr val="bg1"/>
                </a:solidFill>
              </a:rPr>
              <a:t>Desperate for new supplies and soldiers, Cornwallis retreats to Yorktown, Virginia in 1781.</a:t>
            </a:r>
            <a:endParaRPr lang="en-US" sz="2000" dirty="0">
              <a:solidFill>
                <a:schemeClr val="bg1"/>
              </a:solidFill>
            </a:endParaRPr>
          </a:p>
        </p:txBody>
      </p:sp>
      <p:sp>
        <p:nvSpPr>
          <p:cNvPr id="13" name="Freeform 12"/>
          <p:cNvSpPr/>
          <p:nvPr/>
        </p:nvSpPr>
        <p:spPr>
          <a:xfrm>
            <a:off x="5165558" y="2518611"/>
            <a:ext cx="1556084" cy="1556084"/>
          </a:xfrm>
          <a:custGeom>
            <a:avLst/>
            <a:gdLst>
              <a:gd name="connsiteX0" fmla="*/ 0 w 1556084"/>
              <a:gd name="connsiteY0" fmla="*/ 0 h 1556084"/>
              <a:gd name="connsiteX1" fmla="*/ 144379 w 1556084"/>
              <a:gd name="connsiteY1" fmla="*/ 48126 h 1556084"/>
              <a:gd name="connsiteX2" fmla="*/ 288758 w 1556084"/>
              <a:gd name="connsiteY2" fmla="*/ 64168 h 1556084"/>
              <a:gd name="connsiteX3" fmla="*/ 352926 w 1556084"/>
              <a:gd name="connsiteY3" fmla="*/ 80210 h 1556084"/>
              <a:gd name="connsiteX4" fmla="*/ 401053 w 1556084"/>
              <a:gd name="connsiteY4" fmla="*/ 112294 h 1556084"/>
              <a:gd name="connsiteX5" fmla="*/ 465221 w 1556084"/>
              <a:gd name="connsiteY5" fmla="*/ 144378 h 1556084"/>
              <a:gd name="connsiteX6" fmla="*/ 545431 w 1556084"/>
              <a:gd name="connsiteY6" fmla="*/ 224589 h 1556084"/>
              <a:gd name="connsiteX7" fmla="*/ 593558 w 1556084"/>
              <a:gd name="connsiteY7" fmla="*/ 256673 h 1556084"/>
              <a:gd name="connsiteX8" fmla="*/ 609600 w 1556084"/>
              <a:gd name="connsiteY8" fmla="*/ 320842 h 1556084"/>
              <a:gd name="connsiteX9" fmla="*/ 657726 w 1556084"/>
              <a:gd name="connsiteY9" fmla="*/ 336884 h 1556084"/>
              <a:gd name="connsiteX10" fmla="*/ 689810 w 1556084"/>
              <a:gd name="connsiteY10" fmla="*/ 385010 h 1556084"/>
              <a:gd name="connsiteX11" fmla="*/ 737937 w 1556084"/>
              <a:gd name="connsiteY11" fmla="*/ 481263 h 1556084"/>
              <a:gd name="connsiteX12" fmla="*/ 834189 w 1556084"/>
              <a:gd name="connsiteY12" fmla="*/ 513347 h 1556084"/>
              <a:gd name="connsiteX13" fmla="*/ 882316 w 1556084"/>
              <a:gd name="connsiteY13" fmla="*/ 561473 h 1556084"/>
              <a:gd name="connsiteX14" fmla="*/ 946484 w 1556084"/>
              <a:gd name="connsiteY14" fmla="*/ 593557 h 1556084"/>
              <a:gd name="connsiteX15" fmla="*/ 962526 w 1556084"/>
              <a:gd name="connsiteY15" fmla="*/ 641684 h 1556084"/>
              <a:gd name="connsiteX16" fmla="*/ 1026695 w 1556084"/>
              <a:gd name="connsiteY16" fmla="*/ 737936 h 1556084"/>
              <a:gd name="connsiteX17" fmla="*/ 1074821 w 1556084"/>
              <a:gd name="connsiteY17" fmla="*/ 770021 h 1556084"/>
              <a:gd name="connsiteX18" fmla="*/ 1122947 w 1556084"/>
              <a:gd name="connsiteY18" fmla="*/ 818147 h 1556084"/>
              <a:gd name="connsiteX19" fmla="*/ 1235242 w 1556084"/>
              <a:gd name="connsiteY19" fmla="*/ 882315 h 1556084"/>
              <a:gd name="connsiteX20" fmla="*/ 1315453 w 1556084"/>
              <a:gd name="connsiteY20" fmla="*/ 978568 h 1556084"/>
              <a:gd name="connsiteX21" fmla="*/ 1363579 w 1556084"/>
              <a:gd name="connsiteY21" fmla="*/ 1026694 h 1556084"/>
              <a:gd name="connsiteX22" fmla="*/ 1411705 w 1556084"/>
              <a:gd name="connsiteY22" fmla="*/ 1138989 h 1556084"/>
              <a:gd name="connsiteX23" fmla="*/ 1443789 w 1556084"/>
              <a:gd name="connsiteY23" fmla="*/ 1251284 h 1556084"/>
              <a:gd name="connsiteX24" fmla="*/ 1475874 w 1556084"/>
              <a:gd name="connsiteY24" fmla="*/ 1283368 h 1556084"/>
              <a:gd name="connsiteX25" fmla="*/ 1507958 w 1556084"/>
              <a:gd name="connsiteY25" fmla="*/ 1331494 h 1556084"/>
              <a:gd name="connsiteX26" fmla="*/ 1524000 w 1556084"/>
              <a:gd name="connsiteY26" fmla="*/ 1411705 h 1556084"/>
              <a:gd name="connsiteX27" fmla="*/ 1540042 w 1556084"/>
              <a:gd name="connsiteY27" fmla="*/ 1507957 h 1556084"/>
              <a:gd name="connsiteX28" fmla="*/ 1556084 w 1556084"/>
              <a:gd name="connsiteY28" fmla="*/ 1556084 h 15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56084" h="1556084">
                <a:moveTo>
                  <a:pt x="0" y="0"/>
                </a:moveTo>
                <a:cubicBezTo>
                  <a:pt x="48126" y="16042"/>
                  <a:pt x="94857" y="37121"/>
                  <a:pt x="144379" y="48126"/>
                </a:cubicBezTo>
                <a:cubicBezTo>
                  <a:pt x="191648" y="58630"/>
                  <a:pt x="240899" y="56805"/>
                  <a:pt x="288758" y="64168"/>
                </a:cubicBezTo>
                <a:cubicBezTo>
                  <a:pt x="310549" y="67520"/>
                  <a:pt x="331537" y="74863"/>
                  <a:pt x="352926" y="80210"/>
                </a:cubicBezTo>
                <a:cubicBezTo>
                  <a:pt x="368968" y="90905"/>
                  <a:pt x="384313" y="102728"/>
                  <a:pt x="401053" y="112294"/>
                </a:cubicBezTo>
                <a:cubicBezTo>
                  <a:pt x="421816" y="124159"/>
                  <a:pt x="446344" y="129696"/>
                  <a:pt x="465221" y="144378"/>
                </a:cubicBezTo>
                <a:cubicBezTo>
                  <a:pt x="495068" y="167592"/>
                  <a:pt x="518694" y="197852"/>
                  <a:pt x="545431" y="224589"/>
                </a:cubicBezTo>
                <a:cubicBezTo>
                  <a:pt x="559064" y="238222"/>
                  <a:pt x="577516" y="245978"/>
                  <a:pt x="593558" y="256673"/>
                </a:cubicBezTo>
                <a:cubicBezTo>
                  <a:pt x="598905" y="278063"/>
                  <a:pt x="595827" y="303625"/>
                  <a:pt x="609600" y="320842"/>
                </a:cubicBezTo>
                <a:cubicBezTo>
                  <a:pt x="620163" y="334046"/>
                  <a:pt x="644522" y="326321"/>
                  <a:pt x="657726" y="336884"/>
                </a:cubicBezTo>
                <a:cubicBezTo>
                  <a:pt x="672781" y="348928"/>
                  <a:pt x="681188" y="367765"/>
                  <a:pt x="689810" y="385010"/>
                </a:cubicBezTo>
                <a:cubicBezTo>
                  <a:pt x="704907" y="415204"/>
                  <a:pt x="704504" y="460367"/>
                  <a:pt x="737937" y="481263"/>
                </a:cubicBezTo>
                <a:cubicBezTo>
                  <a:pt x="766616" y="499187"/>
                  <a:pt x="834189" y="513347"/>
                  <a:pt x="834189" y="513347"/>
                </a:cubicBezTo>
                <a:cubicBezTo>
                  <a:pt x="850231" y="529389"/>
                  <a:pt x="863855" y="548286"/>
                  <a:pt x="882316" y="561473"/>
                </a:cubicBezTo>
                <a:cubicBezTo>
                  <a:pt x="901776" y="575373"/>
                  <a:pt x="929574" y="576647"/>
                  <a:pt x="946484" y="593557"/>
                </a:cubicBezTo>
                <a:cubicBezTo>
                  <a:pt x="958441" y="605514"/>
                  <a:pt x="954314" y="626902"/>
                  <a:pt x="962526" y="641684"/>
                </a:cubicBezTo>
                <a:cubicBezTo>
                  <a:pt x="981253" y="675392"/>
                  <a:pt x="994611" y="716546"/>
                  <a:pt x="1026695" y="737936"/>
                </a:cubicBezTo>
                <a:cubicBezTo>
                  <a:pt x="1042737" y="748631"/>
                  <a:pt x="1060010" y="757678"/>
                  <a:pt x="1074821" y="770021"/>
                </a:cubicBezTo>
                <a:cubicBezTo>
                  <a:pt x="1092249" y="784545"/>
                  <a:pt x="1104486" y="804961"/>
                  <a:pt x="1122947" y="818147"/>
                </a:cubicBezTo>
                <a:cubicBezTo>
                  <a:pt x="1276619" y="927912"/>
                  <a:pt x="1108962" y="781290"/>
                  <a:pt x="1235242" y="882315"/>
                </a:cubicBezTo>
                <a:cubicBezTo>
                  <a:pt x="1273123" y="912620"/>
                  <a:pt x="1281424" y="938868"/>
                  <a:pt x="1315453" y="978568"/>
                </a:cubicBezTo>
                <a:cubicBezTo>
                  <a:pt x="1330217" y="995793"/>
                  <a:pt x="1347537" y="1010652"/>
                  <a:pt x="1363579" y="1026694"/>
                </a:cubicBezTo>
                <a:cubicBezTo>
                  <a:pt x="1409634" y="1210917"/>
                  <a:pt x="1345235" y="983892"/>
                  <a:pt x="1411705" y="1138989"/>
                </a:cubicBezTo>
                <a:cubicBezTo>
                  <a:pt x="1422191" y="1163457"/>
                  <a:pt x="1428182" y="1225272"/>
                  <a:pt x="1443789" y="1251284"/>
                </a:cubicBezTo>
                <a:cubicBezTo>
                  <a:pt x="1451571" y="1264253"/>
                  <a:pt x="1466426" y="1271558"/>
                  <a:pt x="1475874" y="1283368"/>
                </a:cubicBezTo>
                <a:cubicBezTo>
                  <a:pt x="1487918" y="1298423"/>
                  <a:pt x="1497263" y="1315452"/>
                  <a:pt x="1507958" y="1331494"/>
                </a:cubicBezTo>
                <a:cubicBezTo>
                  <a:pt x="1513305" y="1358231"/>
                  <a:pt x="1519122" y="1384878"/>
                  <a:pt x="1524000" y="1411705"/>
                </a:cubicBezTo>
                <a:cubicBezTo>
                  <a:pt x="1529818" y="1443707"/>
                  <a:pt x="1532986" y="1476205"/>
                  <a:pt x="1540042" y="1507957"/>
                </a:cubicBezTo>
                <a:cubicBezTo>
                  <a:pt x="1543710" y="1524464"/>
                  <a:pt x="1556084" y="1556084"/>
                  <a:pt x="1556084" y="1556084"/>
                </a:cubicBezTo>
              </a:path>
            </a:pathLst>
          </a:custGeom>
          <a:noFill/>
          <a:ln w="762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14271226">
            <a:off x="6628080" y="1254918"/>
            <a:ext cx="1647481" cy="2320328"/>
          </a:xfrm>
          <a:custGeom>
            <a:avLst/>
            <a:gdLst>
              <a:gd name="connsiteX0" fmla="*/ 0 w 1556084"/>
              <a:gd name="connsiteY0" fmla="*/ 0 h 1556084"/>
              <a:gd name="connsiteX1" fmla="*/ 144379 w 1556084"/>
              <a:gd name="connsiteY1" fmla="*/ 48126 h 1556084"/>
              <a:gd name="connsiteX2" fmla="*/ 288758 w 1556084"/>
              <a:gd name="connsiteY2" fmla="*/ 64168 h 1556084"/>
              <a:gd name="connsiteX3" fmla="*/ 352926 w 1556084"/>
              <a:gd name="connsiteY3" fmla="*/ 80210 h 1556084"/>
              <a:gd name="connsiteX4" fmla="*/ 401053 w 1556084"/>
              <a:gd name="connsiteY4" fmla="*/ 112294 h 1556084"/>
              <a:gd name="connsiteX5" fmla="*/ 465221 w 1556084"/>
              <a:gd name="connsiteY5" fmla="*/ 144378 h 1556084"/>
              <a:gd name="connsiteX6" fmla="*/ 545431 w 1556084"/>
              <a:gd name="connsiteY6" fmla="*/ 224589 h 1556084"/>
              <a:gd name="connsiteX7" fmla="*/ 593558 w 1556084"/>
              <a:gd name="connsiteY7" fmla="*/ 256673 h 1556084"/>
              <a:gd name="connsiteX8" fmla="*/ 609600 w 1556084"/>
              <a:gd name="connsiteY8" fmla="*/ 320842 h 1556084"/>
              <a:gd name="connsiteX9" fmla="*/ 657726 w 1556084"/>
              <a:gd name="connsiteY9" fmla="*/ 336884 h 1556084"/>
              <a:gd name="connsiteX10" fmla="*/ 689810 w 1556084"/>
              <a:gd name="connsiteY10" fmla="*/ 385010 h 1556084"/>
              <a:gd name="connsiteX11" fmla="*/ 737937 w 1556084"/>
              <a:gd name="connsiteY11" fmla="*/ 481263 h 1556084"/>
              <a:gd name="connsiteX12" fmla="*/ 834189 w 1556084"/>
              <a:gd name="connsiteY12" fmla="*/ 513347 h 1556084"/>
              <a:gd name="connsiteX13" fmla="*/ 882316 w 1556084"/>
              <a:gd name="connsiteY13" fmla="*/ 561473 h 1556084"/>
              <a:gd name="connsiteX14" fmla="*/ 946484 w 1556084"/>
              <a:gd name="connsiteY14" fmla="*/ 593557 h 1556084"/>
              <a:gd name="connsiteX15" fmla="*/ 962526 w 1556084"/>
              <a:gd name="connsiteY15" fmla="*/ 641684 h 1556084"/>
              <a:gd name="connsiteX16" fmla="*/ 1026695 w 1556084"/>
              <a:gd name="connsiteY16" fmla="*/ 737936 h 1556084"/>
              <a:gd name="connsiteX17" fmla="*/ 1074821 w 1556084"/>
              <a:gd name="connsiteY17" fmla="*/ 770021 h 1556084"/>
              <a:gd name="connsiteX18" fmla="*/ 1122947 w 1556084"/>
              <a:gd name="connsiteY18" fmla="*/ 818147 h 1556084"/>
              <a:gd name="connsiteX19" fmla="*/ 1235242 w 1556084"/>
              <a:gd name="connsiteY19" fmla="*/ 882315 h 1556084"/>
              <a:gd name="connsiteX20" fmla="*/ 1315453 w 1556084"/>
              <a:gd name="connsiteY20" fmla="*/ 978568 h 1556084"/>
              <a:gd name="connsiteX21" fmla="*/ 1363579 w 1556084"/>
              <a:gd name="connsiteY21" fmla="*/ 1026694 h 1556084"/>
              <a:gd name="connsiteX22" fmla="*/ 1411705 w 1556084"/>
              <a:gd name="connsiteY22" fmla="*/ 1138989 h 1556084"/>
              <a:gd name="connsiteX23" fmla="*/ 1443789 w 1556084"/>
              <a:gd name="connsiteY23" fmla="*/ 1251284 h 1556084"/>
              <a:gd name="connsiteX24" fmla="*/ 1475874 w 1556084"/>
              <a:gd name="connsiteY24" fmla="*/ 1283368 h 1556084"/>
              <a:gd name="connsiteX25" fmla="*/ 1507958 w 1556084"/>
              <a:gd name="connsiteY25" fmla="*/ 1331494 h 1556084"/>
              <a:gd name="connsiteX26" fmla="*/ 1524000 w 1556084"/>
              <a:gd name="connsiteY26" fmla="*/ 1411705 h 1556084"/>
              <a:gd name="connsiteX27" fmla="*/ 1540042 w 1556084"/>
              <a:gd name="connsiteY27" fmla="*/ 1507957 h 1556084"/>
              <a:gd name="connsiteX28" fmla="*/ 1556084 w 1556084"/>
              <a:gd name="connsiteY28" fmla="*/ 1556084 h 15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56084" h="1556084">
                <a:moveTo>
                  <a:pt x="0" y="0"/>
                </a:moveTo>
                <a:cubicBezTo>
                  <a:pt x="48126" y="16042"/>
                  <a:pt x="94857" y="37121"/>
                  <a:pt x="144379" y="48126"/>
                </a:cubicBezTo>
                <a:cubicBezTo>
                  <a:pt x="191648" y="58630"/>
                  <a:pt x="240899" y="56805"/>
                  <a:pt x="288758" y="64168"/>
                </a:cubicBezTo>
                <a:cubicBezTo>
                  <a:pt x="310549" y="67520"/>
                  <a:pt x="331537" y="74863"/>
                  <a:pt x="352926" y="80210"/>
                </a:cubicBezTo>
                <a:cubicBezTo>
                  <a:pt x="368968" y="90905"/>
                  <a:pt x="384313" y="102728"/>
                  <a:pt x="401053" y="112294"/>
                </a:cubicBezTo>
                <a:cubicBezTo>
                  <a:pt x="421816" y="124159"/>
                  <a:pt x="446344" y="129696"/>
                  <a:pt x="465221" y="144378"/>
                </a:cubicBezTo>
                <a:cubicBezTo>
                  <a:pt x="495068" y="167592"/>
                  <a:pt x="518694" y="197852"/>
                  <a:pt x="545431" y="224589"/>
                </a:cubicBezTo>
                <a:cubicBezTo>
                  <a:pt x="559064" y="238222"/>
                  <a:pt x="577516" y="245978"/>
                  <a:pt x="593558" y="256673"/>
                </a:cubicBezTo>
                <a:cubicBezTo>
                  <a:pt x="598905" y="278063"/>
                  <a:pt x="595827" y="303625"/>
                  <a:pt x="609600" y="320842"/>
                </a:cubicBezTo>
                <a:cubicBezTo>
                  <a:pt x="620163" y="334046"/>
                  <a:pt x="644522" y="326321"/>
                  <a:pt x="657726" y="336884"/>
                </a:cubicBezTo>
                <a:cubicBezTo>
                  <a:pt x="672781" y="348928"/>
                  <a:pt x="681188" y="367765"/>
                  <a:pt x="689810" y="385010"/>
                </a:cubicBezTo>
                <a:cubicBezTo>
                  <a:pt x="704907" y="415204"/>
                  <a:pt x="704504" y="460367"/>
                  <a:pt x="737937" y="481263"/>
                </a:cubicBezTo>
                <a:cubicBezTo>
                  <a:pt x="766616" y="499187"/>
                  <a:pt x="834189" y="513347"/>
                  <a:pt x="834189" y="513347"/>
                </a:cubicBezTo>
                <a:cubicBezTo>
                  <a:pt x="850231" y="529389"/>
                  <a:pt x="863855" y="548286"/>
                  <a:pt x="882316" y="561473"/>
                </a:cubicBezTo>
                <a:cubicBezTo>
                  <a:pt x="901776" y="575373"/>
                  <a:pt x="929574" y="576647"/>
                  <a:pt x="946484" y="593557"/>
                </a:cubicBezTo>
                <a:cubicBezTo>
                  <a:pt x="958441" y="605514"/>
                  <a:pt x="954314" y="626902"/>
                  <a:pt x="962526" y="641684"/>
                </a:cubicBezTo>
                <a:cubicBezTo>
                  <a:pt x="981253" y="675392"/>
                  <a:pt x="994611" y="716546"/>
                  <a:pt x="1026695" y="737936"/>
                </a:cubicBezTo>
                <a:cubicBezTo>
                  <a:pt x="1042737" y="748631"/>
                  <a:pt x="1060010" y="757678"/>
                  <a:pt x="1074821" y="770021"/>
                </a:cubicBezTo>
                <a:cubicBezTo>
                  <a:pt x="1092249" y="784545"/>
                  <a:pt x="1104486" y="804961"/>
                  <a:pt x="1122947" y="818147"/>
                </a:cubicBezTo>
                <a:cubicBezTo>
                  <a:pt x="1276619" y="927912"/>
                  <a:pt x="1108962" y="781290"/>
                  <a:pt x="1235242" y="882315"/>
                </a:cubicBezTo>
                <a:cubicBezTo>
                  <a:pt x="1273123" y="912620"/>
                  <a:pt x="1281424" y="938868"/>
                  <a:pt x="1315453" y="978568"/>
                </a:cubicBezTo>
                <a:cubicBezTo>
                  <a:pt x="1330217" y="995793"/>
                  <a:pt x="1347537" y="1010652"/>
                  <a:pt x="1363579" y="1026694"/>
                </a:cubicBezTo>
                <a:cubicBezTo>
                  <a:pt x="1409634" y="1210917"/>
                  <a:pt x="1345235" y="983892"/>
                  <a:pt x="1411705" y="1138989"/>
                </a:cubicBezTo>
                <a:cubicBezTo>
                  <a:pt x="1422191" y="1163457"/>
                  <a:pt x="1428182" y="1225272"/>
                  <a:pt x="1443789" y="1251284"/>
                </a:cubicBezTo>
                <a:cubicBezTo>
                  <a:pt x="1451571" y="1264253"/>
                  <a:pt x="1466426" y="1271558"/>
                  <a:pt x="1475874" y="1283368"/>
                </a:cubicBezTo>
                <a:cubicBezTo>
                  <a:pt x="1487918" y="1298423"/>
                  <a:pt x="1497263" y="1315452"/>
                  <a:pt x="1507958" y="1331494"/>
                </a:cubicBezTo>
                <a:cubicBezTo>
                  <a:pt x="1513305" y="1358231"/>
                  <a:pt x="1519122" y="1384878"/>
                  <a:pt x="1524000" y="1411705"/>
                </a:cubicBezTo>
                <a:cubicBezTo>
                  <a:pt x="1529818" y="1443707"/>
                  <a:pt x="1532986" y="1476205"/>
                  <a:pt x="1540042" y="1507957"/>
                </a:cubicBezTo>
                <a:cubicBezTo>
                  <a:pt x="1543710" y="1524464"/>
                  <a:pt x="1556084" y="1556084"/>
                  <a:pt x="1556084" y="1556084"/>
                </a:cubicBezTo>
              </a:path>
            </a:pathLst>
          </a:custGeom>
          <a:noFill/>
          <a:ln w="762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886306" y="754618"/>
            <a:ext cx="1067215" cy="369332"/>
          </a:xfrm>
          <a:prstGeom prst="rect">
            <a:avLst/>
          </a:prstGeom>
          <a:noFill/>
        </p:spPr>
        <p:txBody>
          <a:bodyPr wrap="none" rtlCol="0">
            <a:spAutoFit/>
          </a:bodyPr>
          <a:lstStyle/>
          <a:p>
            <a:r>
              <a:rPr lang="en-US" dirty="0" smtClean="0">
                <a:solidFill>
                  <a:schemeClr val="bg1"/>
                </a:solidFill>
              </a:rPr>
              <a:t>Yorktown</a:t>
            </a:r>
            <a:endParaRPr lang="en-US" dirty="0">
              <a:solidFill>
                <a:schemeClr val="bg1"/>
              </a:solidFill>
            </a:endParaRPr>
          </a:p>
        </p:txBody>
      </p:sp>
    </p:spTree>
    <p:extLst>
      <p:ext uri="{BB962C8B-B14F-4D97-AF65-F5344CB8AC3E}">
        <p14:creationId xmlns:p14="http://schemas.microsoft.com/office/powerpoint/2010/main" val="3650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style.rotation</p:attrName>
                                        </p:attrNameLst>
                                      </p:cBhvr>
                                      <p:tavLst>
                                        <p:tav tm="0">
                                          <p:val>
                                            <p:fltVal val="720"/>
                                          </p:val>
                                        </p:tav>
                                        <p:tav tm="100000">
                                          <p:val>
                                            <p:fltVal val="0"/>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ppt_w</p:attrName>
                                        </p:attrNameLst>
                                      </p:cBhvr>
                                      <p:tavLst>
                                        <p:tav tm="0">
                                          <p:val>
                                            <p:fltVal val="0"/>
                                          </p:val>
                                        </p:tav>
                                        <p:tav tm="100000">
                                          <p:val>
                                            <p:strVal val="#ppt_w"/>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style.rotation</p:attrName>
                                        </p:attrNameLst>
                                      </p:cBhvr>
                                      <p:tavLst>
                                        <p:tav tm="0">
                                          <p:val>
                                            <p:fltVal val="720"/>
                                          </p:val>
                                        </p:tav>
                                        <p:tav tm="100000">
                                          <p:val>
                                            <p:fltVal val="0"/>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 calcmode="lin" valueType="num">
                                      <p:cBhvr>
                                        <p:cTn id="30" dur="500" fill="hold"/>
                                        <p:tgtEl>
                                          <p:spTgt spid="31"/>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anim calcmode="lin" valueType="num">
                                      <p:cBhvr>
                                        <p:cTn id="48" dur="500" fill="hold"/>
                                        <p:tgtEl>
                                          <p:spTgt spid="34"/>
                                        </p:tgtEl>
                                        <p:attrNameLst>
                                          <p:attrName>style.rotation</p:attrName>
                                        </p:attrNameLst>
                                      </p:cBhvr>
                                      <p:tavLst>
                                        <p:tav tm="0">
                                          <p:val>
                                            <p:fltVal val="720"/>
                                          </p:val>
                                        </p:tav>
                                        <p:tav tm="100000">
                                          <p:val>
                                            <p:fltVal val="0"/>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35"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anim calcmode="lin" valueType="num">
                                      <p:cBhvr>
                                        <p:cTn id="69" dur="500" fill="hold"/>
                                        <p:tgtEl>
                                          <p:spTgt spid="35"/>
                                        </p:tgtEl>
                                        <p:attrNameLst>
                                          <p:attrName>style.rotation</p:attrName>
                                        </p:attrNameLst>
                                      </p:cBhvr>
                                      <p:tavLst>
                                        <p:tav tm="0">
                                          <p:val>
                                            <p:fltVal val="720"/>
                                          </p:val>
                                        </p:tav>
                                        <p:tav tm="100000">
                                          <p:val>
                                            <p:fltVal val="0"/>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 calcmode="lin" valueType="num">
                                      <p:cBhvr>
                                        <p:cTn id="71" dur="5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up)">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4" grpId="0" animBg="1"/>
      <p:bldP spid="35" grpId="0" animBg="1"/>
      <p:bldP spid="36" grpId="0" animBg="1"/>
      <p:bldP spid="11" grpId="0"/>
      <p:bldP spid="37" grpId="0"/>
      <p:bldP spid="38" grpId="0"/>
      <p:bldP spid="39" grpId="0"/>
      <p:bldP spid="13" grpId="0" animBg="1"/>
      <p:bldP spid="33" grpId="0" animBg="1"/>
      <p:bldP spid="40"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1"/>
            <a:ext cx="9144000" cy="584775"/>
          </a:xfrm>
          <a:prstGeom prst="rect">
            <a:avLst/>
          </a:prstGeom>
        </p:spPr>
        <p:txBody>
          <a:bodyPr wrap="square">
            <a:spAutoFit/>
          </a:bodyPr>
          <a:lstStyle/>
          <a:p>
            <a:pPr algn="ctr"/>
            <a:r>
              <a:rPr lang="fr-FR" sz="3200" dirty="0">
                <a:latin typeface="Cambria" pitchFamily="18" charset="0"/>
              </a:rPr>
              <a:t>New British commander: General  Sir Henry Clinton</a:t>
            </a:r>
            <a:endParaRPr lang="en-US" sz="3200" dirty="0">
              <a:latin typeface="Cambria" pitchFamily="18" charset="0"/>
            </a:endParaRPr>
          </a:p>
        </p:txBody>
      </p:sp>
      <p:pic>
        <p:nvPicPr>
          <p:cNvPr id="3" name="Picture 2" descr="ExplorePAHistory-a0a9x1-a_349.jpg"/>
          <p:cNvPicPr>
            <a:picLocks noChangeAspect="1"/>
          </p:cNvPicPr>
          <p:nvPr/>
        </p:nvPicPr>
        <p:blipFill>
          <a:blip r:embed="rId2" cstate="print"/>
          <a:stretch>
            <a:fillRect/>
          </a:stretch>
        </p:blipFill>
        <p:spPr>
          <a:xfrm>
            <a:off x="3581400" y="990600"/>
            <a:ext cx="3657600" cy="4778478"/>
          </a:xfrm>
          <a:prstGeom prst="rect">
            <a:avLst/>
          </a:prstGeom>
        </p:spPr>
      </p:pic>
      <p:sp>
        <p:nvSpPr>
          <p:cNvPr id="4" name="Oval Callout 3"/>
          <p:cNvSpPr/>
          <p:nvPr/>
        </p:nvSpPr>
        <p:spPr>
          <a:xfrm>
            <a:off x="7010400" y="838200"/>
            <a:ext cx="3276600" cy="2209800"/>
          </a:xfrm>
          <a:prstGeom prst="wedgeEllipseCallout">
            <a:avLst>
              <a:gd name="adj1" fmla="val -81908"/>
              <a:gd name="adj2" fmla="val 7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Baskerville Old Face" pitchFamily="18" charset="0"/>
              </a:rPr>
              <a:t>I am OUT of here!</a:t>
            </a:r>
          </a:p>
        </p:txBody>
      </p:sp>
      <p:pic>
        <p:nvPicPr>
          <p:cNvPr id="5" name="Picture 4" descr="Sirhenryclinton2.jpg"/>
          <p:cNvPicPr>
            <a:picLocks noChangeAspect="1"/>
          </p:cNvPicPr>
          <p:nvPr/>
        </p:nvPicPr>
        <p:blipFill>
          <a:blip r:embed="rId3" cstate="print"/>
          <a:stretch>
            <a:fillRect/>
          </a:stretch>
        </p:blipFill>
        <p:spPr>
          <a:xfrm>
            <a:off x="2895601" y="914400"/>
            <a:ext cx="4373245" cy="5410200"/>
          </a:xfrm>
          <a:prstGeom prst="rect">
            <a:avLst/>
          </a:prstGeom>
        </p:spPr>
      </p:pic>
      <p:sp>
        <p:nvSpPr>
          <p:cNvPr id="6" name="Oval Callout 5"/>
          <p:cNvSpPr/>
          <p:nvPr/>
        </p:nvSpPr>
        <p:spPr>
          <a:xfrm>
            <a:off x="7010400" y="838200"/>
            <a:ext cx="3276600" cy="2209800"/>
          </a:xfrm>
          <a:prstGeom prst="wedgeEllipseCallout">
            <a:avLst>
              <a:gd name="adj1" fmla="val -81908"/>
              <a:gd name="adj2" fmla="val 7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Baskerville Old Face" pitchFamily="18" charset="0"/>
              </a:rPr>
              <a:t>I really don’t want this job…</a:t>
            </a:r>
          </a:p>
        </p:txBody>
      </p:sp>
      <p:sp>
        <p:nvSpPr>
          <p:cNvPr id="7" name="Rectangle 6"/>
          <p:cNvSpPr/>
          <p:nvPr/>
        </p:nvSpPr>
        <p:spPr>
          <a:xfrm>
            <a:off x="1524000" y="381000"/>
            <a:ext cx="9144000" cy="523220"/>
          </a:xfrm>
          <a:prstGeom prst="rect">
            <a:avLst/>
          </a:prstGeom>
        </p:spPr>
        <p:txBody>
          <a:bodyPr wrap="square">
            <a:spAutoFit/>
          </a:bodyPr>
          <a:lstStyle/>
          <a:p>
            <a:pPr algn="ctr"/>
            <a:r>
              <a:rPr lang="fr-FR" sz="2800" dirty="0">
                <a:latin typeface="Cambria" pitchFamily="18" charset="0"/>
              </a:rPr>
              <a:t>…but General Charles Cornwallis </a:t>
            </a:r>
            <a:r>
              <a:rPr lang="fr-FR" sz="2800" dirty="0" err="1">
                <a:latin typeface="Cambria" pitchFamily="18" charset="0"/>
              </a:rPr>
              <a:t>will</a:t>
            </a:r>
            <a:r>
              <a:rPr lang="fr-FR" sz="2800" dirty="0">
                <a:latin typeface="Cambria" pitchFamily="18" charset="0"/>
              </a:rPr>
              <a:t> </a:t>
            </a:r>
            <a:r>
              <a:rPr lang="fr-FR" sz="2800" dirty="0" err="1">
                <a:latin typeface="Cambria" pitchFamily="18" charset="0"/>
              </a:rPr>
              <a:t>lead</a:t>
            </a:r>
            <a:r>
              <a:rPr lang="fr-FR" sz="2800" dirty="0">
                <a:latin typeface="Cambria" pitchFamily="18" charset="0"/>
              </a:rPr>
              <a:t> in the South.</a:t>
            </a:r>
            <a:endParaRPr lang="en-US" sz="2800" dirty="0">
              <a:latin typeface="Cambria" pitchFamily="18" charset="0"/>
            </a:endParaRPr>
          </a:p>
        </p:txBody>
      </p:sp>
      <p:pic>
        <p:nvPicPr>
          <p:cNvPr id="8" name="Picture 7" descr="cornwallis.jpg"/>
          <p:cNvPicPr>
            <a:picLocks noChangeAspect="1"/>
          </p:cNvPicPr>
          <p:nvPr/>
        </p:nvPicPr>
        <p:blipFill>
          <a:blip r:embed="rId4" cstate="print"/>
          <a:stretch>
            <a:fillRect/>
          </a:stretch>
        </p:blipFill>
        <p:spPr>
          <a:xfrm>
            <a:off x="7620000" y="3124200"/>
            <a:ext cx="2667000" cy="3360420"/>
          </a:xfrm>
          <a:prstGeom prst="rect">
            <a:avLst/>
          </a:prstGeom>
        </p:spPr>
      </p:pic>
    </p:spTree>
    <p:extLst>
      <p:ext uri="{BB962C8B-B14F-4D97-AF65-F5344CB8AC3E}">
        <p14:creationId xmlns:p14="http://schemas.microsoft.com/office/powerpoint/2010/main" val="1630794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1524000" y="152400"/>
            <a:ext cx="9144000" cy="1077218"/>
          </a:xfrm>
          <a:prstGeom prst="rect">
            <a:avLst/>
          </a:prstGeom>
          <a:noFill/>
        </p:spPr>
        <p:txBody>
          <a:bodyPr wrap="square" rtlCol="0">
            <a:spAutoFit/>
          </a:bodyPr>
          <a:lstStyle/>
          <a:p>
            <a:pPr algn="ctr"/>
            <a:r>
              <a:rPr lang="en-US" sz="3200" dirty="0">
                <a:solidFill>
                  <a:schemeClr val="bg1"/>
                </a:solidFill>
                <a:latin typeface="Cambria" pitchFamily="18" charset="0"/>
              </a:rPr>
              <a:t>South Carolina:  British capture Charleston in 1780,  the worst American defeat of the war</a:t>
            </a:r>
          </a:p>
        </p:txBody>
      </p:sp>
      <p:pic>
        <p:nvPicPr>
          <p:cNvPr id="6" name="Picture 5" descr="siege_charleston.jpg"/>
          <p:cNvPicPr>
            <a:picLocks noChangeAspect="1"/>
          </p:cNvPicPr>
          <p:nvPr/>
        </p:nvPicPr>
        <p:blipFill>
          <a:blip r:embed="rId2" cstate="print"/>
          <a:stretch>
            <a:fillRect/>
          </a:stretch>
        </p:blipFill>
        <p:spPr>
          <a:xfrm>
            <a:off x="2133600" y="1295400"/>
            <a:ext cx="7924800" cy="5269992"/>
          </a:xfrm>
          <a:prstGeom prst="rect">
            <a:avLst/>
          </a:prstGeom>
        </p:spPr>
      </p:pic>
    </p:spTree>
    <p:extLst>
      <p:ext uri="{BB962C8B-B14F-4D97-AF65-F5344CB8AC3E}">
        <p14:creationId xmlns:p14="http://schemas.microsoft.com/office/powerpoint/2010/main" val="400273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1536192" y="151529"/>
            <a:ext cx="9144000" cy="1200329"/>
          </a:xfrm>
          <a:prstGeom prst="rect">
            <a:avLst/>
          </a:prstGeom>
          <a:noFill/>
        </p:spPr>
        <p:txBody>
          <a:bodyPr wrap="square" rtlCol="0">
            <a:spAutoFit/>
          </a:bodyPr>
          <a:lstStyle/>
          <a:p>
            <a:pPr algn="ctr"/>
            <a:r>
              <a:rPr lang="en-US" sz="3600" dirty="0">
                <a:solidFill>
                  <a:schemeClr val="bg1"/>
                </a:solidFill>
                <a:latin typeface="Cambria" pitchFamily="18" charset="0"/>
              </a:rPr>
              <a:t>1780: British occupy South Carolina and Georgia</a:t>
            </a:r>
          </a:p>
        </p:txBody>
      </p:sp>
      <p:pic>
        <p:nvPicPr>
          <p:cNvPr id="5" name="Picture 4" descr="south_carolina_90.jpg"/>
          <p:cNvPicPr>
            <a:picLocks noChangeAspect="1"/>
          </p:cNvPicPr>
          <p:nvPr/>
        </p:nvPicPr>
        <p:blipFill>
          <a:blip r:embed="rId3" cstate="print"/>
          <a:stretch>
            <a:fillRect/>
          </a:stretch>
        </p:blipFill>
        <p:spPr>
          <a:xfrm>
            <a:off x="2743200" y="1295400"/>
            <a:ext cx="6729984" cy="5388864"/>
          </a:xfrm>
          <a:prstGeom prst="rect">
            <a:avLst/>
          </a:prstGeom>
        </p:spPr>
      </p:pic>
      <p:pic>
        <p:nvPicPr>
          <p:cNvPr id="8" name="Picture 7" descr="British_Flag.gif"/>
          <p:cNvPicPr>
            <a:picLocks noChangeAspect="1"/>
          </p:cNvPicPr>
          <p:nvPr/>
        </p:nvPicPr>
        <p:blipFill>
          <a:blip r:embed="rId4" cstate="print"/>
          <a:stretch>
            <a:fillRect/>
          </a:stretch>
        </p:blipFill>
        <p:spPr>
          <a:xfrm>
            <a:off x="6248400" y="4876800"/>
            <a:ext cx="762000" cy="647700"/>
          </a:xfrm>
          <a:prstGeom prst="rect">
            <a:avLst/>
          </a:prstGeom>
        </p:spPr>
      </p:pic>
      <p:cxnSp>
        <p:nvCxnSpPr>
          <p:cNvPr id="10" name="Straight Arrow Connector 9"/>
          <p:cNvCxnSpPr/>
          <p:nvPr/>
        </p:nvCxnSpPr>
        <p:spPr>
          <a:xfrm rot="16200000" flipV="1">
            <a:off x="6134100" y="3543300"/>
            <a:ext cx="1752600" cy="9144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Explosion 2 10"/>
          <p:cNvSpPr/>
          <p:nvPr/>
        </p:nvSpPr>
        <p:spPr>
          <a:xfrm>
            <a:off x="6172200" y="26670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ritish_Flag.gif"/>
          <p:cNvPicPr>
            <a:picLocks noChangeAspect="1"/>
          </p:cNvPicPr>
          <p:nvPr/>
        </p:nvPicPr>
        <p:blipFill>
          <a:blip r:embed="rId4" cstate="print"/>
          <a:stretch>
            <a:fillRect/>
          </a:stretch>
        </p:blipFill>
        <p:spPr>
          <a:xfrm>
            <a:off x="6477000" y="2590800"/>
            <a:ext cx="762000" cy="647700"/>
          </a:xfrm>
          <a:prstGeom prst="rect">
            <a:avLst/>
          </a:prstGeom>
        </p:spPr>
      </p:pic>
      <p:sp>
        <p:nvSpPr>
          <p:cNvPr id="13" name="TextBox 12"/>
          <p:cNvSpPr txBox="1"/>
          <p:nvPr/>
        </p:nvSpPr>
        <p:spPr>
          <a:xfrm>
            <a:off x="7391400" y="5181601"/>
            <a:ext cx="1516762" cy="461665"/>
          </a:xfrm>
          <a:prstGeom prst="rect">
            <a:avLst/>
          </a:prstGeom>
          <a:noFill/>
        </p:spPr>
        <p:txBody>
          <a:bodyPr wrap="none" rtlCol="0">
            <a:spAutoFit/>
          </a:bodyPr>
          <a:lstStyle/>
          <a:p>
            <a:r>
              <a:rPr lang="en-US" sz="2400" dirty="0">
                <a:solidFill>
                  <a:srgbClr val="C00000"/>
                </a:solidFill>
                <a:latin typeface="Caslon Antique" pitchFamily="18" charset="0"/>
              </a:rPr>
              <a:t>Charleston</a:t>
            </a:r>
          </a:p>
        </p:txBody>
      </p:sp>
      <p:sp>
        <p:nvSpPr>
          <p:cNvPr id="14" name="TextBox 13"/>
          <p:cNvSpPr txBox="1"/>
          <p:nvPr/>
        </p:nvSpPr>
        <p:spPr>
          <a:xfrm>
            <a:off x="5105400" y="2743201"/>
            <a:ext cx="1297150" cy="461665"/>
          </a:xfrm>
          <a:prstGeom prst="rect">
            <a:avLst/>
          </a:prstGeom>
          <a:noFill/>
        </p:spPr>
        <p:txBody>
          <a:bodyPr wrap="none" rtlCol="0">
            <a:spAutoFit/>
          </a:bodyPr>
          <a:lstStyle/>
          <a:p>
            <a:r>
              <a:rPr lang="en-US" sz="2400" b="1" dirty="0">
                <a:solidFill>
                  <a:srgbClr val="C00000"/>
                </a:solidFill>
                <a:latin typeface="Caslon Antique" pitchFamily="18" charset="0"/>
              </a:rPr>
              <a:t>Camden</a:t>
            </a:r>
          </a:p>
        </p:txBody>
      </p:sp>
      <p:sp>
        <p:nvSpPr>
          <p:cNvPr id="16" name="Freeform 15"/>
          <p:cNvSpPr/>
          <p:nvPr/>
        </p:nvSpPr>
        <p:spPr>
          <a:xfrm>
            <a:off x="6173550" y="1438835"/>
            <a:ext cx="238769" cy="1264024"/>
          </a:xfrm>
          <a:custGeom>
            <a:avLst/>
            <a:gdLst>
              <a:gd name="connsiteX0" fmla="*/ 191392 w 238769"/>
              <a:gd name="connsiteY0" fmla="*/ 1264024 h 1264024"/>
              <a:gd name="connsiteX1" fmla="*/ 204839 w 238769"/>
              <a:gd name="connsiteY1" fmla="*/ 1210236 h 1264024"/>
              <a:gd name="connsiteX2" fmla="*/ 231733 w 238769"/>
              <a:gd name="connsiteY2" fmla="*/ 1129553 h 1264024"/>
              <a:gd name="connsiteX3" fmla="*/ 177945 w 238769"/>
              <a:gd name="connsiteY3" fmla="*/ 1062318 h 1264024"/>
              <a:gd name="connsiteX4" fmla="*/ 151051 w 238769"/>
              <a:gd name="connsiteY4" fmla="*/ 1021977 h 1264024"/>
              <a:gd name="connsiteX5" fmla="*/ 70369 w 238769"/>
              <a:gd name="connsiteY5" fmla="*/ 968189 h 1264024"/>
              <a:gd name="connsiteX6" fmla="*/ 43475 w 238769"/>
              <a:gd name="connsiteY6" fmla="*/ 941294 h 1264024"/>
              <a:gd name="connsiteX7" fmla="*/ 30027 w 238769"/>
              <a:gd name="connsiteY7" fmla="*/ 900953 h 1264024"/>
              <a:gd name="connsiteX8" fmla="*/ 3133 w 238769"/>
              <a:gd name="connsiteY8" fmla="*/ 739589 h 1264024"/>
              <a:gd name="connsiteX9" fmla="*/ 16580 w 238769"/>
              <a:gd name="connsiteY9" fmla="*/ 658906 h 1264024"/>
              <a:gd name="connsiteX10" fmla="*/ 43475 w 238769"/>
              <a:gd name="connsiteY10" fmla="*/ 632012 h 1264024"/>
              <a:gd name="connsiteX11" fmla="*/ 124157 w 238769"/>
              <a:gd name="connsiteY11" fmla="*/ 591671 h 1264024"/>
              <a:gd name="connsiteX12" fmla="*/ 151051 w 238769"/>
              <a:gd name="connsiteY12" fmla="*/ 551330 h 1264024"/>
              <a:gd name="connsiteX13" fmla="*/ 177945 w 238769"/>
              <a:gd name="connsiteY13" fmla="*/ 363071 h 1264024"/>
              <a:gd name="connsiteX14" fmla="*/ 191392 w 238769"/>
              <a:gd name="connsiteY14" fmla="*/ 309283 h 1264024"/>
              <a:gd name="connsiteX15" fmla="*/ 151051 w 238769"/>
              <a:gd name="connsiteY15" fmla="*/ 121024 h 1264024"/>
              <a:gd name="connsiteX16" fmla="*/ 16580 w 238769"/>
              <a:gd name="connsiteY16" fmla="*/ 13447 h 1264024"/>
              <a:gd name="connsiteX17" fmla="*/ 16580 w 238769"/>
              <a:gd name="connsiteY17" fmla="*/ 0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769" h="1264024">
                <a:moveTo>
                  <a:pt x="191392" y="1264024"/>
                </a:moveTo>
                <a:cubicBezTo>
                  <a:pt x="195874" y="1246095"/>
                  <a:pt x="199529" y="1227938"/>
                  <a:pt x="204839" y="1210236"/>
                </a:cubicBezTo>
                <a:cubicBezTo>
                  <a:pt x="212985" y="1183082"/>
                  <a:pt x="231733" y="1129553"/>
                  <a:pt x="231733" y="1129553"/>
                </a:cubicBezTo>
                <a:cubicBezTo>
                  <a:pt x="205554" y="1051017"/>
                  <a:pt x="238769" y="1123142"/>
                  <a:pt x="177945" y="1062318"/>
                </a:cubicBezTo>
                <a:cubicBezTo>
                  <a:pt x="166517" y="1050890"/>
                  <a:pt x="163214" y="1032619"/>
                  <a:pt x="151051" y="1021977"/>
                </a:cubicBezTo>
                <a:cubicBezTo>
                  <a:pt x="126726" y="1000692"/>
                  <a:pt x="93224" y="991045"/>
                  <a:pt x="70369" y="968189"/>
                </a:cubicBezTo>
                <a:lnTo>
                  <a:pt x="43475" y="941294"/>
                </a:lnTo>
                <a:cubicBezTo>
                  <a:pt x="38992" y="927847"/>
                  <a:pt x="32357" y="914935"/>
                  <a:pt x="30027" y="900953"/>
                </a:cubicBezTo>
                <a:cubicBezTo>
                  <a:pt x="0" y="720799"/>
                  <a:pt x="34659" y="834166"/>
                  <a:pt x="3133" y="739589"/>
                </a:cubicBezTo>
                <a:cubicBezTo>
                  <a:pt x="7615" y="712695"/>
                  <a:pt x="7006" y="684435"/>
                  <a:pt x="16580" y="658906"/>
                </a:cubicBezTo>
                <a:cubicBezTo>
                  <a:pt x="21032" y="647035"/>
                  <a:pt x="33575" y="639932"/>
                  <a:pt x="43475" y="632012"/>
                </a:cubicBezTo>
                <a:cubicBezTo>
                  <a:pt x="80715" y="602220"/>
                  <a:pt x="81548" y="605874"/>
                  <a:pt x="124157" y="591671"/>
                </a:cubicBezTo>
                <a:cubicBezTo>
                  <a:pt x="133122" y="578224"/>
                  <a:pt x="143823" y="565785"/>
                  <a:pt x="151051" y="551330"/>
                </a:cubicBezTo>
                <a:cubicBezTo>
                  <a:pt x="177546" y="498339"/>
                  <a:pt x="172323" y="405234"/>
                  <a:pt x="177945" y="363071"/>
                </a:cubicBezTo>
                <a:cubicBezTo>
                  <a:pt x="180388" y="344752"/>
                  <a:pt x="186910" y="327212"/>
                  <a:pt x="191392" y="309283"/>
                </a:cubicBezTo>
                <a:cubicBezTo>
                  <a:pt x="186761" y="258339"/>
                  <a:pt x="202052" y="165650"/>
                  <a:pt x="151051" y="121024"/>
                </a:cubicBezTo>
                <a:cubicBezTo>
                  <a:pt x="146972" y="117455"/>
                  <a:pt x="16580" y="39662"/>
                  <a:pt x="16580" y="13447"/>
                </a:cubicBezTo>
                <a:lnTo>
                  <a:pt x="16580" y="0"/>
                </a:lnTo>
              </a:path>
            </a:pathLst>
          </a:cu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rot="10800000">
            <a:off x="3962400" y="2438400"/>
            <a:ext cx="2133600" cy="5334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4724400" y="1752600"/>
            <a:ext cx="1524000" cy="9906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638800" y="4267200"/>
            <a:ext cx="1676400" cy="9144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4495800" y="3200400"/>
            <a:ext cx="990600" cy="9906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6629400" y="3733800"/>
            <a:ext cx="2209800" cy="228600"/>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descr="British_Flag.gif"/>
          <p:cNvPicPr>
            <a:picLocks noChangeAspect="1"/>
          </p:cNvPicPr>
          <p:nvPr/>
        </p:nvPicPr>
        <p:blipFill>
          <a:blip r:embed="rId4" cstate="print"/>
          <a:stretch>
            <a:fillRect/>
          </a:stretch>
        </p:blipFill>
        <p:spPr>
          <a:xfrm>
            <a:off x="7086600" y="2209800"/>
            <a:ext cx="762000" cy="647700"/>
          </a:xfrm>
          <a:prstGeom prst="rect">
            <a:avLst/>
          </a:prstGeom>
        </p:spPr>
      </p:pic>
      <p:pic>
        <p:nvPicPr>
          <p:cNvPr id="28" name="Picture 27" descr="British_Flag.gif"/>
          <p:cNvPicPr>
            <a:picLocks noChangeAspect="1"/>
          </p:cNvPicPr>
          <p:nvPr/>
        </p:nvPicPr>
        <p:blipFill>
          <a:blip r:embed="rId4" cstate="print"/>
          <a:stretch>
            <a:fillRect/>
          </a:stretch>
        </p:blipFill>
        <p:spPr>
          <a:xfrm>
            <a:off x="3886200" y="1524000"/>
            <a:ext cx="762000" cy="647700"/>
          </a:xfrm>
          <a:prstGeom prst="rect">
            <a:avLst/>
          </a:prstGeom>
        </p:spPr>
      </p:pic>
      <p:pic>
        <p:nvPicPr>
          <p:cNvPr id="29" name="Picture 28" descr="British_Flag.gif"/>
          <p:cNvPicPr>
            <a:picLocks noChangeAspect="1"/>
          </p:cNvPicPr>
          <p:nvPr/>
        </p:nvPicPr>
        <p:blipFill>
          <a:blip r:embed="rId4" cstate="print"/>
          <a:stretch>
            <a:fillRect/>
          </a:stretch>
        </p:blipFill>
        <p:spPr>
          <a:xfrm>
            <a:off x="5029200" y="3962400"/>
            <a:ext cx="762000" cy="647700"/>
          </a:xfrm>
          <a:prstGeom prst="rect">
            <a:avLst/>
          </a:prstGeom>
        </p:spPr>
      </p:pic>
      <p:pic>
        <p:nvPicPr>
          <p:cNvPr id="30" name="Picture 29" descr="British_Flag.gif"/>
          <p:cNvPicPr>
            <a:picLocks noChangeAspect="1"/>
          </p:cNvPicPr>
          <p:nvPr/>
        </p:nvPicPr>
        <p:blipFill>
          <a:blip r:embed="rId4" cstate="print"/>
          <a:stretch>
            <a:fillRect/>
          </a:stretch>
        </p:blipFill>
        <p:spPr>
          <a:xfrm>
            <a:off x="3810000" y="2667000"/>
            <a:ext cx="762000" cy="647700"/>
          </a:xfrm>
          <a:prstGeom prst="rect">
            <a:avLst/>
          </a:prstGeom>
        </p:spPr>
      </p:pic>
      <p:sp>
        <p:nvSpPr>
          <p:cNvPr id="31" name="5-Point Star 30"/>
          <p:cNvSpPr/>
          <p:nvPr/>
        </p:nvSpPr>
        <p:spPr>
          <a:xfrm>
            <a:off x="7010400" y="5105400"/>
            <a:ext cx="457200" cy="381000"/>
          </a:xfrm>
          <a:prstGeom prst="star5">
            <a:avLst/>
          </a:prstGeom>
          <a:solidFill>
            <a:srgbClr val="FFFF00"/>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ritish_Flag.gif"/>
          <p:cNvPicPr>
            <a:picLocks noChangeAspect="1"/>
          </p:cNvPicPr>
          <p:nvPr/>
        </p:nvPicPr>
        <p:blipFill>
          <a:blip r:embed="rId4" cstate="print"/>
          <a:stretch>
            <a:fillRect/>
          </a:stretch>
        </p:blipFill>
        <p:spPr>
          <a:xfrm>
            <a:off x="3124200" y="1981200"/>
            <a:ext cx="762000" cy="647700"/>
          </a:xfrm>
          <a:prstGeom prst="rect">
            <a:avLst/>
          </a:prstGeom>
        </p:spPr>
      </p:pic>
    </p:spTree>
    <p:extLst>
      <p:ext uri="{BB962C8B-B14F-4D97-AF65-F5344CB8AC3E}">
        <p14:creationId xmlns:p14="http://schemas.microsoft.com/office/powerpoint/2010/main" val="242583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runaway.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ir_Banastre_Tarleton.jpg"/>
          <p:cNvPicPr>
            <a:picLocks noChangeAspect="1"/>
          </p:cNvPicPr>
          <p:nvPr/>
        </p:nvPicPr>
        <p:blipFill>
          <a:blip r:embed="rId2" cstate="print"/>
          <a:stretch>
            <a:fillRect/>
          </a:stretch>
        </p:blipFill>
        <p:spPr>
          <a:xfrm>
            <a:off x="2133600" y="1371600"/>
            <a:ext cx="4084320" cy="5105400"/>
          </a:xfrm>
          <a:prstGeom prst="rect">
            <a:avLst/>
          </a:prstGeom>
        </p:spPr>
      </p:pic>
      <p:pic>
        <p:nvPicPr>
          <p:cNvPr id="4" name="Picture 3" descr="tvillmouzn3.jpg"/>
          <p:cNvPicPr>
            <a:picLocks noChangeAspect="1"/>
          </p:cNvPicPr>
          <p:nvPr/>
        </p:nvPicPr>
        <p:blipFill>
          <a:blip r:embed="rId3" cstate="print"/>
          <a:stretch>
            <a:fillRect/>
          </a:stretch>
        </p:blipFill>
        <p:spPr>
          <a:xfrm>
            <a:off x="6858000" y="3276601"/>
            <a:ext cx="3581400" cy="3323805"/>
          </a:xfrm>
          <a:prstGeom prst="rect">
            <a:avLst/>
          </a:prstGeom>
        </p:spPr>
      </p:pic>
      <p:sp>
        <p:nvSpPr>
          <p:cNvPr id="5" name="TextBox 4"/>
          <p:cNvSpPr txBox="1"/>
          <p:nvPr/>
        </p:nvSpPr>
        <p:spPr>
          <a:xfrm>
            <a:off x="1981200" y="152401"/>
            <a:ext cx="8534400" cy="3139321"/>
          </a:xfrm>
          <a:prstGeom prst="rect">
            <a:avLst/>
          </a:prstGeom>
          <a:noFill/>
        </p:spPr>
        <p:txBody>
          <a:bodyPr wrap="square" rtlCol="0">
            <a:spAutoFit/>
          </a:bodyPr>
          <a:lstStyle/>
          <a:p>
            <a:r>
              <a:rPr lang="en-US" i="1" dirty="0">
                <a:solidFill>
                  <a:schemeClr val="bg1"/>
                </a:solidFill>
              </a:rPr>
              <a:t>On one expedition, Tarleton burnt the house, out houses, corn and fodder, and a great part of the cattle, hogs and poultry, of the estate of Gen. Richardson. [who] was now dead; and the British leader…made his 	widow and children suffer… What added to the cruel nature of the act, was that [Tarleton] had first dined in the house, and helped 						himself to the abundant good cheer it 						afforded. It was generally observed of 						Tarleton and his corps, that they not 						only exercised more acts of cruelty than 					any one in the British army, but also 						carried further the spirit of depredation.</a:t>
            </a:r>
          </a:p>
          <a:p>
            <a:r>
              <a:rPr lang="en-US" dirty="0">
                <a:solidFill>
                  <a:schemeClr val="bg1"/>
                </a:solidFill>
              </a:rPr>
              <a:t>						-American soldier at Waxhaw</a:t>
            </a:r>
          </a:p>
        </p:txBody>
      </p:sp>
    </p:spTree>
    <p:extLst>
      <p:ext uri="{BB962C8B-B14F-4D97-AF65-F5344CB8AC3E}">
        <p14:creationId xmlns:p14="http://schemas.microsoft.com/office/powerpoint/2010/main" val="253203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3858327306_07cb2a3450_o.jpg"/>
          <p:cNvPicPr>
            <a:picLocks noChangeAspect="1"/>
          </p:cNvPicPr>
          <p:nvPr/>
        </p:nvPicPr>
        <p:blipFill>
          <a:blip r:embed="rId2" cstate="print"/>
          <a:stretch>
            <a:fillRect/>
          </a:stretch>
        </p:blipFill>
        <p:spPr>
          <a:xfrm>
            <a:off x="1524000" y="0"/>
            <a:ext cx="9144000" cy="6858000"/>
          </a:xfrm>
          <a:prstGeom prst="rect">
            <a:avLst/>
          </a:prstGeom>
        </p:spPr>
      </p:pic>
      <p:sp>
        <p:nvSpPr>
          <p:cNvPr id="4" name="Rectangle 3"/>
          <p:cNvSpPr/>
          <p:nvPr/>
        </p:nvSpPr>
        <p:spPr>
          <a:xfrm>
            <a:off x="1676400" y="152400"/>
            <a:ext cx="8839200" cy="1219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52401"/>
            <a:ext cx="9144000" cy="1200329"/>
          </a:xfrm>
          <a:prstGeom prst="rect">
            <a:avLst/>
          </a:prstGeom>
          <a:noFill/>
        </p:spPr>
        <p:txBody>
          <a:bodyPr wrap="square" rtlCol="0">
            <a:spAutoFit/>
          </a:bodyPr>
          <a:lstStyle/>
          <a:p>
            <a:pPr algn="ctr"/>
            <a:r>
              <a:rPr lang="en-US" sz="3600" dirty="0">
                <a:solidFill>
                  <a:schemeClr val="bg1"/>
                </a:solidFill>
                <a:latin typeface="Cambria" pitchFamily="18" charset="0"/>
              </a:rPr>
              <a:t>The Swamp Fox:</a:t>
            </a:r>
          </a:p>
          <a:p>
            <a:pPr algn="ctr"/>
            <a:r>
              <a:rPr lang="en-US" sz="3600" dirty="0">
                <a:solidFill>
                  <a:schemeClr val="bg1"/>
                </a:solidFill>
                <a:latin typeface="Cambria" pitchFamily="18" charset="0"/>
              </a:rPr>
              <a:t>Francis Marion and others use guerilla tactics</a:t>
            </a:r>
          </a:p>
        </p:txBody>
      </p:sp>
      <p:pic>
        <p:nvPicPr>
          <p:cNvPr id="8" name="Picture 7" descr="swampfox.bmp"/>
          <p:cNvPicPr>
            <a:picLocks noChangeAspect="1"/>
          </p:cNvPicPr>
          <p:nvPr/>
        </p:nvPicPr>
        <p:blipFill>
          <a:blip r:embed="rId3" cstate="print"/>
          <a:stretch>
            <a:fillRect/>
          </a:stretch>
        </p:blipFill>
        <p:spPr>
          <a:xfrm>
            <a:off x="7239000" y="2209800"/>
            <a:ext cx="2933334" cy="3790476"/>
          </a:xfrm>
          <a:prstGeom prst="rect">
            <a:avLst/>
          </a:prstGeom>
        </p:spPr>
      </p:pic>
    </p:spTree>
    <p:extLst>
      <p:ext uri="{BB962C8B-B14F-4D97-AF65-F5344CB8AC3E}">
        <p14:creationId xmlns:p14="http://schemas.microsoft.com/office/powerpoint/2010/main" val="4062592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Kings_Mountain.jpg"/>
          <p:cNvPicPr>
            <a:picLocks noChangeAspect="1"/>
          </p:cNvPicPr>
          <p:nvPr/>
        </p:nvPicPr>
        <p:blipFill>
          <a:blip r:embed="rId2" cstate="print"/>
          <a:stretch>
            <a:fillRect/>
          </a:stretch>
        </p:blipFill>
        <p:spPr>
          <a:xfrm>
            <a:off x="1981201" y="1066800"/>
            <a:ext cx="6983333" cy="4810328"/>
          </a:xfrm>
          <a:prstGeom prst="rect">
            <a:avLst/>
          </a:prstGeom>
        </p:spPr>
      </p:pic>
      <p:pic>
        <p:nvPicPr>
          <p:cNvPr id="4" name="Picture 3" descr="ferguson.jpg"/>
          <p:cNvPicPr>
            <a:picLocks noChangeAspect="1"/>
          </p:cNvPicPr>
          <p:nvPr/>
        </p:nvPicPr>
        <p:blipFill>
          <a:blip r:embed="rId3" cstate="print"/>
          <a:stretch>
            <a:fillRect/>
          </a:stretch>
        </p:blipFill>
        <p:spPr>
          <a:xfrm>
            <a:off x="7467600" y="1752600"/>
            <a:ext cx="2901474" cy="3733800"/>
          </a:xfrm>
          <a:prstGeom prst="rect">
            <a:avLst/>
          </a:prstGeom>
        </p:spPr>
      </p:pic>
      <p:pic>
        <p:nvPicPr>
          <p:cNvPr id="5" name="Picture 4" descr="kings mountain trip 009 rotated.jpg"/>
          <p:cNvPicPr>
            <a:picLocks noChangeAspect="1"/>
          </p:cNvPicPr>
          <p:nvPr/>
        </p:nvPicPr>
        <p:blipFill>
          <a:blip r:embed="rId4" cstate="print"/>
          <a:stretch>
            <a:fillRect/>
          </a:stretch>
        </p:blipFill>
        <p:spPr>
          <a:xfrm>
            <a:off x="7391400" y="1600200"/>
            <a:ext cx="2895600" cy="3810000"/>
          </a:xfrm>
          <a:prstGeom prst="rect">
            <a:avLst/>
          </a:prstGeom>
        </p:spPr>
      </p:pic>
    </p:spTree>
    <p:extLst>
      <p:ext uri="{BB962C8B-B14F-4D97-AF65-F5344CB8AC3E}">
        <p14:creationId xmlns:p14="http://schemas.microsoft.com/office/powerpoint/2010/main" val="65757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24000" y="304800"/>
            <a:ext cx="8716232" cy="1077218"/>
          </a:xfrm>
          <a:prstGeom prst="rect">
            <a:avLst/>
          </a:prstGeom>
          <a:noFill/>
        </p:spPr>
        <p:txBody>
          <a:bodyPr wrap="none" rtlCol="0">
            <a:spAutoFit/>
          </a:bodyPr>
          <a:lstStyle/>
          <a:p>
            <a:r>
              <a:rPr lang="en-US" sz="3200" dirty="0">
                <a:latin typeface="Cambria" pitchFamily="18" charset="0"/>
              </a:rPr>
              <a:t>US commanders in the South: Nathanael Greene, </a:t>
            </a:r>
          </a:p>
          <a:p>
            <a:pPr algn="ctr"/>
            <a:r>
              <a:rPr lang="en-US" sz="3200" dirty="0">
                <a:latin typeface="Cambria" pitchFamily="18" charset="0"/>
              </a:rPr>
              <a:t>2</a:t>
            </a:r>
            <a:r>
              <a:rPr lang="en-US" sz="3200" baseline="30000" dirty="0">
                <a:latin typeface="Cambria" pitchFamily="18" charset="0"/>
              </a:rPr>
              <a:t>nd</a:t>
            </a:r>
            <a:r>
              <a:rPr lang="en-US" sz="3200" dirty="0">
                <a:latin typeface="Cambria" pitchFamily="18" charset="0"/>
              </a:rPr>
              <a:t> in command is Daniel Morgan,</a:t>
            </a:r>
          </a:p>
        </p:txBody>
      </p:sp>
      <p:pic>
        <p:nvPicPr>
          <p:cNvPr id="3" name="Picture 2" descr="250px-Greene_portrait.jpg"/>
          <p:cNvPicPr>
            <a:picLocks noChangeAspect="1"/>
          </p:cNvPicPr>
          <p:nvPr/>
        </p:nvPicPr>
        <p:blipFill>
          <a:blip r:embed="rId2" cstate="print"/>
          <a:stretch>
            <a:fillRect/>
          </a:stretch>
        </p:blipFill>
        <p:spPr>
          <a:xfrm>
            <a:off x="2133600" y="1447800"/>
            <a:ext cx="3581400" cy="4440936"/>
          </a:xfrm>
          <a:prstGeom prst="rect">
            <a:avLst/>
          </a:prstGeom>
        </p:spPr>
      </p:pic>
      <p:pic>
        <p:nvPicPr>
          <p:cNvPr id="4" name="Picture 3" descr="Daniel-Morgan.jpeg"/>
          <p:cNvPicPr>
            <a:picLocks noChangeAspect="1"/>
          </p:cNvPicPr>
          <p:nvPr/>
        </p:nvPicPr>
        <p:blipFill>
          <a:blip r:embed="rId3" cstate="print"/>
          <a:stretch>
            <a:fillRect/>
          </a:stretch>
        </p:blipFill>
        <p:spPr>
          <a:xfrm>
            <a:off x="6324600" y="1447800"/>
            <a:ext cx="3657600" cy="4464040"/>
          </a:xfrm>
          <a:prstGeom prst="rect">
            <a:avLst/>
          </a:prstGeom>
        </p:spPr>
      </p:pic>
    </p:spTree>
    <p:extLst>
      <p:ext uri="{BB962C8B-B14F-4D97-AF65-F5344CB8AC3E}">
        <p14:creationId xmlns:p14="http://schemas.microsoft.com/office/powerpoint/2010/main" val="91088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ncex5.jpg"/>
          <p:cNvPicPr>
            <a:picLocks noChangeAspect="1"/>
          </p:cNvPicPr>
          <p:nvPr/>
        </p:nvPicPr>
        <p:blipFill>
          <a:blip r:embed="rId2" cstate="print"/>
          <a:stretch>
            <a:fillRect/>
          </a:stretch>
        </p:blipFill>
        <p:spPr>
          <a:xfrm>
            <a:off x="685800" y="2362200"/>
            <a:ext cx="10262152" cy="4495800"/>
          </a:xfrm>
          <a:prstGeom prst="rect">
            <a:avLst/>
          </a:prstGeom>
        </p:spPr>
      </p:pic>
      <p:sp>
        <p:nvSpPr>
          <p:cNvPr id="3" name="TextBox 2"/>
          <p:cNvSpPr txBox="1"/>
          <p:nvPr/>
        </p:nvSpPr>
        <p:spPr>
          <a:xfrm>
            <a:off x="1524001" y="304800"/>
            <a:ext cx="9144000" cy="1569660"/>
          </a:xfrm>
          <a:prstGeom prst="rect">
            <a:avLst/>
          </a:prstGeom>
          <a:noFill/>
        </p:spPr>
        <p:txBody>
          <a:bodyPr wrap="square" rtlCol="0">
            <a:spAutoFit/>
          </a:bodyPr>
          <a:lstStyle/>
          <a:p>
            <a:r>
              <a:rPr lang="en-US" sz="3200" dirty="0">
                <a:latin typeface="Cambria" pitchFamily="18" charset="0"/>
              </a:rPr>
              <a:t>-divide their forces and head in different directions, forcing the British to follow them to battles at Cowpens SC and Guilford, NC</a:t>
            </a:r>
          </a:p>
        </p:txBody>
      </p:sp>
      <p:sp>
        <p:nvSpPr>
          <p:cNvPr id="4" name="Oval 3"/>
          <p:cNvSpPr/>
          <p:nvPr/>
        </p:nvSpPr>
        <p:spPr>
          <a:xfrm>
            <a:off x="4572000" y="44958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48201" y="4419600"/>
            <a:ext cx="1075231" cy="369332"/>
          </a:xfrm>
          <a:prstGeom prst="rect">
            <a:avLst/>
          </a:prstGeom>
          <a:noFill/>
          <a:ln>
            <a:noFill/>
          </a:ln>
        </p:spPr>
        <p:txBody>
          <a:bodyPr wrap="none" rtlCol="0">
            <a:spAutoFit/>
          </a:bodyPr>
          <a:lstStyle/>
          <a:p>
            <a:r>
              <a:rPr lang="en-US" b="1" dirty="0">
                <a:solidFill>
                  <a:srgbClr val="002060"/>
                </a:solidFill>
              </a:rPr>
              <a:t>Charlotte</a:t>
            </a:r>
          </a:p>
        </p:txBody>
      </p:sp>
      <p:sp>
        <p:nvSpPr>
          <p:cNvPr id="8" name="Freeform 7"/>
          <p:cNvSpPr/>
          <p:nvPr/>
        </p:nvSpPr>
        <p:spPr>
          <a:xfrm>
            <a:off x="3129456" y="4201511"/>
            <a:ext cx="1392621" cy="670034"/>
          </a:xfrm>
          <a:custGeom>
            <a:avLst/>
            <a:gdLst>
              <a:gd name="connsiteX0" fmla="*/ 1326931 w 1392621"/>
              <a:gd name="connsiteY0" fmla="*/ 307427 h 670034"/>
              <a:gd name="connsiteX1" fmla="*/ 1295400 w 1392621"/>
              <a:gd name="connsiteY1" fmla="*/ 260130 h 670034"/>
              <a:gd name="connsiteX2" fmla="*/ 743607 w 1392621"/>
              <a:gd name="connsiteY2" fmla="*/ 23648 h 670034"/>
              <a:gd name="connsiteX3" fmla="*/ 223345 w 1392621"/>
              <a:gd name="connsiteY3" fmla="*/ 118241 h 670034"/>
              <a:gd name="connsiteX4" fmla="*/ 34159 w 1392621"/>
              <a:gd name="connsiteY4" fmla="*/ 354723 h 670034"/>
              <a:gd name="connsiteX5" fmla="*/ 428297 w 1392621"/>
              <a:gd name="connsiteY5" fmla="*/ 622737 h 670034"/>
              <a:gd name="connsiteX6" fmla="*/ 444062 w 1392621"/>
              <a:gd name="connsiteY6" fmla="*/ 638503 h 67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21" h="670034">
                <a:moveTo>
                  <a:pt x="1326931" y="307427"/>
                </a:moveTo>
                <a:cubicBezTo>
                  <a:pt x="1359776" y="307426"/>
                  <a:pt x="1392621" y="307426"/>
                  <a:pt x="1295400" y="260130"/>
                </a:cubicBezTo>
                <a:cubicBezTo>
                  <a:pt x="1198179" y="212834"/>
                  <a:pt x="922283" y="47296"/>
                  <a:pt x="743607" y="23648"/>
                </a:cubicBezTo>
                <a:cubicBezTo>
                  <a:pt x="564931" y="0"/>
                  <a:pt x="341586" y="63062"/>
                  <a:pt x="223345" y="118241"/>
                </a:cubicBezTo>
                <a:cubicBezTo>
                  <a:pt x="105104" y="173420"/>
                  <a:pt x="0" y="270640"/>
                  <a:pt x="34159" y="354723"/>
                </a:cubicBezTo>
                <a:cubicBezTo>
                  <a:pt x="68318" y="438806"/>
                  <a:pt x="359980" y="575440"/>
                  <a:pt x="428297" y="622737"/>
                </a:cubicBezTo>
                <a:cubicBezTo>
                  <a:pt x="496614" y="670034"/>
                  <a:pt x="470338" y="654268"/>
                  <a:pt x="444062" y="638503"/>
                </a:cubicBezTo>
              </a:path>
            </a:pathLst>
          </a:custGeom>
          <a:ln w="76200">
            <a:solidFill>
              <a:srgbClr val="0070C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209800" y="4038600"/>
            <a:ext cx="1126590" cy="369332"/>
          </a:xfrm>
          <a:prstGeom prst="rect">
            <a:avLst/>
          </a:prstGeom>
          <a:noFill/>
          <a:ln>
            <a:noFill/>
          </a:ln>
        </p:spPr>
        <p:txBody>
          <a:bodyPr wrap="none" rtlCol="0">
            <a:spAutoFit/>
          </a:bodyPr>
          <a:lstStyle/>
          <a:p>
            <a:r>
              <a:rPr lang="en-US" b="1" dirty="0">
                <a:solidFill>
                  <a:srgbClr val="002060"/>
                </a:solidFill>
                <a:latin typeface="Arial Black" pitchFamily="34" charset="0"/>
              </a:rPr>
              <a:t>Morgan</a:t>
            </a:r>
          </a:p>
        </p:txBody>
      </p:sp>
      <p:sp>
        <p:nvSpPr>
          <p:cNvPr id="10" name="Freeform 9"/>
          <p:cNvSpPr/>
          <p:nvPr/>
        </p:nvSpPr>
        <p:spPr>
          <a:xfrm>
            <a:off x="4708634" y="2467304"/>
            <a:ext cx="2427890" cy="1899745"/>
          </a:xfrm>
          <a:custGeom>
            <a:avLst/>
            <a:gdLst>
              <a:gd name="connsiteX0" fmla="*/ 0 w 2427890"/>
              <a:gd name="connsiteY0" fmla="*/ 1899745 h 1899745"/>
              <a:gd name="connsiteX1" fmla="*/ 394138 w 2427890"/>
              <a:gd name="connsiteY1" fmla="*/ 1379483 h 1899745"/>
              <a:gd name="connsiteX2" fmla="*/ 1198180 w 2427890"/>
              <a:gd name="connsiteY2" fmla="*/ 1253359 h 1899745"/>
              <a:gd name="connsiteX3" fmla="*/ 1418897 w 2427890"/>
              <a:gd name="connsiteY3" fmla="*/ 1064173 h 1899745"/>
              <a:gd name="connsiteX4" fmla="*/ 1529256 w 2427890"/>
              <a:gd name="connsiteY4" fmla="*/ 512380 h 1899745"/>
              <a:gd name="connsiteX5" fmla="*/ 2301766 w 2427890"/>
              <a:gd name="connsiteY5" fmla="*/ 70945 h 1899745"/>
              <a:gd name="connsiteX6" fmla="*/ 2286000 w 2427890"/>
              <a:gd name="connsiteY6" fmla="*/ 86711 h 1899745"/>
              <a:gd name="connsiteX7" fmla="*/ 2286000 w 2427890"/>
              <a:gd name="connsiteY7" fmla="*/ 86711 h 1899745"/>
              <a:gd name="connsiteX8" fmla="*/ 2286000 w 2427890"/>
              <a:gd name="connsiteY8" fmla="*/ 86711 h 18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890" h="1899745">
                <a:moveTo>
                  <a:pt x="0" y="1899745"/>
                </a:moveTo>
                <a:cubicBezTo>
                  <a:pt x="97220" y="1693479"/>
                  <a:pt x="194441" y="1487214"/>
                  <a:pt x="394138" y="1379483"/>
                </a:cubicBezTo>
                <a:cubicBezTo>
                  <a:pt x="593835" y="1271752"/>
                  <a:pt x="1027387" y="1305911"/>
                  <a:pt x="1198180" y="1253359"/>
                </a:cubicBezTo>
                <a:cubicBezTo>
                  <a:pt x="1368973" y="1200807"/>
                  <a:pt x="1363718" y="1187670"/>
                  <a:pt x="1418897" y="1064173"/>
                </a:cubicBezTo>
                <a:cubicBezTo>
                  <a:pt x="1474076" y="940677"/>
                  <a:pt x="1382111" y="677918"/>
                  <a:pt x="1529256" y="512380"/>
                </a:cubicBezTo>
                <a:cubicBezTo>
                  <a:pt x="1676401" y="346842"/>
                  <a:pt x="2175642" y="141890"/>
                  <a:pt x="2301766" y="70945"/>
                </a:cubicBezTo>
                <a:cubicBezTo>
                  <a:pt x="2427890" y="0"/>
                  <a:pt x="2286000" y="86711"/>
                  <a:pt x="2286000" y="86711"/>
                </a:cubicBezTo>
                <a:lnTo>
                  <a:pt x="2286000" y="86711"/>
                </a:lnTo>
                <a:lnTo>
                  <a:pt x="2286000" y="86711"/>
                </a:lnTo>
              </a:path>
            </a:pathLst>
          </a:custGeom>
          <a:ln w="98425">
            <a:solidFill>
              <a:srgbClr val="0070C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8112" y="4853151"/>
            <a:ext cx="1655379" cy="1121980"/>
          </a:xfrm>
          <a:custGeom>
            <a:avLst/>
            <a:gdLst>
              <a:gd name="connsiteX0" fmla="*/ 1655379 w 1655379"/>
              <a:gd name="connsiteY0" fmla="*/ 1121980 h 1121980"/>
              <a:gd name="connsiteX1" fmla="*/ 1403130 w 1655379"/>
              <a:gd name="connsiteY1" fmla="*/ 412532 h 1121980"/>
              <a:gd name="connsiteX2" fmla="*/ 961696 w 1655379"/>
              <a:gd name="connsiteY2" fmla="*/ 223346 h 1121980"/>
              <a:gd name="connsiteX3" fmla="*/ 346841 w 1655379"/>
              <a:gd name="connsiteY3" fmla="*/ 381001 h 1121980"/>
              <a:gd name="connsiteX4" fmla="*/ 110358 w 1655379"/>
              <a:gd name="connsiteY4" fmla="*/ 254877 h 1121980"/>
              <a:gd name="connsiteX5" fmla="*/ 15765 w 1655379"/>
              <a:gd name="connsiteY5" fmla="*/ 34159 h 1121980"/>
              <a:gd name="connsiteX6" fmla="*/ 15765 w 1655379"/>
              <a:gd name="connsiteY6" fmla="*/ 49925 h 11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5379" h="1121980">
                <a:moveTo>
                  <a:pt x="1655379" y="1121980"/>
                </a:moveTo>
                <a:cubicBezTo>
                  <a:pt x="1587061" y="842142"/>
                  <a:pt x="1518744" y="562304"/>
                  <a:pt x="1403130" y="412532"/>
                </a:cubicBezTo>
                <a:cubicBezTo>
                  <a:pt x="1287516" y="262760"/>
                  <a:pt x="1137744" y="228601"/>
                  <a:pt x="961696" y="223346"/>
                </a:cubicBezTo>
                <a:cubicBezTo>
                  <a:pt x="785648" y="218091"/>
                  <a:pt x="488731" y="375746"/>
                  <a:pt x="346841" y="381001"/>
                </a:cubicBezTo>
                <a:cubicBezTo>
                  <a:pt x="204951" y="386256"/>
                  <a:pt x="165537" y="312684"/>
                  <a:pt x="110358" y="254877"/>
                </a:cubicBezTo>
                <a:cubicBezTo>
                  <a:pt x="55179" y="197070"/>
                  <a:pt x="31530" y="68318"/>
                  <a:pt x="15765" y="34159"/>
                </a:cubicBezTo>
                <a:cubicBezTo>
                  <a:pt x="0" y="0"/>
                  <a:pt x="7882" y="24962"/>
                  <a:pt x="15765" y="49925"/>
                </a:cubicBezTo>
              </a:path>
            </a:pathLst>
          </a:custGeom>
          <a:ln w="730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581401" y="5334000"/>
            <a:ext cx="1245021" cy="369332"/>
          </a:xfrm>
          <a:prstGeom prst="rect">
            <a:avLst/>
          </a:prstGeom>
          <a:noFill/>
          <a:ln>
            <a:noFill/>
          </a:ln>
        </p:spPr>
        <p:txBody>
          <a:bodyPr wrap="none" rtlCol="0">
            <a:spAutoFit/>
          </a:bodyPr>
          <a:lstStyle/>
          <a:p>
            <a:r>
              <a:rPr lang="en-US" b="1" dirty="0">
                <a:solidFill>
                  <a:srgbClr val="C00000"/>
                </a:solidFill>
                <a:latin typeface="Arial Black" pitchFamily="34" charset="0"/>
              </a:rPr>
              <a:t>Tarleton</a:t>
            </a:r>
          </a:p>
        </p:txBody>
      </p:sp>
      <p:sp>
        <p:nvSpPr>
          <p:cNvPr id="13" name="Freeform 12"/>
          <p:cNvSpPr/>
          <p:nvPr/>
        </p:nvSpPr>
        <p:spPr>
          <a:xfrm>
            <a:off x="5134303" y="2522484"/>
            <a:ext cx="1592318" cy="2632841"/>
          </a:xfrm>
          <a:custGeom>
            <a:avLst/>
            <a:gdLst>
              <a:gd name="connsiteX0" fmla="*/ 0 w 1592318"/>
              <a:gd name="connsiteY0" fmla="*/ 2632841 h 2632841"/>
              <a:gd name="connsiteX1" fmla="*/ 63063 w 1592318"/>
              <a:gd name="connsiteY1" fmla="*/ 1655379 h 2632841"/>
              <a:gd name="connsiteX2" fmla="*/ 236483 w 1592318"/>
              <a:gd name="connsiteY2" fmla="*/ 1087820 h 2632841"/>
              <a:gd name="connsiteX3" fmla="*/ 709449 w 1592318"/>
              <a:gd name="connsiteY3" fmla="*/ 1072055 h 2632841"/>
              <a:gd name="connsiteX4" fmla="*/ 1198180 w 1592318"/>
              <a:gd name="connsiteY4" fmla="*/ 1024758 h 2632841"/>
              <a:gd name="connsiteX5" fmla="*/ 1308538 w 1592318"/>
              <a:gd name="connsiteY5" fmla="*/ 693683 h 2632841"/>
              <a:gd name="connsiteX6" fmla="*/ 1182414 w 1592318"/>
              <a:gd name="connsiteY6" fmla="*/ 220717 h 2632841"/>
              <a:gd name="connsiteX7" fmla="*/ 1592318 w 1592318"/>
              <a:gd name="connsiteY7" fmla="*/ 0 h 2632841"/>
              <a:gd name="connsiteX8" fmla="*/ 1592318 w 1592318"/>
              <a:gd name="connsiteY8" fmla="*/ 0 h 2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318" h="2632841">
                <a:moveTo>
                  <a:pt x="0" y="2632841"/>
                </a:moveTo>
                <a:cubicBezTo>
                  <a:pt x="11824" y="2272862"/>
                  <a:pt x="23649" y="1912883"/>
                  <a:pt x="63063" y="1655379"/>
                </a:cubicBezTo>
                <a:cubicBezTo>
                  <a:pt x="102477" y="1397876"/>
                  <a:pt x="128752" y="1185041"/>
                  <a:pt x="236483" y="1087820"/>
                </a:cubicBezTo>
                <a:cubicBezTo>
                  <a:pt x="344214" y="990599"/>
                  <a:pt x="549166" y="1082565"/>
                  <a:pt x="709449" y="1072055"/>
                </a:cubicBezTo>
                <a:cubicBezTo>
                  <a:pt x="869732" y="1061545"/>
                  <a:pt x="1098332" y="1087820"/>
                  <a:pt x="1198180" y="1024758"/>
                </a:cubicBezTo>
                <a:cubicBezTo>
                  <a:pt x="1298028" y="961696"/>
                  <a:pt x="1311166" y="827690"/>
                  <a:pt x="1308538" y="693683"/>
                </a:cubicBezTo>
                <a:cubicBezTo>
                  <a:pt x="1305910" y="559676"/>
                  <a:pt x="1135117" y="336331"/>
                  <a:pt x="1182414" y="220717"/>
                </a:cubicBezTo>
                <a:cubicBezTo>
                  <a:pt x="1229711" y="105103"/>
                  <a:pt x="1592318" y="0"/>
                  <a:pt x="1592318" y="0"/>
                </a:cubicBezTo>
                <a:lnTo>
                  <a:pt x="1592318" y="0"/>
                </a:lnTo>
              </a:path>
            </a:pathLst>
          </a:custGeom>
          <a:ln w="825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324600" y="3581400"/>
            <a:ext cx="1527278" cy="369332"/>
          </a:xfrm>
          <a:prstGeom prst="rect">
            <a:avLst/>
          </a:prstGeom>
          <a:noFill/>
          <a:ln>
            <a:noFill/>
          </a:ln>
        </p:spPr>
        <p:txBody>
          <a:bodyPr wrap="none" rtlCol="0">
            <a:spAutoFit/>
          </a:bodyPr>
          <a:lstStyle/>
          <a:p>
            <a:r>
              <a:rPr lang="en-US" b="1" dirty="0">
                <a:solidFill>
                  <a:srgbClr val="C00000"/>
                </a:solidFill>
                <a:latin typeface="Arial Black" pitchFamily="34" charset="0"/>
              </a:rPr>
              <a:t>Cornwallis</a:t>
            </a:r>
          </a:p>
        </p:txBody>
      </p:sp>
      <p:sp>
        <p:nvSpPr>
          <p:cNvPr id="15" name="TextBox 14"/>
          <p:cNvSpPr txBox="1"/>
          <p:nvPr/>
        </p:nvSpPr>
        <p:spPr>
          <a:xfrm>
            <a:off x="4724401" y="3048000"/>
            <a:ext cx="1098891" cy="369332"/>
          </a:xfrm>
          <a:prstGeom prst="rect">
            <a:avLst/>
          </a:prstGeom>
          <a:noFill/>
          <a:ln>
            <a:noFill/>
          </a:ln>
        </p:spPr>
        <p:txBody>
          <a:bodyPr wrap="none" rtlCol="0">
            <a:spAutoFit/>
          </a:bodyPr>
          <a:lstStyle/>
          <a:p>
            <a:r>
              <a:rPr lang="en-US" b="1" dirty="0">
                <a:solidFill>
                  <a:srgbClr val="0070C0"/>
                </a:solidFill>
                <a:latin typeface="Arial Black" pitchFamily="34" charset="0"/>
              </a:rPr>
              <a:t>Greene</a:t>
            </a:r>
          </a:p>
        </p:txBody>
      </p:sp>
    </p:spTree>
    <p:extLst>
      <p:ext uri="{BB962C8B-B14F-4D97-AF65-F5344CB8AC3E}">
        <p14:creationId xmlns:p14="http://schemas.microsoft.com/office/powerpoint/2010/main" val="16261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3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5"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ne.bmp"/>
          <p:cNvPicPr>
            <a:picLocks noChangeAspect="1"/>
          </p:cNvPicPr>
          <p:nvPr/>
        </p:nvPicPr>
        <p:blipFill>
          <a:blip r:embed="rId3" cstate="print"/>
          <a:stretch>
            <a:fillRect/>
          </a:stretch>
        </p:blipFill>
        <p:spPr>
          <a:xfrm rot="16200000">
            <a:off x="4021427" y="245774"/>
            <a:ext cx="6892347" cy="6400800"/>
          </a:xfrm>
          <a:prstGeom prst="rect">
            <a:avLst/>
          </a:prstGeom>
        </p:spPr>
      </p:pic>
      <p:sp>
        <p:nvSpPr>
          <p:cNvPr id="3" name="Oval 2"/>
          <p:cNvSpPr/>
          <p:nvPr/>
        </p:nvSpPr>
        <p:spPr>
          <a:xfrm>
            <a:off x="8305800" y="51054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8534401" y="5029200"/>
            <a:ext cx="992131" cy="369332"/>
          </a:xfrm>
          <a:prstGeom prst="rect">
            <a:avLst/>
          </a:prstGeom>
          <a:noFill/>
        </p:spPr>
        <p:txBody>
          <a:bodyPr wrap="none" rtlCol="0">
            <a:spAutoFit/>
          </a:bodyPr>
          <a:lstStyle/>
          <a:p>
            <a:r>
              <a:rPr lang="en-US" b="1" dirty="0">
                <a:solidFill>
                  <a:srgbClr val="FF0000"/>
                </a:solidFill>
              </a:rPr>
              <a:t>BOSTON</a:t>
            </a:r>
          </a:p>
        </p:txBody>
      </p:sp>
      <p:sp>
        <p:nvSpPr>
          <p:cNvPr id="10" name="TextBox 9"/>
          <p:cNvSpPr txBox="1"/>
          <p:nvPr/>
        </p:nvSpPr>
        <p:spPr>
          <a:xfrm>
            <a:off x="8686801" y="1219200"/>
            <a:ext cx="833883" cy="369332"/>
          </a:xfrm>
          <a:prstGeom prst="rect">
            <a:avLst/>
          </a:prstGeom>
          <a:noFill/>
        </p:spPr>
        <p:txBody>
          <a:bodyPr wrap="none" rtlCol="0">
            <a:spAutoFit/>
          </a:bodyPr>
          <a:lstStyle/>
          <a:p>
            <a:r>
              <a:rPr lang="en-US" dirty="0">
                <a:solidFill>
                  <a:srgbClr val="FFFF00"/>
                </a:solidFill>
              </a:rPr>
              <a:t>MAINE</a:t>
            </a:r>
          </a:p>
        </p:txBody>
      </p:sp>
      <p:sp>
        <p:nvSpPr>
          <p:cNvPr id="11" name="TextBox 10"/>
          <p:cNvSpPr txBox="1"/>
          <p:nvPr/>
        </p:nvSpPr>
        <p:spPr>
          <a:xfrm>
            <a:off x="6781800" y="3276601"/>
            <a:ext cx="1322798" cy="646331"/>
          </a:xfrm>
          <a:prstGeom prst="rect">
            <a:avLst/>
          </a:prstGeom>
          <a:noFill/>
        </p:spPr>
        <p:txBody>
          <a:bodyPr wrap="none" rtlCol="0">
            <a:spAutoFit/>
          </a:bodyPr>
          <a:lstStyle/>
          <a:p>
            <a:pPr algn="ctr"/>
            <a:r>
              <a:rPr lang="en-US" dirty="0">
                <a:solidFill>
                  <a:srgbClr val="FFFF00"/>
                </a:solidFill>
              </a:rPr>
              <a:t>NEW</a:t>
            </a:r>
          </a:p>
          <a:p>
            <a:pPr algn="ctr"/>
            <a:r>
              <a:rPr lang="en-US" dirty="0">
                <a:solidFill>
                  <a:srgbClr val="FFFF00"/>
                </a:solidFill>
              </a:rPr>
              <a:t>HAMPSHIRE</a:t>
            </a:r>
          </a:p>
        </p:txBody>
      </p:sp>
      <p:sp>
        <p:nvSpPr>
          <p:cNvPr id="12" name="TextBox 11"/>
          <p:cNvSpPr txBox="1"/>
          <p:nvPr/>
        </p:nvSpPr>
        <p:spPr>
          <a:xfrm>
            <a:off x="6096001" y="4800600"/>
            <a:ext cx="1821589" cy="369332"/>
          </a:xfrm>
          <a:prstGeom prst="rect">
            <a:avLst/>
          </a:prstGeom>
          <a:noFill/>
        </p:spPr>
        <p:txBody>
          <a:bodyPr wrap="none" rtlCol="0">
            <a:spAutoFit/>
          </a:bodyPr>
          <a:lstStyle/>
          <a:p>
            <a:r>
              <a:rPr lang="en-US" dirty="0">
                <a:solidFill>
                  <a:srgbClr val="FFFF00"/>
                </a:solidFill>
              </a:rPr>
              <a:t>MASSACHUSETTS</a:t>
            </a:r>
          </a:p>
        </p:txBody>
      </p:sp>
      <p:sp>
        <p:nvSpPr>
          <p:cNvPr id="13" name="TextBox 12"/>
          <p:cNvSpPr txBox="1"/>
          <p:nvPr/>
        </p:nvSpPr>
        <p:spPr>
          <a:xfrm>
            <a:off x="5715000" y="6248400"/>
            <a:ext cx="1543628" cy="369332"/>
          </a:xfrm>
          <a:prstGeom prst="rect">
            <a:avLst/>
          </a:prstGeom>
          <a:noFill/>
        </p:spPr>
        <p:txBody>
          <a:bodyPr wrap="none" rtlCol="0">
            <a:spAutoFit/>
          </a:bodyPr>
          <a:lstStyle/>
          <a:p>
            <a:r>
              <a:rPr lang="en-US" dirty="0">
                <a:solidFill>
                  <a:srgbClr val="FFFF00"/>
                </a:solidFill>
              </a:rPr>
              <a:t>CONNECTICUT</a:t>
            </a:r>
          </a:p>
        </p:txBody>
      </p:sp>
      <p:sp>
        <p:nvSpPr>
          <p:cNvPr id="14" name="TextBox 13"/>
          <p:cNvSpPr txBox="1"/>
          <p:nvPr/>
        </p:nvSpPr>
        <p:spPr>
          <a:xfrm>
            <a:off x="7620000" y="6096000"/>
            <a:ext cx="367408" cy="369332"/>
          </a:xfrm>
          <a:prstGeom prst="rect">
            <a:avLst/>
          </a:prstGeom>
          <a:noFill/>
        </p:spPr>
        <p:txBody>
          <a:bodyPr wrap="none" rtlCol="0">
            <a:spAutoFit/>
          </a:bodyPr>
          <a:lstStyle/>
          <a:p>
            <a:r>
              <a:rPr lang="en-US" dirty="0">
                <a:solidFill>
                  <a:srgbClr val="FFFF00"/>
                </a:solidFill>
              </a:rPr>
              <a:t>RI</a:t>
            </a:r>
          </a:p>
        </p:txBody>
      </p:sp>
      <p:sp>
        <p:nvSpPr>
          <p:cNvPr id="15" name="TextBox 14"/>
          <p:cNvSpPr txBox="1"/>
          <p:nvPr/>
        </p:nvSpPr>
        <p:spPr>
          <a:xfrm>
            <a:off x="4419601" y="3886201"/>
            <a:ext cx="686983" cy="646331"/>
          </a:xfrm>
          <a:prstGeom prst="rect">
            <a:avLst/>
          </a:prstGeom>
          <a:noFill/>
        </p:spPr>
        <p:txBody>
          <a:bodyPr wrap="none" rtlCol="0">
            <a:spAutoFit/>
          </a:bodyPr>
          <a:lstStyle/>
          <a:p>
            <a:r>
              <a:rPr lang="en-US" dirty="0">
                <a:solidFill>
                  <a:srgbClr val="FFFF00"/>
                </a:solidFill>
              </a:rPr>
              <a:t>NEW</a:t>
            </a:r>
            <a:br>
              <a:rPr lang="en-US" dirty="0">
                <a:solidFill>
                  <a:srgbClr val="FFFF00"/>
                </a:solidFill>
              </a:rPr>
            </a:br>
            <a:r>
              <a:rPr lang="en-US" dirty="0">
                <a:solidFill>
                  <a:srgbClr val="FFFF00"/>
                </a:solidFill>
              </a:rPr>
              <a:t>YORK</a:t>
            </a:r>
          </a:p>
        </p:txBody>
      </p:sp>
      <p:pic>
        <p:nvPicPr>
          <p:cNvPr id="16" name="Picture 15" descr="FtTiconderoga.jpg"/>
          <p:cNvPicPr>
            <a:picLocks noChangeAspect="1"/>
          </p:cNvPicPr>
          <p:nvPr/>
        </p:nvPicPr>
        <p:blipFill>
          <a:blip r:embed="rId4" cstate="print"/>
          <a:stretch>
            <a:fillRect/>
          </a:stretch>
        </p:blipFill>
        <p:spPr>
          <a:xfrm>
            <a:off x="6629400" y="533400"/>
            <a:ext cx="3725334" cy="2514600"/>
          </a:xfrm>
          <a:prstGeom prst="rect">
            <a:avLst/>
          </a:prstGeom>
        </p:spPr>
      </p:pic>
      <p:cxnSp>
        <p:nvCxnSpPr>
          <p:cNvPr id="18" name="Straight Arrow Connector 17"/>
          <p:cNvCxnSpPr/>
          <p:nvPr/>
        </p:nvCxnSpPr>
        <p:spPr>
          <a:xfrm rot="10800000" flipV="1">
            <a:off x="5181600" y="1600200"/>
            <a:ext cx="1371600" cy="914400"/>
          </a:xfrm>
          <a:prstGeom prst="straightConnector1">
            <a:avLst/>
          </a:prstGeom>
          <a:ln w="1270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876800" y="25146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810000" y="0"/>
            <a:ext cx="8382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66800" y="173147"/>
            <a:ext cx="3200400" cy="2246769"/>
          </a:xfrm>
          <a:prstGeom prst="rect">
            <a:avLst/>
          </a:prstGeom>
          <a:noFill/>
        </p:spPr>
        <p:txBody>
          <a:bodyPr wrap="square" rtlCol="0">
            <a:spAutoFit/>
          </a:bodyPr>
          <a:lstStyle/>
          <a:p>
            <a:r>
              <a:rPr lang="en-US" sz="2800" dirty="0">
                <a:latin typeface="Book Antiqua" pitchFamily="18" charset="0"/>
              </a:rPr>
              <a:t>Fort Ticonderoga: Captured by Ethan Allen and the Green Mountain Boys in May 1775 </a:t>
            </a:r>
          </a:p>
        </p:txBody>
      </p:sp>
      <p:pic>
        <p:nvPicPr>
          <p:cNvPr id="22" name="Picture 21" descr="1_21_allen_fcda94d819901dc5bdd9148ed54e0048.jpg"/>
          <p:cNvPicPr>
            <a:picLocks noChangeAspect="1"/>
          </p:cNvPicPr>
          <p:nvPr/>
        </p:nvPicPr>
        <p:blipFill>
          <a:blip r:embed="rId5" cstate="print"/>
          <a:stretch>
            <a:fillRect/>
          </a:stretch>
        </p:blipFill>
        <p:spPr>
          <a:xfrm>
            <a:off x="1752600" y="3124200"/>
            <a:ext cx="5238750" cy="3733800"/>
          </a:xfrm>
          <a:prstGeom prst="rect">
            <a:avLst/>
          </a:prstGeom>
        </p:spPr>
      </p:pic>
    </p:spTree>
    <p:extLst>
      <p:ext uri="{BB962C8B-B14F-4D97-AF65-F5344CB8AC3E}">
        <p14:creationId xmlns:p14="http://schemas.microsoft.com/office/powerpoint/2010/main" val="32633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24001" y="304800"/>
            <a:ext cx="9144000" cy="1077218"/>
          </a:xfrm>
          <a:prstGeom prst="rect">
            <a:avLst/>
          </a:prstGeom>
          <a:noFill/>
        </p:spPr>
        <p:txBody>
          <a:bodyPr wrap="square" rtlCol="0">
            <a:spAutoFit/>
          </a:bodyPr>
          <a:lstStyle/>
          <a:p>
            <a:pPr algn="ctr"/>
            <a:r>
              <a:rPr lang="en-US" sz="3200" dirty="0">
                <a:latin typeface="Cambria" pitchFamily="18" charset="0"/>
              </a:rPr>
              <a:t>Battle of Cowpens, SC: Daniel Morgan’s Americans defeat the British in 1781</a:t>
            </a:r>
          </a:p>
        </p:txBody>
      </p:sp>
      <p:pic>
        <p:nvPicPr>
          <p:cNvPr id="3" name="Picture 2" descr="cowpens.jpg"/>
          <p:cNvPicPr>
            <a:picLocks noChangeAspect="1"/>
          </p:cNvPicPr>
          <p:nvPr/>
        </p:nvPicPr>
        <p:blipFill>
          <a:blip r:embed="rId2" cstate="print"/>
          <a:stretch>
            <a:fillRect/>
          </a:stretch>
        </p:blipFill>
        <p:spPr>
          <a:xfrm>
            <a:off x="2209800" y="1828801"/>
            <a:ext cx="7620000" cy="4080933"/>
          </a:xfrm>
          <a:prstGeom prst="rect">
            <a:avLst/>
          </a:prstGeom>
        </p:spPr>
      </p:pic>
    </p:spTree>
    <p:extLst>
      <p:ext uri="{BB962C8B-B14F-4D97-AF65-F5344CB8AC3E}">
        <p14:creationId xmlns:p14="http://schemas.microsoft.com/office/powerpoint/2010/main" val="140876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24001" y="304800"/>
            <a:ext cx="9144000" cy="1077218"/>
          </a:xfrm>
          <a:prstGeom prst="rect">
            <a:avLst/>
          </a:prstGeom>
          <a:noFill/>
        </p:spPr>
        <p:txBody>
          <a:bodyPr wrap="square" rtlCol="0">
            <a:spAutoFit/>
          </a:bodyPr>
          <a:lstStyle/>
          <a:p>
            <a:pPr algn="ctr"/>
            <a:r>
              <a:rPr lang="en-US" sz="3200" dirty="0">
                <a:latin typeface="Caslon Antique" pitchFamily="18" charset="0"/>
              </a:rPr>
              <a:t>February 1781: </a:t>
            </a:r>
          </a:p>
          <a:p>
            <a:pPr algn="ctr"/>
            <a:r>
              <a:rPr lang="en-US" sz="3200" dirty="0">
                <a:latin typeface="Caslon Antique" pitchFamily="18" charset="0"/>
              </a:rPr>
              <a:t>General Greene beats Cornwallis to the Dan River</a:t>
            </a:r>
          </a:p>
        </p:txBody>
      </p:sp>
      <p:pic>
        <p:nvPicPr>
          <p:cNvPr id="4" name="Picture 3" descr="crossing-dan-river.jpg"/>
          <p:cNvPicPr>
            <a:picLocks noChangeAspect="1"/>
          </p:cNvPicPr>
          <p:nvPr/>
        </p:nvPicPr>
        <p:blipFill>
          <a:blip r:embed="rId2" cstate="print"/>
          <a:stretch>
            <a:fillRect/>
          </a:stretch>
        </p:blipFill>
        <p:spPr>
          <a:xfrm>
            <a:off x="3962400" y="1371600"/>
            <a:ext cx="4114800" cy="4881282"/>
          </a:xfrm>
          <a:prstGeom prst="rect">
            <a:avLst/>
          </a:prstGeom>
        </p:spPr>
      </p:pic>
    </p:spTree>
    <p:extLst>
      <p:ext uri="{BB962C8B-B14F-4D97-AF65-F5344CB8AC3E}">
        <p14:creationId xmlns:p14="http://schemas.microsoft.com/office/powerpoint/2010/main" val="362110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uiliford_Courthouse_15_March_1781.jpg"/>
          <p:cNvPicPr>
            <a:picLocks noChangeAspect="1"/>
          </p:cNvPicPr>
          <p:nvPr/>
        </p:nvPicPr>
        <p:blipFill>
          <a:blip r:embed="rId2" cstate="print"/>
          <a:stretch>
            <a:fillRect/>
          </a:stretch>
        </p:blipFill>
        <p:spPr>
          <a:xfrm>
            <a:off x="2286000" y="1390650"/>
            <a:ext cx="7620000" cy="5467350"/>
          </a:xfrm>
          <a:prstGeom prst="rect">
            <a:avLst/>
          </a:prstGeom>
        </p:spPr>
      </p:pic>
      <p:sp>
        <p:nvSpPr>
          <p:cNvPr id="2" name="TextBox 1"/>
          <p:cNvSpPr txBox="1"/>
          <p:nvPr/>
        </p:nvSpPr>
        <p:spPr>
          <a:xfrm>
            <a:off x="3048000" y="228601"/>
            <a:ext cx="9144000" cy="954107"/>
          </a:xfrm>
          <a:prstGeom prst="rect">
            <a:avLst/>
          </a:prstGeom>
          <a:noFill/>
        </p:spPr>
        <p:txBody>
          <a:bodyPr wrap="square" rtlCol="0">
            <a:spAutoFit/>
          </a:bodyPr>
          <a:lstStyle/>
          <a:p>
            <a:pPr algn="ctr"/>
            <a:r>
              <a:rPr lang="en-US" sz="2800" dirty="0">
                <a:latin typeface="Cambria" pitchFamily="18" charset="0"/>
              </a:rPr>
              <a:t>Guilford Courthouse: British win in NC,</a:t>
            </a:r>
          </a:p>
          <a:p>
            <a:pPr algn="ctr"/>
            <a:r>
              <a:rPr lang="en-US" sz="2800" dirty="0">
                <a:latin typeface="Cambria" pitchFamily="18" charset="0"/>
              </a:rPr>
              <a:t>but are forced to retreat</a:t>
            </a:r>
          </a:p>
        </p:txBody>
      </p:sp>
      <p:pic>
        <p:nvPicPr>
          <p:cNvPr id="5" name="Picture 4" descr="guilford.gif"/>
          <p:cNvPicPr>
            <a:picLocks noChangeAspect="1"/>
          </p:cNvPicPr>
          <p:nvPr/>
        </p:nvPicPr>
        <p:blipFill>
          <a:blip r:embed="rId3" cstate="print"/>
          <a:stretch>
            <a:fillRect/>
          </a:stretch>
        </p:blipFill>
        <p:spPr>
          <a:xfrm>
            <a:off x="1828800" y="152401"/>
            <a:ext cx="2590800" cy="1571625"/>
          </a:xfrm>
          <a:prstGeom prst="rect">
            <a:avLst/>
          </a:prstGeom>
        </p:spPr>
      </p:pic>
    </p:spTree>
    <p:extLst>
      <p:ext uri="{BB962C8B-B14F-4D97-AF65-F5344CB8AC3E}">
        <p14:creationId xmlns:p14="http://schemas.microsoft.com/office/powerpoint/2010/main" val="255763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ncex5.jpg"/>
          <p:cNvPicPr>
            <a:picLocks noChangeAspect="1"/>
          </p:cNvPicPr>
          <p:nvPr/>
        </p:nvPicPr>
        <p:blipFill>
          <a:blip r:embed="rId2" cstate="print"/>
          <a:stretch>
            <a:fillRect/>
          </a:stretch>
        </p:blipFill>
        <p:spPr>
          <a:xfrm>
            <a:off x="762000" y="2362200"/>
            <a:ext cx="10262152" cy="4495800"/>
          </a:xfrm>
          <a:prstGeom prst="rect">
            <a:avLst/>
          </a:prstGeom>
        </p:spPr>
      </p:pic>
      <p:sp>
        <p:nvSpPr>
          <p:cNvPr id="3" name="TextBox 2"/>
          <p:cNvSpPr txBox="1"/>
          <p:nvPr/>
        </p:nvSpPr>
        <p:spPr>
          <a:xfrm>
            <a:off x="6629400" y="304800"/>
            <a:ext cx="4038600" cy="1754326"/>
          </a:xfrm>
          <a:prstGeom prst="rect">
            <a:avLst/>
          </a:prstGeom>
          <a:noFill/>
        </p:spPr>
        <p:txBody>
          <a:bodyPr wrap="square" rtlCol="0">
            <a:spAutoFit/>
          </a:bodyPr>
          <a:lstStyle/>
          <a:p>
            <a:r>
              <a:rPr lang="en-US" sz="3600" dirty="0">
                <a:latin typeface="Cambria" pitchFamily="18" charset="0"/>
              </a:rPr>
              <a:t>Cornwallis retreats to Wilmington, North Carolina…</a:t>
            </a:r>
          </a:p>
        </p:txBody>
      </p:sp>
      <p:sp>
        <p:nvSpPr>
          <p:cNvPr id="4" name="Oval 3"/>
          <p:cNvSpPr/>
          <p:nvPr/>
        </p:nvSpPr>
        <p:spPr>
          <a:xfrm>
            <a:off x="4572000" y="44958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24401" y="4419600"/>
            <a:ext cx="1075231" cy="369332"/>
          </a:xfrm>
          <a:prstGeom prst="rect">
            <a:avLst/>
          </a:prstGeom>
          <a:noFill/>
          <a:ln>
            <a:noFill/>
          </a:ln>
        </p:spPr>
        <p:txBody>
          <a:bodyPr wrap="none" rtlCol="0">
            <a:spAutoFit/>
          </a:bodyPr>
          <a:lstStyle/>
          <a:p>
            <a:r>
              <a:rPr lang="en-US" b="1" dirty="0">
                <a:solidFill>
                  <a:srgbClr val="002060"/>
                </a:solidFill>
              </a:rPr>
              <a:t>Charlotte</a:t>
            </a:r>
          </a:p>
        </p:txBody>
      </p:sp>
      <p:sp>
        <p:nvSpPr>
          <p:cNvPr id="14" name="TextBox 13"/>
          <p:cNvSpPr txBox="1"/>
          <p:nvPr/>
        </p:nvSpPr>
        <p:spPr>
          <a:xfrm>
            <a:off x="6553200" y="3886200"/>
            <a:ext cx="1527278" cy="369332"/>
          </a:xfrm>
          <a:prstGeom prst="rect">
            <a:avLst/>
          </a:prstGeom>
          <a:noFill/>
          <a:ln>
            <a:noFill/>
          </a:ln>
        </p:spPr>
        <p:txBody>
          <a:bodyPr wrap="none" rtlCol="0">
            <a:spAutoFit/>
          </a:bodyPr>
          <a:lstStyle/>
          <a:p>
            <a:r>
              <a:rPr lang="en-US" b="1" dirty="0">
                <a:solidFill>
                  <a:srgbClr val="C00000"/>
                </a:solidFill>
                <a:latin typeface="Arial Black" pitchFamily="34" charset="0"/>
              </a:rPr>
              <a:t>Cornwallis</a:t>
            </a:r>
          </a:p>
        </p:txBody>
      </p:sp>
      <p:sp>
        <p:nvSpPr>
          <p:cNvPr id="16" name="TextBox 15"/>
          <p:cNvSpPr txBox="1"/>
          <p:nvPr/>
        </p:nvSpPr>
        <p:spPr>
          <a:xfrm>
            <a:off x="7772401" y="5943600"/>
            <a:ext cx="1306063" cy="369332"/>
          </a:xfrm>
          <a:prstGeom prst="rect">
            <a:avLst/>
          </a:prstGeom>
          <a:noFill/>
          <a:ln>
            <a:noFill/>
          </a:ln>
        </p:spPr>
        <p:txBody>
          <a:bodyPr wrap="none" rtlCol="0">
            <a:spAutoFit/>
          </a:bodyPr>
          <a:lstStyle/>
          <a:p>
            <a:r>
              <a:rPr lang="en-US" b="1" dirty="0">
                <a:solidFill>
                  <a:srgbClr val="002060"/>
                </a:solidFill>
              </a:rPr>
              <a:t>Wilmington</a:t>
            </a:r>
          </a:p>
        </p:txBody>
      </p:sp>
      <p:sp>
        <p:nvSpPr>
          <p:cNvPr id="17" name="Oval 16"/>
          <p:cNvSpPr/>
          <p:nvPr/>
        </p:nvSpPr>
        <p:spPr>
          <a:xfrm>
            <a:off x="7696200" y="60198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404946" y="3310759"/>
            <a:ext cx="2267607" cy="2522482"/>
          </a:xfrm>
          <a:custGeom>
            <a:avLst/>
            <a:gdLst>
              <a:gd name="connsiteX0" fmla="*/ 281152 w 2267607"/>
              <a:gd name="connsiteY0" fmla="*/ 0 h 2522482"/>
              <a:gd name="connsiteX1" fmla="*/ 13138 w 2267607"/>
              <a:gd name="connsiteY1" fmla="*/ 315310 h 2522482"/>
              <a:gd name="connsiteX2" fmla="*/ 202324 w 2267607"/>
              <a:gd name="connsiteY2" fmla="*/ 630620 h 2522482"/>
              <a:gd name="connsiteX3" fmla="*/ 911772 w 2267607"/>
              <a:gd name="connsiteY3" fmla="*/ 835572 h 2522482"/>
              <a:gd name="connsiteX4" fmla="*/ 1447800 w 2267607"/>
              <a:gd name="connsiteY4" fmla="*/ 1166648 h 2522482"/>
              <a:gd name="connsiteX5" fmla="*/ 2062655 w 2267607"/>
              <a:gd name="connsiteY5" fmla="*/ 1891862 h 2522482"/>
              <a:gd name="connsiteX6" fmla="*/ 2267607 w 2267607"/>
              <a:gd name="connsiteY6" fmla="*/ 2522482 h 2522482"/>
              <a:gd name="connsiteX7" fmla="*/ 2267607 w 2267607"/>
              <a:gd name="connsiteY7" fmla="*/ 2522482 h 252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607" h="2522482">
                <a:moveTo>
                  <a:pt x="281152" y="0"/>
                </a:moveTo>
                <a:cubicBezTo>
                  <a:pt x="153714" y="105103"/>
                  <a:pt x="26276" y="210207"/>
                  <a:pt x="13138" y="315310"/>
                </a:cubicBezTo>
                <a:cubicBezTo>
                  <a:pt x="0" y="420413"/>
                  <a:pt x="52552" y="543910"/>
                  <a:pt x="202324" y="630620"/>
                </a:cubicBezTo>
                <a:cubicBezTo>
                  <a:pt x="352096" y="717330"/>
                  <a:pt x="704193" y="746234"/>
                  <a:pt x="911772" y="835572"/>
                </a:cubicBezTo>
                <a:cubicBezTo>
                  <a:pt x="1119351" y="924910"/>
                  <a:pt x="1255986" y="990600"/>
                  <a:pt x="1447800" y="1166648"/>
                </a:cubicBezTo>
                <a:cubicBezTo>
                  <a:pt x="1639614" y="1342696"/>
                  <a:pt x="1926020" y="1665890"/>
                  <a:pt x="2062655" y="1891862"/>
                </a:cubicBezTo>
                <a:cubicBezTo>
                  <a:pt x="2199290" y="2117834"/>
                  <a:pt x="2267607" y="2522482"/>
                  <a:pt x="2267607" y="2522482"/>
                </a:cubicBezTo>
                <a:lnTo>
                  <a:pt x="2267607" y="2522482"/>
                </a:lnTo>
              </a:path>
            </a:pathLst>
          </a:custGeom>
          <a:ln w="762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Explosion 2 18"/>
          <p:cNvSpPr/>
          <p:nvPr/>
        </p:nvSpPr>
        <p:spPr>
          <a:xfrm>
            <a:off x="5181600" y="29718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67400" y="2895601"/>
            <a:ext cx="2946640" cy="461665"/>
          </a:xfrm>
          <a:prstGeom prst="rect">
            <a:avLst/>
          </a:prstGeom>
          <a:noFill/>
        </p:spPr>
        <p:txBody>
          <a:bodyPr wrap="none" rtlCol="0">
            <a:spAutoFit/>
          </a:bodyPr>
          <a:lstStyle/>
          <a:p>
            <a:r>
              <a:rPr lang="en-US" sz="2400" b="1" dirty="0">
                <a:solidFill>
                  <a:srgbClr val="C00000"/>
                </a:solidFill>
                <a:latin typeface="Caslon Antique" pitchFamily="18" charset="0"/>
              </a:rPr>
              <a:t>Guilford Courthouse</a:t>
            </a:r>
          </a:p>
        </p:txBody>
      </p:sp>
      <p:sp>
        <p:nvSpPr>
          <p:cNvPr id="21" name="Explosion 2 20"/>
          <p:cNvSpPr/>
          <p:nvPr/>
        </p:nvSpPr>
        <p:spPr>
          <a:xfrm>
            <a:off x="3200400" y="4572000"/>
            <a:ext cx="685800" cy="533400"/>
          </a:xfrm>
          <a:prstGeom prst="irregularSeal2">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81200" y="4572001"/>
            <a:ext cx="1383712" cy="461665"/>
          </a:xfrm>
          <a:prstGeom prst="rect">
            <a:avLst/>
          </a:prstGeom>
          <a:noFill/>
        </p:spPr>
        <p:txBody>
          <a:bodyPr wrap="none" rtlCol="0">
            <a:spAutoFit/>
          </a:bodyPr>
          <a:lstStyle/>
          <a:p>
            <a:r>
              <a:rPr lang="en-US" sz="2400" b="1" dirty="0">
                <a:solidFill>
                  <a:srgbClr val="002060"/>
                </a:solidFill>
                <a:latin typeface="Caslon Antique" pitchFamily="18" charset="0"/>
              </a:rPr>
              <a:t>Cowpens</a:t>
            </a:r>
          </a:p>
        </p:txBody>
      </p:sp>
      <p:pic>
        <p:nvPicPr>
          <p:cNvPr id="23" name="Picture 22" descr="cornwallis.jpg"/>
          <p:cNvPicPr>
            <a:picLocks noChangeAspect="1"/>
          </p:cNvPicPr>
          <p:nvPr/>
        </p:nvPicPr>
        <p:blipFill>
          <a:blip r:embed="rId3" cstate="print"/>
          <a:stretch>
            <a:fillRect/>
          </a:stretch>
        </p:blipFill>
        <p:spPr>
          <a:xfrm>
            <a:off x="1524000" y="0"/>
            <a:ext cx="2667000" cy="3360420"/>
          </a:xfrm>
          <a:prstGeom prst="rect">
            <a:avLst/>
          </a:prstGeom>
        </p:spPr>
      </p:pic>
      <p:sp>
        <p:nvSpPr>
          <p:cNvPr id="25" name="Oval Callout 24"/>
          <p:cNvSpPr/>
          <p:nvPr/>
        </p:nvSpPr>
        <p:spPr>
          <a:xfrm>
            <a:off x="3962400" y="0"/>
            <a:ext cx="2590800" cy="1600200"/>
          </a:xfrm>
          <a:prstGeom prst="wedgeEllipseCallout">
            <a:avLst>
              <a:gd name="adj1" fmla="val -76431"/>
              <a:gd name="adj2" fmla="val 209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Baskerville Old Face" pitchFamily="18" charset="0"/>
              </a:rPr>
              <a:t>How humiliating!</a:t>
            </a:r>
          </a:p>
        </p:txBody>
      </p:sp>
    </p:spTree>
    <p:extLst>
      <p:ext uri="{BB962C8B-B14F-4D97-AF65-F5344CB8AC3E}">
        <p14:creationId xmlns:p14="http://schemas.microsoft.com/office/powerpoint/2010/main" val="393600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Virginia-Carolina-North.jpg"/>
          <p:cNvPicPr>
            <a:picLocks noChangeAspect="1"/>
          </p:cNvPicPr>
          <p:nvPr/>
        </p:nvPicPr>
        <p:blipFill>
          <a:blip r:embed="rId2" cstate="print"/>
          <a:stretch>
            <a:fillRect/>
          </a:stretch>
        </p:blipFill>
        <p:spPr>
          <a:xfrm>
            <a:off x="-304800" y="-734441"/>
            <a:ext cx="11734800" cy="9573641"/>
          </a:xfrm>
          <a:prstGeom prst="rect">
            <a:avLst/>
          </a:prstGeom>
        </p:spPr>
      </p:pic>
      <p:sp>
        <p:nvSpPr>
          <p:cNvPr id="6" name="Rectangle 5"/>
          <p:cNvSpPr/>
          <p:nvPr/>
        </p:nvSpPr>
        <p:spPr>
          <a:xfrm>
            <a:off x="1752600" y="457200"/>
            <a:ext cx="8382000" cy="1066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90700" y="513546"/>
            <a:ext cx="8305800" cy="954107"/>
          </a:xfrm>
          <a:prstGeom prst="rect">
            <a:avLst/>
          </a:prstGeom>
          <a:noFill/>
        </p:spPr>
        <p:txBody>
          <a:bodyPr wrap="square" rtlCol="0">
            <a:spAutoFit/>
          </a:bodyPr>
          <a:lstStyle/>
          <a:p>
            <a:pPr algn="ctr"/>
            <a:r>
              <a:rPr lang="en-US" sz="2800" dirty="0">
                <a:latin typeface="Cambria" pitchFamily="18" charset="0"/>
              </a:rPr>
              <a:t>Cornwallis retreats to Yorktown, Virginia to get more supplies.</a:t>
            </a:r>
          </a:p>
        </p:txBody>
      </p:sp>
      <p:sp>
        <p:nvSpPr>
          <p:cNvPr id="7" name="TextBox 6"/>
          <p:cNvSpPr txBox="1"/>
          <p:nvPr/>
        </p:nvSpPr>
        <p:spPr>
          <a:xfrm>
            <a:off x="5791200" y="4267200"/>
            <a:ext cx="1527278" cy="369332"/>
          </a:xfrm>
          <a:prstGeom prst="rect">
            <a:avLst/>
          </a:prstGeom>
          <a:noFill/>
          <a:ln>
            <a:noFill/>
          </a:ln>
        </p:spPr>
        <p:txBody>
          <a:bodyPr wrap="none" rtlCol="0">
            <a:spAutoFit/>
          </a:bodyPr>
          <a:lstStyle/>
          <a:p>
            <a:r>
              <a:rPr lang="en-US" b="1" dirty="0">
                <a:solidFill>
                  <a:srgbClr val="C00000"/>
                </a:solidFill>
                <a:latin typeface="Arial Black" pitchFamily="34" charset="0"/>
              </a:rPr>
              <a:t>Cornwallis</a:t>
            </a:r>
          </a:p>
        </p:txBody>
      </p:sp>
      <p:sp>
        <p:nvSpPr>
          <p:cNvPr id="9" name="Freeform 8"/>
          <p:cNvSpPr/>
          <p:nvPr/>
        </p:nvSpPr>
        <p:spPr>
          <a:xfrm>
            <a:off x="7278415" y="3972911"/>
            <a:ext cx="1277007" cy="3231931"/>
          </a:xfrm>
          <a:custGeom>
            <a:avLst/>
            <a:gdLst>
              <a:gd name="connsiteX0" fmla="*/ 204952 w 1277007"/>
              <a:gd name="connsiteY0" fmla="*/ 3231931 h 3231931"/>
              <a:gd name="connsiteX1" fmla="*/ 15765 w 1277007"/>
              <a:gd name="connsiteY1" fmla="*/ 1907628 h 3231931"/>
              <a:gd name="connsiteX2" fmla="*/ 299545 w 1277007"/>
              <a:gd name="connsiteY2" fmla="*/ 1150883 h 3231931"/>
              <a:gd name="connsiteX3" fmla="*/ 740979 w 1277007"/>
              <a:gd name="connsiteY3" fmla="*/ 425669 h 3231931"/>
              <a:gd name="connsiteX4" fmla="*/ 1277007 w 1277007"/>
              <a:gd name="connsiteY4" fmla="*/ 0 h 323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007" h="3231931">
                <a:moveTo>
                  <a:pt x="204952" y="3231931"/>
                </a:moveTo>
                <a:cubicBezTo>
                  <a:pt x="102476" y="2743200"/>
                  <a:pt x="0" y="2254469"/>
                  <a:pt x="15765" y="1907628"/>
                </a:cubicBezTo>
                <a:cubicBezTo>
                  <a:pt x="31531" y="1560787"/>
                  <a:pt x="178676" y="1397876"/>
                  <a:pt x="299545" y="1150883"/>
                </a:cubicBezTo>
                <a:cubicBezTo>
                  <a:pt x="420414" y="903890"/>
                  <a:pt x="578069" y="617483"/>
                  <a:pt x="740979" y="425669"/>
                </a:cubicBezTo>
                <a:cubicBezTo>
                  <a:pt x="903889" y="233855"/>
                  <a:pt x="1090448" y="116927"/>
                  <a:pt x="1277007" y="0"/>
                </a:cubicBezTo>
              </a:path>
            </a:pathLst>
          </a:custGeom>
          <a:ln w="889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8686800" y="38862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915400" y="3810000"/>
            <a:ext cx="1200072" cy="400110"/>
          </a:xfrm>
          <a:prstGeom prst="rect">
            <a:avLst/>
          </a:prstGeom>
          <a:solidFill>
            <a:schemeClr val="bg1"/>
          </a:solidFill>
          <a:ln>
            <a:noFill/>
          </a:ln>
        </p:spPr>
        <p:txBody>
          <a:bodyPr wrap="none" rtlCol="0">
            <a:spAutoFit/>
          </a:bodyPr>
          <a:lstStyle/>
          <a:p>
            <a:r>
              <a:rPr lang="en-US" sz="2000" b="1" dirty="0"/>
              <a:t>Yorktown</a:t>
            </a:r>
          </a:p>
        </p:txBody>
      </p:sp>
      <p:sp>
        <p:nvSpPr>
          <p:cNvPr id="13" name="Explosion 2 12"/>
          <p:cNvSpPr/>
          <p:nvPr/>
        </p:nvSpPr>
        <p:spPr>
          <a:xfrm>
            <a:off x="6781800" y="19812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7010400" y="34290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6096000" y="33528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77000" y="2819401"/>
            <a:ext cx="1281376" cy="461665"/>
          </a:xfrm>
          <a:prstGeom prst="rect">
            <a:avLst/>
          </a:prstGeom>
          <a:solidFill>
            <a:schemeClr val="bg1"/>
          </a:solidFill>
          <a:ln>
            <a:noFill/>
          </a:ln>
        </p:spPr>
        <p:txBody>
          <a:bodyPr wrap="none" rtlCol="0">
            <a:spAutoFit/>
          </a:bodyPr>
          <a:lstStyle/>
          <a:p>
            <a:r>
              <a:rPr lang="en-US" sz="2400" b="1" dirty="0">
                <a:solidFill>
                  <a:srgbClr val="C00000"/>
                </a:solidFill>
                <a:latin typeface="Bodoni MT Black" pitchFamily="18" charset="0"/>
              </a:rPr>
              <a:t>Arnold</a:t>
            </a:r>
          </a:p>
        </p:txBody>
      </p:sp>
      <p:sp>
        <p:nvSpPr>
          <p:cNvPr id="16" name="Explosion 2 15"/>
          <p:cNvSpPr/>
          <p:nvPr/>
        </p:nvSpPr>
        <p:spPr>
          <a:xfrm>
            <a:off x="7467600" y="26670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2 11"/>
          <p:cNvSpPr/>
          <p:nvPr/>
        </p:nvSpPr>
        <p:spPr>
          <a:xfrm>
            <a:off x="6019800" y="2667000"/>
            <a:ext cx="685800" cy="533400"/>
          </a:xfrm>
          <a:prstGeom prst="irregularSeal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89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grpId="0" nodeType="click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1" presetClass="entr" presetSubtype="0" fill="hold" grpId="0" nodeType="clickEffect">
                                  <p:stCondLst>
                                    <p:cond delay="0"/>
                                  </p:stCondLst>
                                  <p:childTnLst>
                                    <p:set>
                                      <p:cBhvr>
                                        <p:cTn id="19" dur="1000">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1" presetClass="entr" presetSubtype="0" fill="hold" grpId="0" nodeType="clickEffect">
                                  <p:stCondLst>
                                    <p:cond delay="0"/>
                                  </p:stCondLst>
                                  <p:childTnLst>
                                    <p:set>
                                      <p:cBhvr>
                                        <p:cTn id="23" dur="1000">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1" presetClass="entr" presetSubtype="0" fill="hold" grpId="0" nodeType="clickEffect">
                                  <p:stCondLst>
                                    <p:cond delay="0"/>
                                  </p:stCondLst>
                                  <p:childTnLst>
                                    <p:set>
                                      <p:cBhvr>
                                        <p:cTn id="27" dur="1000">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1" presetClass="entr" presetSubtype="0" fill="hold" grpId="0" nodeType="click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7" grpId="0" animBg="1"/>
      <p:bldP spid="16"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800px-Pavillon_royal_de_France.svg.png"/>
          <p:cNvPicPr>
            <a:picLocks noChangeAspect="1"/>
          </p:cNvPicPr>
          <p:nvPr/>
        </p:nvPicPr>
        <p:blipFill>
          <a:blip r:embed="rId2" cstate="print"/>
          <a:stretch>
            <a:fillRect/>
          </a:stretch>
        </p:blipFill>
        <p:spPr>
          <a:xfrm>
            <a:off x="838201" y="0"/>
            <a:ext cx="10293433" cy="6858000"/>
          </a:xfrm>
          <a:prstGeom prst="rect">
            <a:avLst/>
          </a:prstGeom>
        </p:spPr>
      </p:pic>
      <p:pic>
        <p:nvPicPr>
          <p:cNvPr id="7" name="Picture 6" descr="comte_de_grasse.jpeg"/>
          <p:cNvPicPr>
            <a:picLocks noChangeAspect="1"/>
          </p:cNvPicPr>
          <p:nvPr/>
        </p:nvPicPr>
        <p:blipFill>
          <a:blip r:embed="rId3" cstate="print"/>
          <a:stretch>
            <a:fillRect/>
          </a:stretch>
        </p:blipFill>
        <p:spPr>
          <a:xfrm>
            <a:off x="6629400" y="762000"/>
            <a:ext cx="3505200" cy="4493846"/>
          </a:xfrm>
          <a:prstGeom prst="rect">
            <a:avLst/>
          </a:prstGeom>
        </p:spPr>
      </p:pic>
      <p:pic>
        <p:nvPicPr>
          <p:cNvPr id="8" name="Picture 7" descr="Jean-Baptiste-De-Vimeur-1725-1807-Count-Of-Rochambeau.jpg"/>
          <p:cNvPicPr>
            <a:picLocks noChangeAspect="1"/>
          </p:cNvPicPr>
          <p:nvPr/>
        </p:nvPicPr>
        <p:blipFill>
          <a:blip r:embed="rId4" cstate="print"/>
          <a:stretch>
            <a:fillRect/>
          </a:stretch>
        </p:blipFill>
        <p:spPr>
          <a:xfrm>
            <a:off x="1905000" y="762000"/>
            <a:ext cx="3429000" cy="4572000"/>
          </a:xfrm>
          <a:prstGeom prst="rect">
            <a:avLst/>
          </a:prstGeom>
        </p:spPr>
      </p:pic>
      <p:sp>
        <p:nvSpPr>
          <p:cNvPr id="9" name="TextBox 8"/>
          <p:cNvSpPr txBox="1"/>
          <p:nvPr/>
        </p:nvSpPr>
        <p:spPr>
          <a:xfrm>
            <a:off x="1524001" y="5486400"/>
            <a:ext cx="4049507" cy="707886"/>
          </a:xfrm>
          <a:prstGeom prst="rect">
            <a:avLst/>
          </a:prstGeom>
          <a:noFill/>
        </p:spPr>
        <p:txBody>
          <a:bodyPr wrap="none" rtlCol="0">
            <a:spAutoFit/>
          </a:bodyPr>
          <a:lstStyle/>
          <a:p>
            <a:r>
              <a:rPr lang="en-US" sz="4000" b="1" dirty="0">
                <a:latin typeface="Blackadder ITC" pitchFamily="82" charset="0"/>
              </a:rPr>
              <a:t>Comte de Rochambeau</a:t>
            </a:r>
          </a:p>
        </p:txBody>
      </p:sp>
      <p:sp>
        <p:nvSpPr>
          <p:cNvPr id="10" name="TextBox 9"/>
          <p:cNvSpPr txBox="1"/>
          <p:nvPr/>
        </p:nvSpPr>
        <p:spPr>
          <a:xfrm>
            <a:off x="6705600" y="5486400"/>
            <a:ext cx="3454792" cy="707886"/>
          </a:xfrm>
          <a:prstGeom prst="rect">
            <a:avLst/>
          </a:prstGeom>
          <a:noFill/>
        </p:spPr>
        <p:txBody>
          <a:bodyPr wrap="none" rtlCol="0">
            <a:spAutoFit/>
          </a:bodyPr>
          <a:lstStyle/>
          <a:p>
            <a:r>
              <a:rPr lang="en-US" sz="4000" b="1" dirty="0">
                <a:latin typeface="Blackadder ITC" pitchFamily="82" charset="0"/>
              </a:rPr>
              <a:t>Admiral de Grasse</a:t>
            </a:r>
          </a:p>
        </p:txBody>
      </p:sp>
      <p:sp>
        <p:nvSpPr>
          <p:cNvPr id="11" name="Oval Callout 10"/>
          <p:cNvSpPr/>
          <p:nvPr/>
        </p:nvSpPr>
        <p:spPr>
          <a:xfrm>
            <a:off x="4495800" y="0"/>
            <a:ext cx="2743200" cy="1828800"/>
          </a:xfrm>
          <a:prstGeom prst="wedgeEllipseCallout">
            <a:avLst>
              <a:gd name="adj1" fmla="val 74419"/>
              <a:gd name="adj2" fmla="val 562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Baskerville Old Face" pitchFamily="18" charset="0"/>
              </a:rPr>
              <a:t>Je </a:t>
            </a:r>
            <a:r>
              <a:rPr lang="en-US" sz="2400" dirty="0" err="1">
                <a:solidFill>
                  <a:schemeClr val="tx1"/>
                </a:solidFill>
                <a:latin typeface="Baskerville Old Face" pitchFamily="18" charset="0"/>
              </a:rPr>
              <a:t>vous</a:t>
            </a:r>
            <a:r>
              <a:rPr lang="en-US" sz="2400" dirty="0">
                <a:solidFill>
                  <a:schemeClr val="tx1"/>
                </a:solidFill>
                <a:latin typeface="Baskerville Old Face" pitchFamily="18" charset="0"/>
              </a:rPr>
              <a:t> </a:t>
            </a:r>
            <a:r>
              <a:rPr lang="en-US" sz="2400" dirty="0" err="1">
                <a:solidFill>
                  <a:schemeClr val="tx1"/>
                </a:solidFill>
                <a:latin typeface="Baskerville Old Face" pitchFamily="18" charset="0"/>
              </a:rPr>
              <a:t>embrasse</a:t>
            </a:r>
            <a:r>
              <a:rPr lang="en-US" sz="2400" dirty="0">
                <a:solidFill>
                  <a:schemeClr val="tx1"/>
                </a:solidFill>
                <a:latin typeface="Baskerville Old Face" pitchFamily="18" charset="0"/>
              </a:rPr>
              <a:t>,</a:t>
            </a:r>
          </a:p>
          <a:p>
            <a:pPr algn="ctr"/>
            <a:r>
              <a:rPr lang="en-US" sz="2400" dirty="0" err="1">
                <a:solidFill>
                  <a:schemeClr val="tx1"/>
                </a:solidFill>
                <a:latin typeface="Baskerville Old Face" pitchFamily="18" charset="0"/>
              </a:rPr>
              <a:t>mon</a:t>
            </a:r>
            <a:r>
              <a:rPr lang="en-US" sz="2400" dirty="0">
                <a:solidFill>
                  <a:schemeClr val="tx1"/>
                </a:solidFill>
                <a:latin typeface="Baskerville Old Face" pitchFamily="18" charset="0"/>
              </a:rPr>
              <a:t> petit general!</a:t>
            </a:r>
          </a:p>
        </p:txBody>
      </p:sp>
    </p:spTree>
    <p:extLst>
      <p:ext uri="{BB962C8B-B14F-4D97-AF65-F5344CB8AC3E}">
        <p14:creationId xmlns:p14="http://schemas.microsoft.com/office/powerpoint/2010/main" val="149101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ny13.jpg"/>
          <p:cNvPicPr>
            <a:picLocks noChangeAspect="1"/>
          </p:cNvPicPr>
          <p:nvPr/>
        </p:nvPicPr>
        <p:blipFill>
          <a:blip r:embed="rId2" cstate="print"/>
          <a:stretch>
            <a:fillRect/>
          </a:stretch>
        </p:blipFill>
        <p:spPr>
          <a:xfrm>
            <a:off x="76200" y="-2819400"/>
            <a:ext cx="8534400" cy="12568621"/>
          </a:xfrm>
          <a:prstGeom prst="rect">
            <a:avLst/>
          </a:prstGeom>
        </p:spPr>
      </p:pic>
      <p:sp>
        <p:nvSpPr>
          <p:cNvPr id="8" name="Rectangle 7"/>
          <p:cNvSpPr/>
          <p:nvPr/>
        </p:nvSpPr>
        <p:spPr>
          <a:xfrm>
            <a:off x="7391400" y="0"/>
            <a:ext cx="1981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182824" y="585371"/>
            <a:ext cx="3352800" cy="5262979"/>
          </a:xfrm>
          <a:prstGeom prst="rect">
            <a:avLst/>
          </a:prstGeom>
          <a:noFill/>
        </p:spPr>
        <p:txBody>
          <a:bodyPr wrap="square" rtlCol="0">
            <a:spAutoFit/>
          </a:bodyPr>
          <a:lstStyle/>
          <a:p>
            <a:pPr algn="ctr"/>
            <a:r>
              <a:rPr lang="en-US" sz="2800" dirty="0">
                <a:latin typeface="Cambria" pitchFamily="18" charset="0"/>
              </a:rPr>
              <a:t>The Yorktown Plan: Washington and Rochambeau will bring the combined American and French Armies to Virginia and surround Cornwallis by land; De Grasse’s French Navy will surround the British by sea</a:t>
            </a:r>
          </a:p>
        </p:txBody>
      </p:sp>
      <p:pic>
        <p:nvPicPr>
          <p:cNvPr id="9" name="Picture 8" descr="British_Flag.gif"/>
          <p:cNvPicPr>
            <a:picLocks noChangeAspect="1"/>
          </p:cNvPicPr>
          <p:nvPr/>
        </p:nvPicPr>
        <p:blipFill>
          <a:blip r:embed="rId3" cstate="print"/>
          <a:stretch>
            <a:fillRect/>
          </a:stretch>
        </p:blipFill>
        <p:spPr>
          <a:xfrm>
            <a:off x="3505200" y="4343400"/>
            <a:ext cx="381000" cy="323850"/>
          </a:xfrm>
          <a:prstGeom prst="rect">
            <a:avLst/>
          </a:prstGeom>
        </p:spPr>
      </p:pic>
      <p:sp>
        <p:nvSpPr>
          <p:cNvPr id="10" name="TextBox 9"/>
          <p:cNvSpPr txBox="1"/>
          <p:nvPr/>
        </p:nvSpPr>
        <p:spPr>
          <a:xfrm>
            <a:off x="2286000" y="4419600"/>
            <a:ext cx="1380506" cy="400110"/>
          </a:xfrm>
          <a:prstGeom prst="rect">
            <a:avLst/>
          </a:prstGeom>
          <a:noFill/>
        </p:spPr>
        <p:txBody>
          <a:bodyPr wrap="none" rtlCol="0">
            <a:spAutoFit/>
          </a:bodyPr>
          <a:lstStyle/>
          <a:p>
            <a:r>
              <a:rPr lang="en-US" sz="2000" b="1" dirty="0">
                <a:solidFill>
                  <a:srgbClr val="FF0000"/>
                </a:solidFill>
                <a:latin typeface="Caslon Antique" pitchFamily="18" charset="0"/>
              </a:rPr>
              <a:t>Cornwallis</a:t>
            </a:r>
          </a:p>
        </p:txBody>
      </p:sp>
      <p:pic>
        <p:nvPicPr>
          <p:cNvPr id="11" name="Picture 10" descr="betsy-med.gif"/>
          <p:cNvPicPr>
            <a:picLocks noChangeAspect="1"/>
          </p:cNvPicPr>
          <p:nvPr/>
        </p:nvPicPr>
        <p:blipFill>
          <a:blip r:embed="rId4" cstate="print"/>
          <a:stretch>
            <a:fillRect/>
          </a:stretch>
        </p:blipFill>
        <p:spPr>
          <a:xfrm>
            <a:off x="4343401" y="2133600"/>
            <a:ext cx="431731" cy="285750"/>
          </a:xfrm>
          <a:prstGeom prst="rect">
            <a:avLst/>
          </a:prstGeom>
        </p:spPr>
      </p:pic>
      <p:pic>
        <p:nvPicPr>
          <p:cNvPr id="12" name="Picture 11" descr="fluerflag.gif"/>
          <p:cNvPicPr>
            <a:picLocks noChangeAspect="1"/>
          </p:cNvPicPr>
          <p:nvPr/>
        </p:nvPicPr>
        <p:blipFill>
          <a:blip r:embed="rId5" cstate="print"/>
          <a:stretch>
            <a:fillRect/>
          </a:stretch>
        </p:blipFill>
        <p:spPr>
          <a:xfrm>
            <a:off x="5867401" y="1600201"/>
            <a:ext cx="421321" cy="274775"/>
          </a:xfrm>
          <a:prstGeom prst="rect">
            <a:avLst/>
          </a:prstGeom>
        </p:spPr>
      </p:pic>
      <p:pic>
        <p:nvPicPr>
          <p:cNvPr id="13" name="Picture 12" descr="fluerflag.gif"/>
          <p:cNvPicPr>
            <a:picLocks noChangeAspect="1"/>
          </p:cNvPicPr>
          <p:nvPr/>
        </p:nvPicPr>
        <p:blipFill>
          <a:blip r:embed="rId6" cstate="print"/>
          <a:stretch>
            <a:fillRect/>
          </a:stretch>
        </p:blipFill>
        <p:spPr>
          <a:xfrm>
            <a:off x="9971315" y="7380514"/>
            <a:ext cx="538163" cy="350976"/>
          </a:xfrm>
          <a:prstGeom prst="rect">
            <a:avLst/>
          </a:prstGeom>
        </p:spPr>
      </p:pic>
      <p:pic>
        <p:nvPicPr>
          <p:cNvPr id="14" name="Picture 13" descr="British_Flag.gif"/>
          <p:cNvPicPr>
            <a:picLocks noChangeAspect="1"/>
          </p:cNvPicPr>
          <p:nvPr/>
        </p:nvPicPr>
        <p:blipFill>
          <a:blip r:embed="rId3" cstate="print"/>
          <a:stretch>
            <a:fillRect/>
          </a:stretch>
        </p:blipFill>
        <p:spPr>
          <a:xfrm>
            <a:off x="4876800" y="2209800"/>
            <a:ext cx="381000" cy="323850"/>
          </a:xfrm>
          <a:prstGeom prst="rect">
            <a:avLst/>
          </a:prstGeom>
        </p:spPr>
      </p:pic>
      <p:pic>
        <p:nvPicPr>
          <p:cNvPr id="15" name="Picture 14" descr="betsy-med.gif"/>
          <p:cNvPicPr>
            <a:picLocks noChangeAspect="1"/>
          </p:cNvPicPr>
          <p:nvPr/>
        </p:nvPicPr>
        <p:blipFill>
          <a:blip r:embed="rId4" cstate="print"/>
          <a:stretch>
            <a:fillRect/>
          </a:stretch>
        </p:blipFill>
        <p:spPr>
          <a:xfrm>
            <a:off x="2438401" y="5562600"/>
            <a:ext cx="431731" cy="285750"/>
          </a:xfrm>
          <a:prstGeom prst="rect">
            <a:avLst/>
          </a:prstGeom>
        </p:spPr>
      </p:pic>
      <p:sp>
        <p:nvSpPr>
          <p:cNvPr id="16" name="TextBox 15"/>
          <p:cNvSpPr txBox="1"/>
          <p:nvPr/>
        </p:nvSpPr>
        <p:spPr>
          <a:xfrm>
            <a:off x="5257801" y="2438400"/>
            <a:ext cx="1010213" cy="400110"/>
          </a:xfrm>
          <a:prstGeom prst="rect">
            <a:avLst/>
          </a:prstGeom>
          <a:noFill/>
        </p:spPr>
        <p:txBody>
          <a:bodyPr wrap="none" rtlCol="0">
            <a:spAutoFit/>
          </a:bodyPr>
          <a:lstStyle/>
          <a:p>
            <a:r>
              <a:rPr lang="en-US" sz="2000" b="1" dirty="0">
                <a:solidFill>
                  <a:srgbClr val="FF0000"/>
                </a:solidFill>
                <a:latin typeface="Caslon Antique" pitchFamily="18" charset="0"/>
              </a:rPr>
              <a:t>Clinton</a:t>
            </a:r>
          </a:p>
        </p:txBody>
      </p:sp>
      <p:sp>
        <p:nvSpPr>
          <p:cNvPr id="17" name="TextBox 16"/>
          <p:cNvSpPr txBox="1"/>
          <p:nvPr/>
        </p:nvSpPr>
        <p:spPr>
          <a:xfrm>
            <a:off x="2209800" y="5791200"/>
            <a:ext cx="976742" cy="400110"/>
          </a:xfrm>
          <a:prstGeom prst="rect">
            <a:avLst/>
          </a:prstGeom>
          <a:noFill/>
        </p:spPr>
        <p:txBody>
          <a:bodyPr wrap="none" rtlCol="0">
            <a:spAutoFit/>
          </a:bodyPr>
          <a:lstStyle/>
          <a:p>
            <a:r>
              <a:rPr lang="en-US" sz="2000" b="1" dirty="0">
                <a:solidFill>
                  <a:srgbClr val="0070C0"/>
                </a:solidFill>
                <a:latin typeface="Caslon Antique" pitchFamily="18" charset="0"/>
              </a:rPr>
              <a:t>Greene</a:t>
            </a:r>
          </a:p>
        </p:txBody>
      </p:sp>
      <p:sp>
        <p:nvSpPr>
          <p:cNvPr id="18" name="TextBox 17"/>
          <p:cNvSpPr txBox="1"/>
          <p:nvPr/>
        </p:nvSpPr>
        <p:spPr>
          <a:xfrm>
            <a:off x="2971800" y="2057400"/>
            <a:ext cx="1494576" cy="400110"/>
          </a:xfrm>
          <a:prstGeom prst="rect">
            <a:avLst/>
          </a:prstGeom>
          <a:noFill/>
        </p:spPr>
        <p:txBody>
          <a:bodyPr wrap="none" rtlCol="0">
            <a:spAutoFit/>
          </a:bodyPr>
          <a:lstStyle/>
          <a:p>
            <a:r>
              <a:rPr lang="en-US" sz="2000" b="1" dirty="0">
                <a:solidFill>
                  <a:srgbClr val="0070C0"/>
                </a:solidFill>
                <a:latin typeface="Caslon Antique" pitchFamily="18" charset="0"/>
              </a:rPr>
              <a:t>Washington</a:t>
            </a:r>
          </a:p>
        </p:txBody>
      </p:sp>
      <p:sp>
        <p:nvSpPr>
          <p:cNvPr id="19" name="TextBox 18"/>
          <p:cNvSpPr txBox="1"/>
          <p:nvPr/>
        </p:nvSpPr>
        <p:spPr>
          <a:xfrm>
            <a:off x="6324601" y="1676400"/>
            <a:ext cx="1624163" cy="400110"/>
          </a:xfrm>
          <a:prstGeom prst="rect">
            <a:avLst/>
          </a:prstGeom>
          <a:noFill/>
        </p:spPr>
        <p:txBody>
          <a:bodyPr wrap="none" rtlCol="0">
            <a:spAutoFit/>
          </a:bodyPr>
          <a:lstStyle/>
          <a:p>
            <a:r>
              <a:rPr lang="en-US" sz="2000" b="1" dirty="0">
                <a:solidFill>
                  <a:srgbClr val="FFC000"/>
                </a:solidFill>
                <a:latin typeface="Caslon Antique" pitchFamily="18" charset="0"/>
              </a:rPr>
              <a:t>Rochambeau</a:t>
            </a:r>
          </a:p>
        </p:txBody>
      </p:sp>
      <p:sp>
        <p:nvSpPr>
          <p:cNvPr id="20" name="TextBox 19"/>
          <p:cNvSpPr txBox="1"/>
          <p:nvPr/>
        </p:nvSpPr>
        <p:spPr>
          <a:xfrm>
            <a:off x="6858001" y="6172200"/>
            <a:ext cx="1301959" cy="400110"/>
          </a:xfrm>
          <a:prstGeom prst="rect">
            <a:avLst/>
          </a:prstGeom>
          <a:noFill/>
        </p:spPr>
        <p:txBody>
          <a:bodyPr wrap="none" rtlCol="0">
            <a:spAutoFit/>
          </a:bodyPr>
          <a:lstStyle/>
          <a:p>
            <a:r>
              <a:rPr lang="en-US" sz="2000" b="1" dirty="0">
                <a:solidFill>
                  <a:srgbClr val="FFC000"/>
                </a:solidFill>
                <a:latin typeface="Caslon Antique" pitchFamily="18" charset="0"/>
              </a:rPr>
              <a:t>De Grasse</a:t>
            </a:r>
          </a:p>
        </p:txBody>
      </p:sp>
    </p:spTree>
    <p:extLst>
      <p:ext uri="{BB962C8B-B14F-4D97-AF65-F5344CB8AC3E}">
        <p14:creationId xmlns:p14="http://schemas.microsoft.com/office/powerpoint/2010/main" val="35728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111E-6 -1.85185E-6 C -0.05452 0.0007 -0.1092 0.00093 -0.16372 0.00232 C -0.16979 0.00255 -0.18108 0.00926 -0.18108 0.00926 C -0.18837 0.01597 -0.19531 0.02408 -0.20174 0.03218 C -0.20625 0.05047 -0.20104 0.05972 -0.21372 0.0713 C -0.21424 0.07963 -0.21545 0.09653 -0.21545 0.09653 " pathEditMode="relative" ptsTypes="fffffA">
                                      <p:cBhvr>
                                        <p:cTn id="6" dur="2000" fill="hold"/>
                                        <p:tgtEl>
                                          <p:spTgt spid="1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72 0.00672 C 0.05312 0.01366 0.04219 0.01482 0.02044 0.01713 C 0.00638 0.02686 0.00325 0.03889 -0.00573 0.05394 C -0.0112 0.0632 -0.01797 0.06644 -0.02435 0.075 C -0.0263 0.07732 -0.02695 0.08079 -0.02904 0.08287 C -0.03021 0.0838 -0.04583 0.09537 -0.05 0.09862 C -0.05248 0.10047 -0.05716 0.10394 -0.05716 0.10417 C -0.06406 0.11528 -0.07175 0.12454 -0.07839 0.13565 C -0.0832 0.15278 -0.07656 0.1345 -0.08776 0.14862 C -0.09688 0.16065 -0.09766 0.16968 -0.10886 0.17778 C -0.11146 0.18612 -0.1155 0.19306 -0.1181 0.20162 C -0.11719 0.23056 -0.11966 0.26042 -0.11354 0.28866 C -0.10886 0.30996 -0.1125 0.29977 -0.10195 0.30973 C -0.09922 0.31204 -0.09466 0.3176 -0.09466 0.31806 " pathEditMode="relative" rAng="0" ptsTypes="AAAAAAAAAAAAAA">
                                      <p:cBhvr>
                                        <p:cTn id="10" dur="2000" fill="hold"/>
                                        <p:tgtEl>
                                          <p:spTgt spid="11"/>
                                        </p:tgtEl>
                                        <p:attrNameLst>
                                          <p:attrName>ppt_x</p:attrName>
                                          <p:attrName>ppt_y</p:attrName>
                                        </p:attrNameLst>
                                      </p:cBhvr>
                                      <p:rCtr x="-9505" y="1555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155 0.09676 C -0.21576 0.1132 -0.21563 0.11945 -0.21602 0.1287 C -0.21641 0.14792 -0.21667 0.17639 -0.21706 0.19282 C -0.21745 0.20648 -0.21732 0.19838 -0.21758 0.21898 C -0.21784 0.2287 -0.21784 0.22685 -0.21797 0.23657 C -0.21797 0.23935 -0.21797 0.24282 -0.21797 0.24537 C -0.2181 0.24907 -0.21823 0.25093 -0.21823 0.25417 C -0.21836 0.25972 -0.21849 0.26482 -0.21862 0.27153 C -0.21862 0.27454 -0.21862 0.27778 -0.21862 0.28032 C -0.21875 0.28958 -0.21901 0.29653 -0.21914 0.30648 C -0.21914 0.31227 -0.21914 0.31829 -0.21927 0.32407 C -0.21927 0.32708 -0.21927 0.33287 -0.21927 0.3331 C -0.21927 0.35023 -0.21927 0.36782 -0.21927 0.38519 C -0.21927 0.39421 -0.21901 0.40208 -0.21901 0.41157 C -0.21901 0.42407 -0.21901 0.43681 -0.21901 0.44954 " pathEditMode="relative" rAng="0" ptsTypes="AAAAAAAAAAAAAAA">
                                      <p:cBhvr>
                                        <p:cTn id="14" dur="2000" fill="hold"/>
                                        <p:tgtEl>
                                          <p:spTgt spid="12"/>
                                        </p:tgtEl>
                                        <p:attrNameLst>
                                          <p:attrName>ppt_x</p:attrName>
                                          <p:attrName>ppt_y</p:attrName>
                                        </p:attrNameLst>
                                      </p:cBhvr>
                                      <p:rCtr x="-195" y="1763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75E-6 -3.7037E-7 C -0.01744 -0.01991 0.00664 0.00949 -0.00846 -0.01481 C -0.01145 -0.01968 -0.01836 -0.02685 -0.01836 -0.02662 C -0.02278 -0.03912 -0.02942 -0.0419 -0.03658 -0.05069 C -0.04323 -0.05833 -0.04974 -0.06643 -0.05638 -0.07477 C -0.06901 -0.09005 -0.05455 -0.0794 -0.06627 -0.08657 C -0.07226 -0.09722 -0.07903 -0.10162 -0.08619 -0.11042 C -0.08789 -0.1125 -0.09101 -0.11643 -0.09101 -0.1162 C -0.09153 -0.11944 -0.0914 -0.12338 -0.0927 -0.12546 C -0.09544 -0.13056 -0.10273 -0.13727 -0.10273 -0.13681 C -0.10703 -0.14768 -0.10989 -0.15671 -0.11588 -0.16412 C -0.11796 -0.17014 -0.12031 -0.17593 -0.12239 -0.18194 C -0.12369 -0.18495 -0.12421 -0.18889 -0.12578 -0.19097 C -0.12916 -0.19491 -0.13242 -0.19907 -0.1358 -0.20301 C -0.13971 -0.20741 -0.14127 -0.21806 -0.1457 -0.22083 C -0.15247 -0.225 -0.14921 -0.22199 -0.15573 -0.22986 C -0.16171 -0.24606 -0.17018 -0.25116 -0.17877 -0.25972 C -0.18229 -0.26319 -0.18528 -0.26759 -0.18867 -0.27153 C -0.19023 -0.27361 -0.19362 -0.27755 -0.19362 -0.27731 C -0.20091 -0.29745 -0.21132 -0.30556 -0.22174 -0.31921 C -0.22864 -0.3287 -0.23463 -0.34375 -0.24153 -0.35208 C -0.24674 -0.35833 -0.24726 -0.3581 -0.25156 -0.36713 C -0.25338 -0.37106 -0.25455 -0.37546 -0.25664 -0.37917 C -0.25989 -0.38518 -0.26419 -0.38704 -0.2681 -0.3912 C -0.28424 -0.40949 -0.27382 -0.40324 -0.28619 -0.4088 C -0.297 -0.42176 -0.31028 -0.42361 -0.32265 -0.42986 C -0.33867 -0.43796 -0.36718 -0.45648 -0.38372 -0.45671 C -0.42408 -0.45764 -0.46419 -0.45671 -0.50442 -0.45671 " pathEditMode="relative" rAng="0" ptsTypes="AAAAAAAAAAAAAAAAAAAAAAAAAAAA">
                                      <p:cBhvr>
                                        <p:cTn id="18" dur="2000" fill="hold"/>
                                        <p:tgtEl>
                                          <p:spTgt spid="13"/>
                                        </p:tgtEl>
                                        <p:attrNameLst>
                                          <p:attrName>ppt_x</p:attrName>
                                          <p:attrName>ppt_y</p:attrName>
                                        </p:attrNameLst>
                                      </p:cBhvr>
                                      <p:rCtr x="-25221" y="-2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524001" y="-378372"/>
            <a:ext cx="4828685" cy="3267421"/>
          </a:xfrm>
          <a:custGeom>
            <a:avLst/>
            <a:gdLst>
              <a:gd name="connsiteX0" fmla="*/ 0 w 4828685"/>
              <a:gd name="connsiteY0" fmla="*/ 1671144 h 3267421"/>
              <a:gd name="connsiteX1" fmla="*/ 236483 w 4828685"/>
              <a:gd name="connsiteY1" fmla="*/ 1686910 h 3267421"/>
              <a:gd name="connsiteX2" fmla="*/ 378372 w 4828685"/>
              <a:gd name="connsiteY2" fmla="*/ 1718441 h 3267421"/>
              <a:gd name="connsiteX3" fmla="*/ 441434 w 4828685"/>
              <a:gd name="connsiteY3" fmla="*/ 1797269 h 3267421"/>
              <a:gd name="connsiteX4" fmla="*/ 409903 w 4828685"/>
              <a:gd name="connsiteY4" fmla="*/ 1844565 h 3267421"/>
              <a:gd name="connsiteX5" fmla="*/ 457200 w 4828685"/>
              <a:gd name="connsiteY5" fmla="*/ 1876096 h 3267421"/>
              <a:gd name="connsiteX6" fmla="*/ 693683 w 4828685"/>
              <a:gd name="connsiteY6" fmla="*/ 1907627 h 3267421"/>
              <a:gd name="connsiteX7" fmla="*/ 835572 w 4828685"/>
              <a:gd name="connsiteY7" fmla="*/ 1986455 h 3267421"/>
              <a:gd name="connsiteX8" fmla="*/ 867103 w 4828685"/>
              <a:gd name="connsiteY8" fmla="*/ 2033751 h 3267421"/>
              <a:gd name="connsiteX9" fmla="*/ 914400 w 4828685"/>
              <a:gd name="connsiteY9" fmla="*/ 2049517 h 3267421"/>
              <a:gd name="connsiteX10" fmla="*/ 1119352 w 4828685"/>
              <a:gd name="connsiteY10" fmla="*/ 2065282 h 3267421"/>
              <a:gd name="connsiteX11" fmla="*/ 1135117 w 4828685"/>
              <a:gd name="connsiteY11" fmla="*/ 2112579 h 3267421"/>
              <a:gd name="connsiteX12" fmla="*/ 1087821 w 4828685"/>
              <a:gd name="connsiteY12" fmla="*/ 2238703 h 3267421"/>
              <a:gd name="connsiteX13" fmla="*/ 1198179 w 4828685"/>
              <a:gd name="connsiteY13" fmla="*/ 2301765 h 3267421"/>
              <a:gd name="connsiteX14" fmla="*/ 1308538 w 4828685"/>
              <a:gd name="connsiteY14" fmla="*/ 2317531 h 3267421"/>
              <a:gd name="connsiteX15" fmla="*/ 1403131 w 4828685"/>
              <a:gd name="connsiteY15" fmla="*/ 2349062 h 3267421"/>
              <a:gd name="connsiteX16" fmla="*/ 1450428 w 4828685"/>
              <a:gd name="connsiteY16" fmla="*/ 2364827 h 3267421"/>
              <a:gd name="connsiteX17" fmla="*/ 1481959 w 4828685"/>
              <a:gd name="connsiteY17" fmla="*/ 2412124 h 3267421"/>
              <a:gd name="connsiteX18" fmla="*/ 1497724 w 4828685"/>
              <a:gd name="connsiteY18" fmla="*/ 2475186 h 3267421"/>
              <a:gd name="connsiteX19" fmla="*/ 1639614 w 4828685"/>
              <a:gd name="connsiteY19" fmla="*/ 2522482 h 3267421"/>
              <a:gd name="connsiteX20" fmla="*/ 1749972 w 4828685"/>
              <a:gd name="connsiteY20" fmla="*/ 2569779 h 3267421"/>
              <a:gd name="connsiteX21" fmla="*/ 1765738 w 4828685"/>
              <a:gd name="connsiteY21" fmla="*/ 2632841 h 3267421"/>
              <a:gd name="connsiteX22" fmla="*/ 1813034 w 4828685"/>
              <a:gd name="connsiteY22" fmla="*/ 2648606 h 3267421"/>
              <a:gd name="connsiteX23" fmla="*/ 1876097 w 4828685"/>
              <a:gd name="connsiteY23" fmla="*/ 2664372 h 3267421"/>
              <a:gd name="connsiteX24" fmla="*/ 1860331 w 4828685"/>
              <a:gd name="connsiteY24" fmla="*/ 2711669 h 3267421"/>
              <a:gd name="connsiteX25" fmla="*/ 1876097 w 4828685"/>
              <a:gd name="connsiteY25" fmla="*/ 2758965 h 3267421"/>
              <a:gd name="connsiteX26" fmla="*/ 1970690 w 4828685"/>
              <a:gd name="connsiteY26" fmla="*/ 2695903 h 3267421"/>
              <a:gd name="connsiteX27" fmla="*/ 1986455 w 4828685"/>
              <a:gd name="connsiteY27" fmla="*/ 2648606 h 3267421"/>
              <a:gd name="connsiteX28" fmla="*/ 2017986 w 4828685"/>
              <a:gd name="connsiteY28" fmla="*/ 2680138 h 3267421"/>
              <a:gd name="connsiteX29" fmla="*/ 1986455 w 4828685"/>
              <a:gd name="connsiteY29" fmla="*/ 2869324 h 3267421"/>
              <a:gd name="connsiteX30" fmla="*/ 2002221 w 4828685"/>
              <a:gd name="connsiteY30" fmla="*/ 2948151 h 3267421"/>
              <a:gd name="connsiteX31" fmla="*/ 2096814 w 4828685"/>
              <a:gd name="connsiteY31" fmla="*/ 3042744 h 3267421"/>
              <a:gd name="connsiteX32" fmla="*/ 2112579 w 4828685"/>
              <a:gd name="connsiteY32" fmla="*/ 3090041 h 3267421"/>
              <a:gd name="connsiteX33" fmla="*/ 2128345 w 4828685"/>
              <a:gd name="connsiteY33" fmla="*/ 3247696 h 3267421"/>
              <a:gd name="connsiteX34" fmla="*/ 2191407 w 4828685"/>
              <a:gd name="connsiteY34" fmla="*/ 3263462 h 3267421"/>
              <a:gd name="connsiteX35" fmla="*/ 2317531 w 4828685"/>
              <a:gd name="connsiteY35" fmla="*/ 3231931 h 3267421"/>
              <a:gd name="connsiteX36" fmla="*/ 2364828 w 4828685"/>
              <a:gd name="connsiteY36" fmla="*/ 3200400 h 3267421"/>
              <a:gd name="connsiteX37" fmla="*/ 2427890 w 4828685"/>
              <a:gd name="connsiteY37" fmla="*/ 3137338 h 3267421"/>
              <a:gd name="connsiteX38" fmla="*/ 2475186 w 4828685"/>
              <a:gd name="connsiteY38" fmla="*/ 3121572 h 3267421"/>
              <a:gd name="connsiteX39" fmla="*/ 2522483 w 4828685"/>
              <a:gd name="connsiteY39" fmla="*/ 3090041 h 3267421"/>
              <a:gd name="connsiteX40" fmla="*/ 2569779 w 4828685"/>
              <a:gd name="connsiteY40" fmla="*/ 3042744 h 3267421"/>
              <a:gd name="connsiteX41" fmla="*/ 2632841 w 4828685"/>
              <a:gd name="connsiteY41" fmla="*/ 3026979 h 3267421"/>
              <a:gd name="connsiteX42" fmla="*/ 2680138 w 4828685"/>
              <a:gd name="connsiteY42" fmla="*/ 3011213 h 3267421"/>
              <a:gd name="connsiteX43" fmla="*/ 2837793 w 4828685"/>
              <a:gd name="connsiteY43" fmla="*/ 2979682 h 3267421"/>
              <a:gd name="connsiteX44" fmla="*/ 2885090 w 4828685"/>
              <a:gd name="connsiteY44" fmla="*/ 2932386 h 3267421"/>
              <a:gd name="connsiteX45" fmla="*/ 2995448 w 4828685"/>
              <a:gd name="connsiteY45" fmla="*/ 2774731 h 3267421"/>
              <a:gd name="connsiteX46" fmla="*/ 3042745 w 4828685"/>
              <a:gd name="connsiteY46" fmla="*/ 2743200 h 3267421"/>
              <a:gd name="connsiteX47" fmla="*/ 3090041 w 4828685"/>
              <a:gd name="connsiteY47" fmla="*/ 2758965 h 3267421"/>
              <a:gd name="connsiteX48" fmla="*/ 3121572 w 4828685"/>
              <a:gd name="connsiteY48" fmla="*/ 2806262 h 3267421"/>
              <a:gd name="connsiteX49" fmla="*/ 3326524 w 4828685"/>
              <a:gd name="connsiteY49" fmla="*/ 2790496 h 3267421"/>
              <a:gd name="connsiteX50" fmla="*/ 3421117 w 4828685"/>
              <a:gd name="connsiteY50" fmla="*/ 2727434 h 3267421"/>
              <a:gd name="connsiteX51" fmla="*/ 3468414 w 4828685"/>
              <a:gd name="connsiteY51" fmla="*/ 2711669 h 3267421"/>
              <a:gd name="connsiteX52" fmla="*/ 3657600 w 4828685"/>
              <a:gd name="connsiteY52" fmla="*/ 2727434 h 3267421"/>
              <a:gd name="connsiteX53" fmla="*/ 3783724 w 4828685"/>
              <a:gd name="connsiteY53" fmla="*/ 2758965 h 3267421"/>
              <a:gd name="connsiteX54" fmla="*/ 3831021 w 4828685"/>
              <a:gd name="connsiteY54" fmla="*/ 2743200 h 3267421"/>
              <a:gd name="connsiteX55" fmla="*/ 3815255 w 4828685"/>
              <a:gd name="connsiteY55" fmla="*/ 2695903 h 3267421"/>
              <a:gd name="connsiteX56" fmla="*/ 3720662 w 4828685"/>
              <a:gd name="connsiteY56" fmla="*/ 2554013 h 3267421"/>
              <a:gd name="connsiteX57" fmla="*/ 3610303 w 4828685"/>
              <a:gd name="connsiteY57" fmla="*/ 2427889 h 3267421"/>
              <a:gd name="connsiteX58" fmla="*/ 3594538 w 4828685"/>
              <a:gd name="connsiteY58" fmla="*/ 2380593 h 3267421"/>
              <a:gd name="connsiteX59" fmla="*/ 3499945 w 4828685"/>
              <a:gd name="connsiteY59" fmla="*/ 2301765 h 3267421"/>
              <a:gd name="connsiteX60" fmla="*/ 3452648 w 4828685"/>
              <a:gd name="connsiteY60" fmla="*/ 2254469 h 3267421"/>
              <a:gd name="connsiteX61" fmla="*/ 3358055 w 4828685"/>
              <a:gd name="connsiteY61" fmla="*/ 2222938 h 3267421"/>
              <a:gd name="connsiteX62" fmla="*/ 3310759 w 4828685"/>
              <a:gd name="connsiteY62" fmla="*/ 2207172 h 3267421"/>
              <a:gd name="connsiteX63" fmla="*/ 3263462 w 4828685"/>
              <a:gd name="connsiteY63" fmla="*/ 2191406 h 3267421"/>
              <a:gd name="connsiteX64" fmla="*/ 3200400 w 4828685"/>
              <a:gd name="connsiteY64" fmla="*/ 2081048 h 3267421"/>
              <a:gd name="connsiteX65" fmla="*/ 3247697 w 4828685"/>
              <a:gd name="connsiteY65" fmla="*/ 2049517 h 3267421"/>
              <a:gd name="connsiteX66" fmla="*/ 3452648 w 4828685"/>
              <a:gd name="connsiteY66" fmla="*/ 2096813 h 3267421"/>
              <a:gd name="connsiteX67" fmla="*/ 3547241 w 4828685"/>
              <a:gd name="connsiteY67" fmla="*/ 2159875 h 3267421"/>
              <a:gd name="connsiteX68" fmla="*/ 3657600 w 4828685"/>
              <a:gd name="connsiteY68" fmla="*/ 2128344 h 3267421"/>
              <a:gd name="connsiteX69" fmla="*/ 3752193 w 4828685"/>
              <a:gd name="connsiteY69" fmla="*/ 2049517 h 3267421"/>
              <a:gd name="connsiteX70" fmla="*/ 3783724 w 4828685"/>
              <a:gd name="connsiteY70" fmla="*/ 2002220 h 3267421"/>
              <a:gd name="connsiteX71" fmla="*/ 3815255 w 4828685"/>
              <a:gd name="connsiteY71" fmla="*/ 1939158 h 3267421"/>
              <a:gd name="connsiteX72" fmla="*/ 3862552 w 4828685"/>
              <a:gd name="connsiteY72" fmla="*/ 1781503 h 3267421"/>
              <a:gd name="connsiteX73" fmla="*/ 3831021 w 4828685"/>
              <a:gd name="connsiteY73" fmla="*/ 1655379 h 3267421"/>
              <a:gd name="connsiteX74" fmla="*/ 3783724 w 4828685"/>
              <a:gd name="connsiteY74" fmla="*/ 1623848 h 3267421"/>
              <a:gd name="connsiteX75" fmla="*/ 3846786 w 4828685"/>
              <a:gd name="connsiteY75" fmla="*/ 1592317 h 3267421"/>
              <a:gd name="connsiteX76" fmla="*/ 3925614 w 4828685"/>
              <a:gd name="connsiteY76" fmla="*/ 1655379 h 3267421"/>
              <a:gd name="connsiteX77" fmla="*/ 4020207 w 4828685"/>
              <a:gd name="connsiteY77" fmla="*/ 1702675 h 3267421"/>
              <a:gd name="connsiteX78" fmla="*/ 4099034 w 4828685"/>
              <a:gd name="connsiteY78" fmla="*/ 1686910 h 3267421"/>
              <a:gd name="connsiteX79" fmla="*/ 4193628 w 4828685"/>
              <a:gd name="connsiteY79" fmla="*/ 1623848 h 3267421"/>
              <a:gd name="connsiteX80" fmla="*/ 4225159 w 4828685"/>
              <a:gd name="connsiteY80" fmla="*/ 1466193 h 3267421"/>
              <a:gd name="connsiteX81" fmla="*/ 4240924 w 4828685"/>
              <a:gd name="connsiteY81" fmla="*/ 1418896 h 3267421"/>
              <a:gd name="connsiteX82" fmla="*/ 4209393 w 4828685"/>
              <a:gd name="connsiteY82" fmla="*/ 1371600 h 3267421"/>
              <a:gd name="connsiteX83" fmla="*/ 4162097 w 4828685"/>
              <a:gd name="connsiteY83" fmla="*/ 1355834 h 3267421"/>
              <a:gd name="connsiteX84" fmla="*/ 3673366 w 4828685"/>
              <a:gd name="connsiteY84" fmla="*/ 1340069 h 3267421"/>
              <a:gd name="connsiteX85" fmla="*/ 3610303 w 4828685"/>
              <a:gd name="connsiteY85" fmla="*/ 1324303 h 3267421"/>
              <a:gd name="connsiteX86" fmla="*/ 3563007 w 4828685"/>
              <a:gd name="connsiteY86" fmla="*/ 1308538 h 3267421"/>
              <a:gd name="connsiteX87" fmla="*/ 3389586 w 4828685"/>
              <a:gd name="connsiteY87" fmla="*/ 1292772 h 3267421"/>
              <a:gd name="connsiteX88" fmla="*/ 3263462 w 4828685"/>
              <a:gd name="connsiteY88" fmla="*/ 1213944 h 3267421"/>
              <a:gd name="connsiteX89" fmla="*/ 3216166 w 4828685"/>
              <a:gd name="connsiteY89" fmla="*/ 1182413 h 3267421"/>
              <a:gd name="connsiteX90" fmla="*/ 3452648 w 4828685"/>
              <a:gd name="connsiteY90" fmla="*/ 1198179 h 3267421"/>
              <a:gd name="connsiteX91" fmla="*/ 3846786 w 4828685"/>
              <a:gd name="connsiteY91" fmla="*/ 1213944 h 3267421"/>
              <a:gd name="connsiteX92" fmla="*/ 3909848 w 4828685"/>
              <a:gd name="connsiteY92" fmla="*/ 1245475 h 3267421"/>
              <a:gd name="connsiteX93" fmla="*/ 4004441 w 4828685"/>
              <a:gd name="connsiteY93" fmla="*/ 1308538 h 3267421"/>
              <a:gd name="connsiteX94" fmla="*/ 4067503 w 4828685"/>
              <a:gd name="connsiteY94" fmla="*/ 1324303 h 3267421"/>
              <a:gd name="connsiteX95" fmla="*/ 4130566 w 4828685"/>
              <a:gd name="connsiteY95" fmla="*/ 1355834 h 3267421"/>
              <a:gd name="connsiteX96" fmla="*/ 4177862 w 4828685"/>
              <a:gd name="connsiteY96" fmla="*/ 1324303 h 3267421"/>
              <a:gd name="connsiteX97" fmla="*/ 4272455 w 4828685"/>
              <a:gd name="connsiteY97" fmla="*/ 1245475 h 3267421"/>
              <a:gd name="connsiteX98" fmla="*/ 4256690 w 4828685"/>
              <a:gd name="connsiteY98" fmla="*/ 1150882 h 3267421"/>
              <a:gd name="connsiteX99" fmla="*/ 4209393 w 4828685"/>
              <a:gd name="connsiteY99" fmla="*/ 1119351 h 3267421"/>
              <a:gd name="connsiteX100" fmla="*/ 3815255 w 4828685"/>
              <a:gd name="connsiteY100" fmla="*/ 1040524 h 3267421"/>
              <a:gd name="connsiteX101" fmla="*/ 3704897 w 4828685"/>
              <a:gd name="connsiteY101" fmla="*/ 977462 h 3267421"/>
              <a:gd name="connsiteX102" fmla="*/ 3610303 w 4828685"/>
              <a:gd name="connsiteY102" fmla="*/ 930165 h 3267421"/>
              <a:gd name="connsiteX103" fmla="*/ 3436883 w 4828685"/>
              <a:gd name="connsiteY103" fmla="*/ 914400 h 3267421"/>
              <a:gd name="connsiteX104" fmla="*/ 3373821 w 4828685"/>
              <a:gd name="connsiteY104" fmla="*/ 898634 h 3267421"/>
              <a:gd name="connsiteX105" fmla="*/ 3326524 w 4828685"/>
              <a:gd name="connsiteY105" fmla="*/ 867103 h 3267421"/>
              <a:gd name="connsiteX106" fmla="*/ 3200400 w 4828685"/>
              <a:gd name="connsiteY106" fmla="*/ 819806 h 3267421"/>
              <a:gd name="connsiteX107" fmla="*/ 3153103 w 4828685"/>
              <a:gd name="connsiteY107" fmla="*/ 772510 h 3267421"/>
              <a:gd name="connsiteX108" fmla="*/ 3105807 w 4828685"/>
              <a:gd name="connsiteY108" fmla="*/ 740979 h 3267421"/>
              <a:gd name="connsiteX109" fmla="*/ 3042745 w 4828685"/>
              <a:gd name="connsiteY109" fmla="*/ 662151 h 3267421"/>
              <a:gd name="connsiteX110" fmla="*/ 2948152 w 4828685"/>
              <a:gd name="connsiteY110" fmla="*/ 630620 h 3267421"/>
              <a:gd name="connsiteX111" fmla="*/ 2900855 w 4828685"/>
              <a:gd name="connsiteY111" fmla="*/ 583324 h 3267421"/>
              <a:gd name="connsiteX112" fmla="*/ 2853559 w 4828685"/>
              <a:gd name="connsiteY112" fmla="*/ 551793 h 3267421"/>
              <a:gd name="connsiteX113" fmla="*/ 2806262 w 4828685"/>
              <a:gd name="connsiteY113" fmla="*/ 457200 h 3267421"/>
              <a:gd name="connsiteX114" fmla="*/ 2758966 w 4828685"/>
              <a:gd name="connsiteY114" fmla="*/ 409903 h 3267421"/>
              <a:gd name="connsiteX115" fmla="*/ 2727434 w 4828685"/>
              <a:gd name="connsiteY115" fmla="*/ 315310 h 3267421"/>
              <a:gd name="connsiteX116" fmla="*/ 2680138 w 4828685"/>
              <a:gd name="connsiteY116" fmla="*/ 299544 h 3267421"/>
              <a:gd name="connsiteX117" fmla="*/ 2632841 w 4828685"/>
              <a:gd name="connsiteY117" fmla="*/ 268013 h 3267421"/>
              <a:gd name="connsiteX118" fmla="*/ 2522483 w 4828685"/>
              <a:gd name="connsiteY118" fmla="*/ 252248 h 3267421"/>
              <a:gd name="connsiteX119" fmla="*/ 2459421 w 4828685"/>
              <a:gd name="connsiteY119" fmla="*/ 236482 h 3267421"/>
              <a:gd name="connsiteX120" fmla="*/ 2396359 w 4828685"/>
              <a:gd name="connsiteY120" fmla="*/ 189186 h 3267421"/>
              <a:gd name="connsiteX121" fmla="*/ 2349062 w 4828685"/>
              <a:gd name="connsiteY121" fmla="*/ 173420 h 3267421"/>
              <a:gd name="connsiteX122" fmla="*/ 2301766 w 4828685"/>
              <a:gd name="connsiteY122" fmla="*/ 141889 h 3267421"/>
              <a:gd name="connsiteX123" fmla="*/ 2569779 w 4828685"/>
              <a:gd name="connsiteY123" fmla="*/ 110358 h 3267421"/>
              <a:gd name="connsiteX124" fmla="*/ 2632841 w 4828685"/>
              <a:gd name="connsiteY124" fmla="*/ 78827 h 3267421"/>
              <a:gd name="connsiteX125" fmla="*/ 2869324 w 4828685"/>
              <a:gd name="connsiteY125" fmla="*/ 110358 h 3267421"/>
              <a:gd name="connsiteX126" fmla="*/ 2916621 w 4828685"/>
              <a:gd name="connsiteY126" fmla="*/ 141889 h 3267421"/>
              <a:gd name="connsiteX127" fmla="*/ 2963917 w 4828685"/>
              <a:gd name="connsiteY127" fmla="*/ 268013 h 3267421"/>
              <a:gd name="connsiteX128" fmla="*/ 2979683 w 4828685"/>
              <a:gd name="connsiteY128" fmla="*/ 315310 h 3267421"/>
              <a:gd name="connsiteX129" fmla="*/ 3042745 w 4828685"/>
              <a:gd name="connsiteY129" fmla="*/ 346841 h 3267421"/>
              <a:gd name="connsiteX130" fmla="*/ 3153103 w 4828685"/>
              <a:gd name="connsiteY130" fmla="*/ 409903 h 3267421"/>
              <a:gd name="connsiteX131" fmla="*/ 3168869 w 4828685"/>
              <a:gd name="connsiteY131" fmla="*/ 362606 h 3267421"/>
              <a:gd name="connsiteX132" fmla="*/ 3279228 w 4828685"/>
              <a:gd name="connsiteY132" fmla="*/ 362606 h 3267421"/>
              <a:gd name="connsiteX133" fmla="*/ 3342290 w 4828685"/>
              <a:gd name="connsiteY133" fmla="*/ 394138 h 3267421"/>
              <a:gd name="connsiteX134" fmla="*/ 3405352 w 4828685"/>
              <a:gd name="connsiteY134" fmla="*/ 504496 h 3267421"/>
              <a:gd name="connsiteX135" fmla="*/ 3452648 w 4828685"/>
              <a:gd name="connsiteY135" fmla="*/ 551793 h 3267421"/>
              <a:gd name="connsiteX136" fmla="*/ 3468414 w 4828685"/>
              <a:gd name="connsiteY136" fmla="*/ 599089 h 3267421"/>
              <a:gd name="connsiteX137" fmla="*/ 3515710 w 4828685"/>
              <a:gd name="connsiteY137" fmla="*/ 630620 h 3267421"/>
              <a:gd name="connsiteX138" fmla="*/ 3610303 w 4828685"/>
              <a:gd name="connsiteY138" fmla="*/ 693682 h 3267421"/>
              <a:gd name="connsiteX139" fmla="*/ 3736428 w 4828685"/>
              <a:gd name="connsiteY139" fmla="*/ 709448 h 3267421"/>
              <a:gd name="connsiteX140" fmla="*/ 3783724 w 4828685"/>
              <a:gd name="connsiteY140" fmla="*/ 662151 h 3267421"/>
              <a:gd name="connsiteX141" fmla="*/ 3878317 w 4828685"/>
              <a:gd name="connsiteY141" fmla="*/ 630620 h 3267421"/>
              <a:gd name="connsiteX142" fmla="*/ 3925614 w 4828685"/>
              <a:gd name="connsiteY142" fmla="*/ 646386 h 3267421"/>
              <a:gd name="connsiteX143" fmla="*/ 4099034 w 4828685"/>
              <a:gd name="connsiteY143" fmla="*/ 756744 h 3267421"/>
              <a:gd name="connsiteX144" fmla="*/ 4177862 w 4828685"/>
              <a:gd name="connsiteY144" fmla="*/ 804041 h 3267421"/>
              <a:gd name="connsiteX145" fmla="*/ 4319752 w 4828685"/>
              <a:gd name="connsiteY145" fmla="*/ 851338 h 3267421"/>
              <a:gd name="connsiteX146" fmla="*/ 4430110 w 4828685"/>
              <a:gd name="connsiteY146" fmla="*/ 898634 h 3267421"/>
              <a:gd name="connsiteX147" fmla="*/ 4445876 w 4828685"/>
              <a:gd name="connsiteY147" fmla="*/ 851338 h 3267421"/>
              <a:gd name="connsiteX148" fmla="*/ 4351283 w 4828685"/>
              <a:gd name="connsiteY148" fmla="*/ 725213 h 3267421"/>
              <a:gd name="connsiteX149" fmla="*/ 4303986 w 4828685"/>
              <a:gd name="connsiteY149" fmla="*/ 709448 h 3267421"/>
              <a:gd name="connsiteX150" fmla="*/ 4256690 w 4828685"/>
              <a:gd name="connsiteY150" fmla="*/ 662151 h 3267421"/>
              <a:gd name="connsiteX151" fmla="*/ 4445876 w 4828685"/>
              <a:gd name="connsiteY151" fmla="*/ 709448 h 3267421"/>
              <a:gd name="connsiteX152" fmla="*/ 4524703 w 4828685"/>
              <a:gd name="connsiteY152" fmla="*/ 725213 h 3267421"/>
              <a:gd name="connsiteX153" fmla="*/ 4477407 w 4828685"/>
              <a:gd name="connsiteY153" fmla="*/ 614855 h 3267421"/>
              <a:gd name="connsiteX154" fmla="*/ 4430110 w 4828685"/>
              <a:gd name="connsiteY154" fmla="*/ 583324 h 3267421"/>
              <a:gd name="connsiteX155" fmla="*/ 4319752 w 4828685"/>
              <a:gd name="connsiteY155" fmla="*/ 520262 h 3267421"/>
              <a:gd name="connsiteX156" fmla="*/ 4240924 w 4828685"/>
              <a:gd name="connsiteY156" fmla="*/ 441434 h 3267421"/>
              <a:gd name="connsiteX157" fmla="*/ 4288221 w 4828685"/>
              <a:gd name="connsiteY157" fmla="*/ 394138 h 3267421"/>
              <a:gd name="connsiteX158" fmla="*/ 4556234 w 4828685"/>
              <a:gd name="connsiteY158" fmla="*/ 409903 h 3267421"/>
              <a:gd name="connsiteX159" fmla="*/ 4587766 w 4828685"/>
              <a:gd name="connsiteY159" fmla="*/ 441434 h 3267421"/>
              <a:gd name="connsiteX160" fmla="*/ 4635062 w 4828685"/>
              <a:gd name="connsiteY160" fmla="*/ 472965 h 3267421"/>
              <a:gd name="connsiteX161" fmla="*/ 4792717 w 4828685"/>
              <a:gd name="connsiteY161" fmla="*/ 457200 h 3267421"/>
              <a:gd name="connsiteX162" fmla="*/ 4745421 w 4828685"/>
              <a:gd name="connsiteY162" fmla="*/ 362606 h 3267421"/>
              <a:gd name="connsiteX163" fmla="*/ 4587766 w 4828685"/>
              <a:gd name="connsiteY163" fmla="*/ 252248 h 3267421"/>
              <a:gd name="connsiteX164" fmla="*/ 4508938 w 4828685"/>
              <a:gd name="connsiteY164" fmla="*/ 220717 h 3267421"/>
              <a:gd name="connsiteX165" fmla="*/ 4461641 w 4828685"/>
              <a:gd name="connsiteY165" fmla="*/ 204951 h 3267421"/>
              <a:gd name="connsiteX166" fmla="*/ 4193628 w 4828685"/>
              <a:gd name="connsiteY166" fmla="*/ 189186 h 3267421"/>
              <a:gd name="connsiteX167" fmla="*/ 4067503 w 4828685"/>
              <a:gd name="connsiteY167" fmla="*/ 173420 h 3267421"/>
              <a:gd name="connsiteX168" fmla="*/ 3909848 w 4828685"/>
              <a:gd name="connsiteY168" fmla="*/ 110358 h 3267421"/>
              <a:gd name="connsiteX169" fmla="*/ 3862552 w 4828685"/>
              <a:gd name="connsiteY169" fmla="*/ 78827 h 3267421"/>
              <a:gd name="connsiteX170" fmla="*/ 3799490 w 4828685"/>
              <a:gd name="connsiteY170" fmla="*/ 47296 h 3267421"/>
              <a:gd name="connsiteX171" fmla="*/ 3736428 w 4828685"/>
              <a:gd name="connsiteY171" fmla="*/ 0 h 326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28685" h="3267421">
                <a:moveTo>
                  <a:pt x="0" y="1671144"/>
                </a:moveTo>
                <a:cubicBezTo>
                  <a:pt x="78828" y="1676399"/>
                  <a:pt x="157872" y="1679049"/>
                  <a:pt x="236483" y="1686910"/>
                </a:cubicBezTo>
                <a:cubicBezTo>
                  <a:pt x="269848" y="1690246"/>
                  <a:pt x="343256" y="1709662"/>
                  <a:pt x="378372" y="1718441"/>
                </a:cubicBezTo>
                <a:cubicBezTo>
                  <a:pt x="406007" y="1736864"/>
                  <a:pt x="449049" y="1751578"/>
                  <a:pt x="441434" y="1797269"/>
                </a:cubicBezTo>
                <a:cubicBezTo>
                  <a:pt x="438319" y="1815959"/>
                  <a:pt x="420413" y="1828800"/>
                  <a:pt x="409903" y="1844565"/>
                </a:cubicBezTo>
                <a:cubicBezTo>
                  <a:pt x="425669" y="1855075"/>
                  <a:pt x="439459" y="1869443"/>
                  <a:pt x="457200" y="1876096"/>
                </a:cubicBezTo>
                <a:cubicBezTo>
                  <a:pt x="504700" y="1893909"/>
                  <a:pt x="673180" y="1905577"/>
                  <a:pt x="693683" y="1907627"/>
                </a:cubicBezTo>
                <a:cubicBezTo>
                  <a:pt x="785074" y="1938091"/>
                  <a:pt x="781111" y="1921101"/>
                  <a:pt x="835572" y="1986455"/>
                </a:cubicBezTo>
                <a:cubicBezTo>
                  <a:pt x="847702" y="2001011"/>
                  <a:pt x="852307" y="2021915"/>
                  <a:pt x="867103" y="2033751"/>
                </a:cubicBezTo>
                <a:cubicBezTo>
                  <a:pt x="880080" y="2044132"/>
                  <a:pt x="897910" y="2047456"/>
                  <a:pt x="914400" y="2049517"/>
                </a:cubicBezTo>
                <a:cubicBezTo>
                  <a:pt x="982390" y="2058016"/>
                  <a:pt x="1051035" y="2060027"/>
                  <a:pt x="1119352" y="2065282"/>
                </a:cubicBezTo>
                <a:cubicBezTo>
                  <a:pt x="1124607" y="2081048"/>
                  <a:pt x="1135117" y="2095961"/>
                  <a:pt x="1135117" y="2112579"/>
                </a:cubicBezTo>
                <a:cubicBezTo>
                  <a:pt x="1135117" y="2180764"/>
                  <a:pt x="1120440" y="2189773"/>
                  <a:pt x="1087821" y="2238703"/>
                </a:cubicBezTo>
                <a:cubicBezTo>
                  <a:pt x="1117458" y="2258461"/>
                  <a:pt x="1164328" y="2292533"/>
                  <a:pt x="1198179" y="2301765"/>
                </a:cubicBezTo>
                <a:cubicBezTo>
                  <a:pt x="1234029" y="2311542"/>
                  <a:pt x="1271752" y="2312276"/>
                  <a:pt x="1308538" y="2317531"/>
                </a:cubicBezTo>
                <a:lnTo>
                  <a:pt x="1403131" y="2349062"/>
                </a:lnTo>
                <a:lnTo>
                  <a:pt x="1450428" y="2364827"/>
                </a:lnTo>
                <a:cubicBezTo>
                  <a:pt x="1460938" y="2380593"/>
                  <a:pt x="1474495" y="2394708"/>
                  <a:pt x="1481959" y="2412124"/>
                </a:cubicBezTo>
                <a:cubicBezTo>
                  <a:pt x="1490494" y="2432040"/>
                  <a:pt x="1479973" y="2462761"/>
                  <a:pt x="1497724" y="2475186"/>
                </a:cubicBezTo>
                <a:cubicBezTo>
                  <a:pt x="1538567" y="2503776"/>
                  <a:pt x="1595022" y="2500186"/>
                  <a:pt x="1639614" y="2522482"/>
                </a:cubicBezTo>
                <a:cubicBezTo>
                  <a:pt x="1717540" y="2561445"/>
                  <a:pt x="1680380" y="2546581"/>
                  <a:pt x="1749972" y="2569779"/>
                </a:cubicBezTo>
                <a:cubicBezTo>
                  <a:pt x="1755227" y="2590800"/>
                  <a:pt x="1752202" y="2615921"/>
                  <a:pt x="1765738" y="2632841"/>
                </a:cubicBezTo>
                <a:cubicBezTo>
                  <a:pt x="1776119" y="2645818"/>
                  <a:pt x="1797055" y="2644041"/>
                  <a:pt x="1813034" y="2648606"/>
                </a:cubicBezTo>
                <a:cubicBezTo>
                  <a:pt x="1833868" y="2654559"/>
                  <a:pt x="1855076" y="2659117"/>
                  <a:pt x="1876097" y="2664372"/>
                </a:cubicBezTo>
                <a:cubicBezTo>
                  <a:pt x="1870842" y="2680138"/>
                  <a:pt x="1860331" y="2695050"/>
                  <a:pt x="1860331" y="2711669"/>
                </a:cubicBezTo>
                <a:cubicBezTo>
                  <a:pt x="1860331" y="2728287"/>
                  <a:pt x="1859646" y="2761315"/>
                  <a:pt x="1876097" y="2758965"/>
                </a:cubicBezTo>
                <a:cubicBezTo>
                  <a:pt x="1913612" y="2753606"/>
                  <a:pt x="1970690" y="2695903"/>
                  <a:pt x="1970690" y="2695903"/>
                </a:cubicBezTo>
                <a:cubicBezTo>
                  <a:pt x="1975945" y="2680137"/>
                  <a:pt x="1970689" y="2653861"/>
                  <a:pt x="1986455" y="2648606"/>
                </a:cubicBezTo>
                <a:cubicBezTo>
                  <a:pt x="2000556" y="2643906"/>
                  <a:pt x="2016640" y="2665335"/>
                  <a:pt x="2017986" y="2680138"/>
                </a:cubicBezTo>
                <a:cubicBezTo>
                  <a:pt x="2025530" y="2763114"/>
                  <a:pt x="2008489" y="2803223"/>
                  <a:pt x="1986455" y="2869324"/>
                </a:cubicBezTo>
                <a:cubicBezTo>
                  <a:pt x="1991710" y="2895600"/>
                  <a:pt x="1987835" y="2925544"/>
                  <a:pt x="2002221" y="2948151"/>
                </a:cubicBezTo>
                <a:cubicBezTo>
                  <a:pt x="2026161" y="2985771"/>
                  <a:pt x="2096814" y="3042744"/>
                  <a:pt x="2096814" y="3042744"/>
                </a:cubicBezTo>
                <a:cubicBezTo>
                  <a:pt x="2102069" y="3058510"/>
                  <a:pt x="2110052" y="3073616"/>
                  <a:pt x="2112579" y="3090041"/>
                </a:cubicBezTo>
                <a:cubicBezTo>
                  <a:pt x="2120610" y="3142241"/>
                  <a:pt x="2106490" y="3199616"/>
                  <a:pt x="2128345" y="3247696"/>
                </a:cubicBezTo>
                <a:cubicBezTo>
                  <a:pt x="2137311" y="3267421"/>
                  <a:pt x="2170386" y="3258207"/>
                  <a:pt x="2191407" y="3263462"/>
                </a:cubicBezTo>
                <a:cubicBezTo>
                  <a:pt x="2221384" y="3257466"/>
                  <a:pt x="2285215" y="3248089"/>
                  <a:pt x="2317531" y="3231931"/>
                </a:cubicBezTo>
                <a:cubicBezTo>
                  <a:pt x="2334479" y="3223457"/>
                  <a:pt x="2350442" y="3212731"/>
                  <a:pt x="2364828" y="3200400"/>
                </a:cubicBezTo>
                <a:cubicBezTo>
                  <a:pt x="2387399" y="3181054"/>
                  <a:pt x="2403700" y="3154617"/>
                  <a:pt x="2427890" y="3137338"/>
                </a:cubicBezTo>
                <a:cubicBezTo>
                  <a:pt x="2441413" y="3127679"/>
                  <a:pt x="2460322" y="3129004"/>
                  <a:pt x="2475186" y="3121572"/>
                </a:cubicBezTo>
                <a:cubicBezTo>
                  <a:pt x="2492133" y="3113098"/>
                  <a:pt x="2507927" y="3102171"/>
                  <a:pt x="2522483" y="3090041"/>
                </a:cubicBezTo>
                <a:cubicBezTo>
                  <a:pt x="2539611" y="3075768"/>
                  <a:pt x="2550421" y="3053806"/>
                  <a:pt x="2569779" y="3042744"/>
                </a:cubicBezTo>
                <a:cubicBezTo>
                  <a:pt x="2588592" y="3031994"/>
                  <a:pt x="2612007" y="3032932"/>
                  <a:pt x="2632841" y="3026979"/>
                </a:cubicBezTo>
                <a:cubicBezTo>
                  <a:pt x="2648820" y="3022414"/>
                  <a:pt x="2663945" y="3014950"/>
                  <a:pt x="2680138" y="3011213"/>
                </a:cubicBezTo>
                <a:cubicBezTo>
                  <a:pt x="2732358" y="2999162"/>
                  <a:pt x="2837793" y="2979682"/>
                  <a:pt x="2837793" y="2979682"/>
                </a:cubicBezTo>
                <a:cubicBezTo>
                  <a:pt x="2853559" y="2963917"/>
                  <a:pt x="2871402" y="2949985"/>
                  <a:pt x="2885090" y="2932386"/>
                </a:cubicBezTo>
                <a:cubicBezTo>
                  <a:pt x="2903113" y="2909214"/>
                  <a:pt x="2966750" y="2803429"/>
                  <a:pt x="2995448" y="2774731"/>
                </a:cubicBezTo>
                <a:cubicBezTo>
                  <a:pt x="3008846" y="2761333"/>
                  <a:pt x="3026979" y="2753710"/>
                  <a:pt x="3042745" y="2743200"/>
                </a:cubicBezTo>
                <a:cubicBezTo>
                  <a:pt x="3058510" y="2748455"/>
                  <a:pt x="3077064" y="2748584"/>
                  <a:pt x="3090041" y="2758965"/>
                </a:cubicBezTo>
                <a:cubicBezTo>
                  <a:pt x="3104837" y="2770802"/>
                  <a:pt x="3102790" y="2803758"/>
                  <a:pt x="3121572" y="2806262"/>
                </a:cubicBezTo>
                <a:cubicBezTo>
                  <a:pt x="3189490" y="2815318"/>
                  <a:pt x="3258207" y="2795751"/>
                  <a:pt x="3326524" y="2790496"/>
                </a:cubicBezTo>
                <a:cubicBezTo>
                  <a:pt x="3438985" y="2753011"/>
                  <a:pt x="3303022" y="2806164"/>
                  <a:pt x="3421117" y="2727434"/>
                </a:cubicBezTo>
                <a:cubicBezTo>
                  <a:pt x="3434944" y="2718216"/>
                  <a:pt x="3452648" y="2716924"/>
                  <a:pt x="3468414" y="2711669"/>
                </a:cubicBezTo>
                <a:cubicBezTo>
                  <a:pt x="3531476" y="2716924"/>
                  <a:pt x="3595020" y="2718047"/>
                  <a:pt x="3657600" y="2727434"/>
                </a:cubicBezTo>
                <a:cubicBezTo>
                  <a:pt x="3700456" y="2733862"/>
                  <a:pt x="3783724" y="2758965"/>
                  <a:pt x="3783724" y="2758965"/>
                </a:cubicBezTo>
                <a:cubicBezTo>
                  <a:pt x="3799490" y="2753710"/>
                  <a:pt x="3823589" y="2758064"/>
                  <a:pt x="3831021" y="2743200"/>
                </a:cubicBezTo>
                <a:cubicBezTo>
                  <a:pt x="3838453" y="2728336"/>
                  <a:pt x="3823629" y="2710258"/>
                  <a:pt x="3815255" y="2695903"/>
                </a:cubicBezTo>
                <a:cubicBezTo>
                  <a:pt x="3786613" y="2646803"/>
                  <a:pt x="3760856" y="2594207"/>
                  <a:pt x="3720662" y="2554013"/>
                </a:cubicBezTo>
                <a:cubicBezTo>
                  <a:pt x="3639020" y="2472371"/>
                  <a:pt x="3675437" y="2514733"/>
                  <a:pt x="3610303" y="2427889"/>
                </a:cubicBezTo>
                <a:cubicBezTo>
                  <a:pt x="3605048" y="2412124"/>
                  <a:pt x="3603756" y="2394420"/>
                  <a:pt x="3594538" y="2380593"/>
                </a:cubicBezTo>
                <a:cubicBezTo>
                  <a:pt x="3559995" y="2328778"/>
                  <a:pt x="3543568" y="2338117"/>
                  <a:pt x="3499945" y="2301765"/>
                </a:cubicBezTo>
                <a:cubicBezTo>
                  <a:pt x="3482817" y="2287492"/>
                  <a:pt x="3472138" y="2265297"/>
                  <a:pt x="3452648" y="2254469"/>
                </a:cubicBezTo>
                <a:cubicBezTo>
                  <a:pt x="3423594" y="2238328"/>
                  <a:pt x="3389586" y="2233448"/>
                  <a:pt x="3358055" y="2222938"/>
                </a:cubicBezTo>
                <a:lnTo>
                  <a:pt x="3310759" y="2207172"/>
                </a:lnTo>
                <a:lnTo>
                  <a:pt x="3263462" y="2191406"/>
                </a:lnTo>
                <a:cubicBezTo>
                  <a:pt x="3238972" y="2166916"/>
                  <a:pt x="3184520" y="2128687"/>
                  <a:pt x="3200400" y="2081048"/>
                </a:cubicBezTo>
                <a:cubicBezTo>
                  <a:pt x="3206392" y="2063072"/>
                  <a:pt x="3231931" y="2060027"/>
                  <a:pt x="3247697" y="2049517"/>
                </a:cubicBezTo>
                <a:cubicBezTo>
                  <a:pt x="3369197" y="2063017"/>
                  <a:pt x="3368628" y="2046401"/>
                  <a:pt x="3452648" y="2096813"/>
                </a:cubicBezTo>
                <a:cubicBezTo>
                  <a:pt x="3485143" y="2116310"/>
                  <a:pt x="3547241" y="2159875"/>
                  <a:pt x="3547241" y="2159875"/>
                </a:cubicBezTo>
                <a:cubicBezTo>
                  <a:pt x="3584027" y="2149365"/>
                  <a:pt x="3622078" y="2142553"/>
                  <a:pt x="3657600" y="2128344"/>
                </a:cubicBezTo>
                <a:cubicBezTo>
                  <a:pt x="3688604" y="2115943"/>
                  <a:pt x="3732499" y="2073150"/>
                  <a:pt x="3752193" y="2049517"/>
                </a:cubicBezTo>
                <a:cubicBezTo>
                  <a:pt x="3764323" y="2034961"/>
                  <a:pt x="3774323" y="2018671"/>
                  <a:pt x="3783724" y="2002220"/>
                </a:cubicBezTo>
                <a:cubicBezTo>
                  <a:pt x="3795384" y="1981815"/>
                  <a:pt x="3806527" y="1960979"/>
                  <a:pt x="3815255" y="1939158"/>
                </a:cubicBezTo>
                <a:cubicBezTo>
                  <a:pt x="3840843" y="1875189"/>
                  <a:pt x="3847066" y="1843444"/>
                  <a:pt x="3862552" y="1781503"/>
                </a:cubicBezTo>
                <a:cubicBezTo>
                  <a:pt x="3861768" y="1777581"/>
                  <a:pt x="3843947" y="1671537"/>
                  <a:pt x="3831021" y="1655379"/>
                </a:cubicBezTo>
                <a:cubicBezTo>
                  <a:pt x="3819184" y="1640583"/>
                  <a:pt x="3799490" y="1634358"/>
                  <a:pt x="3783724" y="1623848"/>
                </a:cubicBezTo>
                <a:cubicBezTo>
                  <a:pt x="3752951" y="1577689"/>
                  <a:pt x="3702310" y="1526646"/>
                  <a:pt x="3846786" y="1592317"/>
                </a:cubicBezTo>
                <a:cubicBezTo>
                  <a:pt x="3877419" y="1606241"/>
                  <a:pt x="3898694" y="1635189"/>
                  <a:pt x="3925614" y="1655379"/>
                </a:cubicBezTo>
                <a:cubicBezTo>
                  <a:pt x="3974514" y="1692054"/>
                  <a:pt x="3965655" y="1684492"/>
                  <a:pt x="4020207" y="1702675"/>
                </a:cubicBezTo>
                <a:cubicBezTo>
                  <a:pt x="4046483" y="1697420"/>
                  <a:pt x="4074640" y="1697998"/>
                  <a:pt x="4099034" y="1686910"/>
                </a:cubicBezTo>
                <a:cubicBezTo>
                  <a:pt x="4133533" y="1671229"/>
                  <a:pt x="4193628" y="1623848"/>
                  <a:pt x="4193628" y="1623848"/>
                </a:cubicBezTo>
                <a:cubicBezTo>
                  <a:pt x="4229245" y="1516993"/>
                  <a:pt x="4188928" y="1647350"/>
                  <a:pt x="4225159" y="1466193"/>
                </a:cubicBezTo>
                <a:cubicBezTo>
                  <a:pt x="4228418" y="1449897"/>
                  <a:pt x="4235669" y="1434662"/>
                  <a:pt x="4240924" y="1418896"/>
                </a:cubicBezTo>
                <a:cubicBezTo>
                  <a:pt x="4230414" y="1403131"/>
                  <a:pt x="4224189" y="1383437"/>
                  <a:pt x="4209393" y="1371600"/>
                </a:cubicBezTo>
                <a:cubicBezTo>
                  <a:pt x="4196416" y="1361219"/>
                  <a:pt x="4178687" y="1356810"/>
                  <a:pt x="4162097" y="1355834"/>
                </a:cubicBezTo>
                <a:cubicBezTo>
                  <a:pt x="3999383" y="1346263"/>
                  <a:pt x="3836276" y="1345324"/>
                  <a:pt x="3673366" y="1340069"/>
                </a:cubicBezTo>
                <a:cubicBezTo>
                  <a:pt x="3652345" y="1334814"/>
                  <a:pt x="3631137" y="1330256"/>
                  <a:pt x="3610303" y="1324303"/>
                </a:cubicBezTo>
                <a:cubicBezTo>
                  <a:pt x="3594324" y="1319738"/>
                  <a:pt x="3579458" y="1310888"/>
                  <a:pt x="3563007" y="1308538"/>
                </a:cubicBezTo>
                <a:cubicBezTo>
                  <a:pt x="3505545" y="1300329"/>
                  <a:pt x="3447393" y="1298027"/>
                  <a:pt x="3389586" y="1292772"/>
                </a:cubicBezTo>
                <a:cubicBezTo>
                  <a:pt x="3281521" y="1220728"/>
                  <a:pt x="3415582" y="1309019"/>
                  <a:pt x="3263462" y="1213944"/>
                </a:cubicBezTo>
                <a:cubicBezTo>
                  <a:pt x="3247394" y="1203902"/>
                  <a:pt x="3197284" y="1183986"/>
                  <a:pt x="3216166" y="1182413"/>
                </a:cubicBezTo>
                <a:cubicBezTo>
                  <a:pt x="3294895" y="1175852"/>
                  <a:pt x="3373744" y="1194234"/>
                  <a:pt x="3452648" y="1198179"/>
                </a:cubicBezTo>
                <a:cubicBezTo>
                  <a:pt x="3583968" y="1204745"/>
                  <a:pt x="3715407" y="1208689"/>
                  <a:pt x="3846786" y="1213944"/>
                </a:cubicBezTo>
                <a:cubicBezTo>
                  <a:pt x="3867807" y="1224454"/>
                  <a:pt x="3889695" y="1233383"/>
                  <a:pt x="3909848" y="1245475"/>
                </a:cubicBezTo>
                <a:cubicBezTo>
                  <a:pt x="3942343" y="1264972"/>
                  <a:pt x="3967677" y="1299347"/>
                  <a:pt x="4004441" y="1308538"/>
                </a:cubicBezTo>
                <a:lnTo>
                  <a:pt x="4067503" y="1324303"/>
                </a:lnTo>
                <a:cubicBezTo>
                  <a:pt x="4088524" y="1334813"/>
                  <a:pt x="4107064" y="1355834"/>
                  <a:pt x="4130566" y="1355834"/>
                </a:cubicBezTo>
                <a:cubicBezTo>
                  <a:pt x="4149514" y="1355834"/>
                  <a:pt x="4163306" y="1336433"/>
                  <a:pt x="4177862" y="1324303"/>
                </a:cubicBezTo>
                <a:cubicBezTo>
                  <a:pt x="4299251" y="1223145"/>
                  <a:pt x="4155029" y="1323760"/>
                  <a:pt x="4272455" y="1245475"/>
                </a:cubicBezTo>
                <a:cubicBezTo>
                  <a:pt x="4267200" y="1213944"/>
                  <a:pt x="4270986" y="1179473"/>
                  <a:pt x="4256690" y="1150882"/>
                </a:cubicBezTo>
                <a:cubicBezTo>
                  <a:pt x="4248216" y="1133934"/>
                  <a:pt x="4224551" y="1130720"/>
                  <a:pt x="4209393" y="1119351"/>
                </a:cubicBezTo>
                <a:cubicBezTo>
                  <a:pt x="4036890" y="989974"/>
                  <a:pt x="4200142" y="1059768"/>
                  <a:pt x="3815255" y="1040524"/>
                </a:cubicBezTo>
                <a:cubicBezTo>
                  <a:pt x="3700032" y="963708"/>
                  <a:pt x="3844905" y="1057466"/>
                  <a:pt x="3704897" y="977462"/>
                </a:cubicBezTo>
                <a:cubicBezTo>
                  <a:pt x="3663268" y="953674"/>
                  <a:pt x="3658477" y="937047"/>
                  <a:pt x="3610303" y="930165"/>
                </a:cubicBezTo>
                <a:cubicBezTo>
                  <a:pt x="3552841" y="921956"/>
                  <a:pt x="3494690" y="919655"/>
                  <a:pt x="3436883" y="914400"/>
                </a:cubicBezTo>
                <a:cubicBezTo>
                  <a:pt x="3415862" y="909145"/>
                  <a:pt x="3393737" y="907169"/>
                  <a:pt x="3373821" y="898634"/>
                </a:cubicBezTo>
                <a:cubicBezTo>
                  <a:pt x="3356405" y="891170"/>
                  <a:pt x="3342975" y="876504"/>
                  <a:pt x="3326524" y="867103"/>
                </a:cubicBezTo>
                <a:cubicBezTo>
                  <a:pt x="3262402" y="830462"/>
                  <a:pt x="3269371" y="837049"/>
                  <a:pt x="3200400" y="819806"/>
                </a:cubicBezTo>
                <a:cubicBezTo>
                  <a:pt x="3184634" y="804041"/>
                  <a:pt x="3170231" y="786783"/>
                  <a:pt x="3153103" y="772510"/>
                </a:cubicBezTo>
                <a:cubicBezTo>
                  <a:pt x="3138547" y="760380"/>
                  <a:pt x="3117643" y="755775"/>
                  <a:pt x="3105807" y="740979"/>
                </a:cubicBezTo>
                <a:cubicBezTo>
                  <a:pt x="3051573" y="673187"/>
                  <a:pt x="3140896" y="705774"/>
                  <a:pt x="3042745" y="662151"/>
                </a:cubicBezTo>
                <a:cubicBezTo>
                  <a:pt x="3012373" y="648652"/>
                  <a:pt x="2948152" y="630620"/>
                  <a:pt x="2948152" y="630620"/>
                </a:cubicBezTo>
                <a:cubicBezTo>
                  <a:pt x="2932386" y="614855"/>
                  <a:pt x="2917983" y="597597"/>
                  <a:pt x="2900855" y="583324"/>
                </a:cubicBezTo>
                <a:cubicBezTo>
                  <a:pt x="2886299" y="571194"/>
                  <a:pt x="2866957" y="565191"/>
                  <a:pt x="2853559" y="551793"/>
                </a:cubicBezTo>
                <a:cubicBezTo>
                  <a:pt x="2779140" y="477373"/>
                  <a:pt x="2857551" y="534133"/>
                  <a:pt x="2806262" y="457200"/>
                </a:cubicBezTo>
                <a:cubicBezTo>
                  <a:pt x="2793895" y="438649"/>
                  <a:pt x="2774731" y="425669"/>
                  <a:pt x="2758966" y="409903"/>
                </a:cubicBezTo>
                <a:cubicBezTo>
                  <a:pt x="2748455" y="378372"/>
                  <a:pt x="2758965" y="325821"/>
                  <a:pt x="2727434" y="315310"/>
                </a:cubicBezTo>
                <a:cubicBezTo>
                  <a:pt x="2711669" y="310055"/>
                  <a:pt x="2695002" y="306976"/>
                  <a:pt x="2680138" y="299544"/>
                </a:cubicBezTo>
                <a:cubicBezTo>
                  <a:pt x="2663191" y="291070"/>
                  <a:pt x="2650990" y="273458"/>
                  <a:pt x="2632841" y="268013"/>
                </a:cubicBezTo>
                <a:cubicBezTo>
                  <a:pt x="2597249" y="257335"/>
                  <a:pt x="2559043" y="258895"/>
                  <a:pt x="2522483" y="252248"/>
                </a:cubicBezTo>
                <a:cubicBezTo>
                  <a:pt x="2501165" y="248372"/>
                  <a:pt x="2480442" y="241737"/>
                  <a:pt x="2459421" y="236482"/>
                </a:cubicBezTo>
                <a:cubicBezTo>
                  <a:pt x="2438400" y="220717"/>
                  <a:pt x="2419173" y="202222"/>
                  <a:pt x="2396359" y="189186"/>
                </a:cubicBezTo>
                <a:cubicBezTo>
                  <a:pt x="2381930" y="180941"/>
                  <a:pt x="2363926" y="180852"/>
                  <a:pt x="2349062" y="173420"/>
                </a:cubicBezTo>
                <a:cubicBezTo>
                  <a:pt x="2332115" y="164946"/>
                  <a:pt x="2317531" y="152399"/>
                  <a:pt x="2301766" y="141889"/>
                </a:cubicBezTo>
                <a:cubicBezTo>
                  <a:pt x="2400272" y="134853"/>
                  <a:pt x="2483777" y="147216"/>
                  <a:pt x="2569779" y="110358"/>
                </a:cubicBezTo>
                <a:cubicBezTo>
                  <a:pt x="2591381" y="101100"/>
                  <a:pt x="2611820" y="89337"/>
                  <a:pt x="2632841" y="78827"/>
                </a:cubicBezTo>
                <a:cubicBezTo>
                  <a:pt x="2675101" y="82349"/>
                  <a:pt x="2804927" y="78160"/>
                  <a:pt x="2869324" y="110358"/>
                </a:cubicBezTo>
                <a:cubicBezTo>
                  <a:pt x="2886272" y="118832"/>
                  <a:pt x="2900855" y="131379"/>
                  <a:pt x="2916621" y="141889"/>
                </a:cubicBezTo>
                <a:cubicBezTo>
                  <a:pt x="2952399" y="249227"/>
                  <a:pt x="2907373" y="117230"/>
                  <a:pt x="2963917" y="268013"/>
                </a:cubicBezTo>
                <a:cubicBezTo>
                  <a:pt x="2969752" y="283573"/>
                  <a:pt x="2967932" y="303559"/>
                  <a:pt x="2979683" y="315310"/>
                </a:cubicBezTo>
                <a:cubicBezTo>
                  <a:pt x="2996301" y="331928"/>
                  <a:pt x="3022816" y="334385"/>
                  <a:pt x="3042745" y="346841"/>
                </a:cubicBezTo>
                <a:cubicBezTo>
                  <a:pt x="3151825" y="415017"/>
                  <a:pt x="3060183" y="378930"/>
                  <a:pt x="3153103" y="409903"/>
                </a:cubicBezTo>
                <a:cubicBezTo>
                  <a:pt x="3158358" y="394137"/>
                  <a:pt x="3157118" y="374357"/>
                  <a:pt x="3168869" y="362606"/>
                </a:cubicBezTo>
                <a:cubicBezTo>
                  <a:pt x="3200533" y="330942"/>
                  <a:pt x="3247228" y="354606"/>
                  <a:pt x="3279228" y="362606"/>
                </a:cubicBezTo>
                <a:cubicBezTo>
                  <a:pt x="3300249" y="373117"/>
                  <a:pt x="3324235" y="379092"/>
                  <a:pt x="3342290" y="394138"/>
                </a:cubicBezTo>
                <a:cubicBezTo>
                  <a:pt x="3368576" y="416043"/>
                  <a:pt x="3388023" y="480235"/>
                  <a:pt x="3405352" y="504496"/>
                </a:cubicBezTo>
                <a:cubicBezTo>
                  <a:pt x="3418311" y="522639"/>
                  <a:pt x="3436883" y="536027"/>
                  <a:pt x="3452648" y="551793"/>
                </a:cubicBezTo>
                <a:cubicBezTo>
                  <a:pt x="3457903" y="567558"/>
                  <a:pt x="3458033" y="586112"/>
                  <a:pt x="3468414" y="599089"/>
                </a:cubicBezTo>
                <a:cubicBezTo>
                  <a:pt x="3480251" y="613885"/>
                  <a:pt x="3501154" y="618490"/>
                  <a:pt x="3515710" y="630620"/>
                </a:cubicBezTo>
                <a:cubicBezTo>
                  <a:pt x="3594439" y="696228"/>
                  <a:pt x="3527186" y="665977"/>
                  <a:pt x="3610303" y="693682"/>
                </a:cubicBezTo>
                <a:cubicBezTo>
                  <a:pt x="3662184" y="728269"/>
                  <a:pt x="3664069" y="745628"/>
                  <a:pt x="3736428" y="709448"/>
                </a:cubicBezTo>
                <a:cubicBezTo>
                  <a:pt x="3756370" y="699477"/>
                  <a:pt x="3764234" y="672979"/>
                  <a:pt x="3783724" y="662151"/>
                </a:cubicBezTo>
                <a:cubicBezTo>
                  <a:pt x="3812778" y="646010"/>
                  <a:pt x="3878317" y="630620"/>
                  <a:pt x="3878317" y="630620"/>
                </a:cubicBezTo>
                <a:cubicBezTo>
                  <a:pt x="3894083" y="635875"/>
                  <a:pt x="3910750" y="638954"/>
                  <a:pt x="3925614" y="646386"/>
                </a:cubicBezTo>
                <a:cubicBezTo>
                  <a:pt x="3990352" y="678755"/>
                  <a:pt x="4036556" y="719257"/>
                  <a:pt x="4099034" y="756744"/>
                </a:cubicBezTo>
                <a:cubicBezTo>
                  <a:pt x="4125310" y="772510"/>
                  <a:pt x="4150454" y="790337"/>
                  <a:pt x="4177862" y="804041"/>
                </a:cubicBezTo>
                <a:cubicBezTo>
                  <a:pt x="4302760" y="866490"/>
                  <a:pt x="4209365" y="811197"/>
                  <a:pt x="4319752" y="851338"/>
                </a:cubicBezTo>
                <a:cubicBezTo>
                  <a:pt x="4357364" y="865015"/>
                  <a:pt x="4393324" y="882869"/>
                  <a:pt x="4430110" y="898634"/>
                </a:cubicBezTo>
                <a:cubicBezTo>
                  <a:pt x="4435365" y="882869"/>
                  <a:pt x="4447937" y="867828"/>
                  <a:pt x="4445876" y="851338"/>
                </a:cubicBezTo>
                <a:cubicBezTo>
                  <a:pt x="4437376" y="783334"/>
                  <a:pt x="4406541" y="756789"/>
                  <a:pt x="4351283" y="725213"/>
                </a:cubicBezTo>
                <a:cubicBezTo>
                  <a:pt x="4336854" y="716968"/>
                  <a:pt x="4319752" y="714703"/>
                  <a:pt x="4303986" y="709448"/>
                </a:cubicBezTo>
                <a:cubicBezTo>
                  <a:pt x="4288221" y="693682"/>
                  <a:pt x="4235538" y="669202"/>
                  <a:pt x="4256690" y="662151"/>
                </a:cubicBezTo>
                <a:cubicBezTo>
                  <a:pt x="4406423" y="612240"/>
                  <a:pt x="4363359" y="678504"/>
                  <a:pt x="4445876" y="709448"/>
                </a:cubicBezTo>
                <a:cubicBezTo>
                  <a:pt x="4470966" y="718857"/>
                  <a:pt x="4498427" y="719958"/>
                  <a:pt x="4524703" y="725213"/>
                </a:cubicBezTo>
                <a:cubicBezTo>
                  <a:pt x="4512643" y="676969"/>
                  <a:pt x="4513699" y="651147"/>
                  <a:pt x="4477407" y="614855"/>
                </a:cubicBezTo>
                <a:cubicBezTo>
                  <a:pt x="4464009" y="601457"/>
                  <a:pt x="4444666" y="595454"/>
                  <a:pt x="4430110" y="583324"/>
                </a:cubicBezTo>
                <a:cubicBezTo>
                  <a:pt x="4349601" y="516233"/>
                  <a:pt x="4421832" y="545781"/>
                  <a:pt x="4319752" y="520262"/>
                </a:cubicBezTo>
                <a:cubicBezTo>
                  <a:pt x="4303986" y="509752"/>
                  <a:pt x="4235669" y="472966"/>
                  <a:pt x="4240924" y="441434"/>
                </a:cubicBezTo>
                <a:cubicBezTo>
                  <a:pt x="4244590" y="419442"/>
                  <a:pt x="4272455" y="409903"/>
                  <a:pt x="4288221" y="394138"/>
                </a:cubicBezTo>
                <a:cubicBezTo>
                  <a:pt x="4377559" y="399393"/>
                  <a:pt x="4467837" y="395946"/>
                  <a:pt x="4556234" y="409903"/>
                </a:cubicBezTo>
                <a:cubicBezTo>
                  <a:pt x="4570916" y="412221"/>
                  <a:pt x="4576159" y="432149"/>
                  <a:pt x="4587766" y="441434"/>
                </a:cubicBezTo>
                <a:cubicBezTo>
                  <a:pt x="4602562" y="453270"/>
                  <a:pt x="4619297" y="462455"/>
                  <a:pt x="4635062" y="472965"/>
                </a:cubicBezTo>
                <a:cubicBezTo>
                  <a:pt x="4687614" y="467710"/>
                  <a:pt x="4746549" y="482848"/>
                  <a:pt x="4792717" y="457200"/>
                </a:cubicBezTo>
                <a:cubicBezTo>
                  <a:pt x="4828685" y="437218"/>
                  <a:pt x="4754311" y="370014"/>
                  <a:pt x="4745421" y="362606"/>
                </a:cubicBezTo>
                <a:cubicBezTo>
                  <a:pt x="4719693" y="341165"/>
                  <a:pt x="4606655" y="259804"/>
                  <a:pt x="4587766" y="252248"/>
                </a:cubicBezTo>
                <a:cubicBezTo>
                  <a:pt x="4561490" y="241738"/>
                  <a:pt x="4535436" y="230654"/>
                  <a:pt x="4508938" y="220717"/>
                </a:cubicBezTo>
                <a:cubicBezTo>
                  <a:pt x="4493378" y="214882"/>
                  <a:pt x="4478177" y="206605"/>
                  <a:pt x="4461641" y="204951"/>
                </a:cubicBezTo>
                <a:cubicBezTo>
                  <a:pt x="4372593" y="196046"/>
                  <a:pt x="4282966" y="194441"/>
                  <a:pt x="4193628" y="189186"/>
                </a:cubicBezTo>
                <a:cubicBezTo>
                  <a:pt x="4151586" y="183931"/>
                  <a:pt x="4108931" y="182298"/>
                  <a:pt x="4067503" y="173420"/>
                </a:cubicBezTo>
                <a:cubicBezTo>
                  <a:pt x="4015822" y="162346"/>
                  <a:pt x="3956529" y="137033"/>
                  <a:pt x="3909848" y="110358"/>
                </a:cubicBezTo>
                <a:cubicBezTo>
                  <a:pt x="3893397" y="100957"/>
                  <a:pt x="3879003" y="88228"/>
                  <a:pt x="3862552" y="78827"/>
                </a:cubicBezTo>
                <a:cubicBezTo>
                  <a:pt x="3842147" y="67167"/>
                  <a:pt x="3819895" y="58956"/>
                  <a:pt x="3799490" y="47296"/>
                </a:cubicBezTo>
                <a:cubicBezTo>
                  <a:pt x="3757893" y="23527"/>
                  <a:pt x="3760930" y="24502"/>
                  <a:pt x="3736428"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8208579" y="-362607"/>
            <a:ext cx="3074276" cy="3689131"/>
          </a:xfrm>
          <a:custGeom>
            <a:avLst/>
            <a:gdLst>
              <a:gd name="connsiteX0" fmla="*/ 0 w 3074276"/>
              <a:gd name="connsiteY0" fmla="*/ 0 h 3689131"/>
              <a:gd name="connsiteX1" fmla="*/ 15766 w 3074276"/>
              <a:gd name="connsiteY1" fmla="*/ 47297 h 3689131"/>
              <a:gd name="connsiteX2" fmla="*/ 78828 w 3074276"/>
              <a:gd name="connsiteY2" fmla="*/ 126124 h 3689131"/>
              <a:gd name="connsiteX3" fmla="*/ 110359 w 3074276"/>
              <a:gd name="connsiteY3" fmla="*/ 173421 h 3689131"/>
              <a:gd name="connsiteX4" fmla="*/ 394138 w 3074276"/>
              <a:gd name="connsiteY4" fmla="*/ 94593 h 3689131"/>
              <a:gd name="connsiteX5" fmla="*/ 488731 w 3074276"/>
              <a:gd name="connsiteY5" fmla="*/ 63062 h 3689131"/>
              <a:gd name="connsiteX6" fmla="*/ 662152 w 3074276"/>
              <a:gd name="connsiteY6" fmla="*/ 78828 h 3689131"/>
              <a:gd name="connsiteX7" fmla="*/ 725214 w 3074276"/>
              <a:gd name="connsiteY7" fmla="*/ 94593 h 3689131"/>
              <a:gd name="connsiteX8" fmla="*/ 740980 w 3074276"/>
              <a:gd name="connsiteY8" fmla="*/ 141890 h 3689131"/>
              <a:gd name="connsiteX9" fmla="*/ 756745 w 3074276"/>
              <a:gd name="connsiteY9" fmla="*/ 315310 h 3689131"/>
              <a:gd name="connsiteX10" fmla="*/ 804042 w 3074276"/>
              <a:gd name="connsiteY10" fmla="*/ 378373 h 3689131"/>
              <a:gd name="connsiteX11" fmla="*/ 819807 w 3074276"/>
              <a:gd name="connsiteY11" fmla="*/ 425669 h 3689131"/>
              <a:gd name="connsiteX12" fmla="*/ 804042 w 3074276"/>
              <a:gd name="connsiteY12" fmla="*/ 882869 h 3689131"/>
              <a:gd name="connsiteX13" fmla="*/ 788276 w 3074276"/>
              <a:gd name="connsiteY13" fmla="*/ 930166 h 3689131"/>
              <a:gd name="connsiteX14" fmla="*/ 725214 w 3074276"/>
              <a:gd name="connsiteY14" fmla="*/ 1008993 h 3689131"/>
              <a:gd name="connsiteX15" fmla="*/ 662152 w 3074276"/>
              <a:gd name="connsiteY15" fmla="*/ 1103586 h 3689131"/>
              <a:gd name="connsiteX16" fmla="*/ 614855 w 3074276"/>
              <a:gd name="connsiteY16" fmla="*/ 1213945 h 3689131"/>
              <a:gd name="connsiteX17" fmla="*/ 567559 w 3074276"/>
              <a:gd name="connsiteY17" fmla="*/ 1277007 h 3689131"/>
              <a:gd name="connsiteX18" fmla="*/ 488731 w 3074276"/>
              <a:gd name="connsiteY18" fmla="*/ 1434662 h 3689131"/>
              <a:gd name="connsiteX19" fmla="*/ 457200 w 3074276"/>
              <a:gd name="connsiteY19" fmla="*/ 1481959 h 3689131"/>
              <a:gd name="connsiteX20" fmla="*/ 504497 w 3074276"/>
              <a:gd name="connsiteY20" fmla="*/ 1497724 h 3689131"/>
              <a:gd name="connsiteX21" fmla="*/ 567559 w 3074276"/>
              <a:gd name="connsiteY21" fmla="*/ 1450428 h 3689131"/>
              <a:gd name="connsiteX22" fmla="*/ 630621 w 3074276"/>
              <a:gd name="connsiteY22" fmla="*/ 1418897 h 3689131"/>
              <a:gd name="connsiteX23" fmla="*/ 677918 w 3074276"/>
              <a:gd name="connsiteY23" fmla="*/ 1387366 h 3689131"/>
              <a:gd name="connsiteX24" fmla="*/ 709449 w 3074276"/>
              <a:gd name="connsiteY24" fmla="*/ 1340069 h 3689131"/>
              <a:gd name="connsiteX25" fmla="*/ 756745 w 3074276"/>
              <a:gd name="connsiteY25" fmla="*/ 1308538 h 3689131"/>
              <a:gd name="connsiteX26" fmla="*/ 804042 w 3074276"/>
              <a:gd name="connsiteY26" fmla="*/ 1261241 h 3689131"/>
              <a:gd name="connsiteX27" fmla="*/ 914400 w 3074276"/>
              <a:gd name="connsiteY27" fmla="*/ 1182414 h 3689131"/>
              <a:gd name="connsiteX28" fmla="*/ 1040524 w 3074276"/>
              <a:gd name="connsiteY28" fmla="*/ 1056290 h 3689131"/>
              <a:gd name="connsiteX29" fmla="*/ 1072055 w 3074276"/>
              <a:gd name="connsiteY29" fmla="*/ 961697 h 3689131"/>
              <a:gd name="connsiteX30" fmla="*/ 1087821 w 3074276"/>
              <a:gd name="connsiteY30" fmla="*/ 551793 h 3689131"/>
              <a:gd name="connsiteX31" fmla="*/ 1119352 w 3074276"/>
              <a:gd name="connsiteY31" fmla="*/ 441435 h 3689131"/>
              <a:gd name="connsiteX32" fmla="*/ 1213945 w 3074276"/>
              <a:gd name="connsiteY32" fmla="*/ 346841 h 3689131"/>
              <a:gd name="connsiteX33" fmla="*/ 1277007 w 3074276"/>
              <a:gd name="connsiteY33" fmla="*/ 331076 h 3689131"/>
              <a:gd name="connsiteX34" fmla="*/ 1324304 w 3074276"/>
              <a:gd name="connsiteY34" fmla="*/ 283779 h 3689131"/>
              <a:gd name="connsiteX35" fmla="*/ 1387366 w 3074276"/>
              <a:gd name="connsiteY35" fmla="*/ 236483 h 3689131"/>
              <a:gd name="connsiteX36" fmla="*/ 1371600 w 3074276"/>
              <a:gd name="connsiteY36" fmla="*/ 283779 h 3689131"/>
              <a:gd name="connsiteX37" fmla="*/ 1340069 w 3074276"/>
              <a:gd name="connsiteY37" fmla="*/ 378373 h 3689131"/>
              <a:gd name="connsiteX38" fmla="*/ 1324304 w 3074276"/>
              <a:gd name="connsiteY38" fmla="*/ 472966 h 3689131"/>
              <a:gd name="connsiteX39" fmla="*/ 1292773 w 3074276"/>
              <a:gd name="connsiteY39" fmla="*/ 599090 h 3689131"/>
              <a:gd name="connsiteX40" fmla="*/ 1261242 w 3074276"/>
              <a:gd name="connsiteY40" fmla="*/ 819807 h 3689131"/>
              <a:gd name="connsiteX41" fmla="*/ 1229711 w 3074276"/>
              <a:gd name="connsiteY41" fmla="*/ 867104 h 3689131"/>
              <a:gd name="connsiteX42" fmla="*/ 1213945 w 3074276"/>
              <a:gd name="connsiteY42" fmla="*/ 930166 h 3689131"/>
              <a:gd name="connsiteX43" fmla="*/ 1182414 w 3074276"/>
              <a:gd name="connsiteY43" fmla="*/ 1166648 h 3689131"/>
              <a:gd name="connsiteX44" fmla="*/ 1150883 w 3074276"/>
              <a:gd name="connsiteY44" fmla="*/ 1213945 h 3689131"/>
              <a:gd name="connsiteX45" fmla="*/ 1103587 w 3074276"/>
              <a:gd name="connsiteY45" fmla="*/ 1292773 h 3689131"/>
              <a:gd name="connsiteX46" fmla="*/ 1056290 w 3074276"/>
              <a:gd name="connsiteY46" fmla="*/ 1308538 h 3689131"/>
              <a:gd name="connsiteX47" fmla="*/ 977462 w 3074276"/>
              <a:gd name="connsiteY47" fmla="*/ 1403131 h 3689131"/>
              <a:gd name="connsiteX48" fmla="*/ 945931 w 3074276"/>
              <a:gd name="connsiteY48" fmla="*/ 1513490 h 3689131"/>
              <a:gd name="connsiteX49" fmla="*/ 882869 w 3074276"/>
              <a:gd name="connsiteY49" fmla="*/ 1608083 h 3689131"/>
              <a:gd name="connsiteX50" fmla="*/ 930166 w 3074276"/>
              <a:gd name="connsiteY50" fmla="*/ 1623848 h 3689131"/>
              <a:gd name="connsiteX51" fmla="*/ 1008993 w 3074276"/>
              <a:gd name="connsiteY51" fmla="*/ 1639614 h 3689131"/>
              <a:gd name="connsiteX52" fmla="*/ 945931 w 3074276"/>
              <a:gd name="connsiteY52" fmla="*/ 2017986 h 3689131"/>
              <a:gd name="connsiteX53" fmla="*/ 898635 w 3074276"/>
              <a:gd name="connsiteY53" fmla="*/ 2081048 h 3689131"/>
              <a:gd name="connsiteX54" fmla="*/ 882869 w 3074276"/>
              <a:gd name="connsiteY54" fmla="*/ 2286000 h 3689131"/>
              <a:gd name="connsiteX55" fmla="*/ 1008993 w 3074276"/>
              <a:gd name="connsiteY55" fmla="*/ 2254469 h 3689131"/>
              <a:gd name="connsiteX56" fmla="*/ 1056290 w 3074276"/>
              <a:gd name="connsiteY56" fmla="*/ 2222938 h 3689131"/>
              <a:gd name="connsiteX57" fmla="*/ 1182414 w 3074276"/>
              <a:gd name="connsiteY57" fmla="*/ 2112579 h 3689131"/>
              <a:gd name="connsiteX58" fmla="*/ 1198180 w 3074276"/>
              <a:gd name="connsiteY58" fmla="*/ 2065283 h 3689131"/>
              <a:gd name="connsiteX59" fmla="*/ 1213945 w 3074276"/>
              <a:gd name="connsiteY59" fmla="*/ 1986455 h 3689131"/>
              <a:gd name="connsiteX60" fmla="*/ 1245476 w 3074276"/>
              <a:gd name="connsiteY60" fmla="*/ 2033752 h 3689131"/>
              <a:gd name="connsiteX61" fmla="*/ 1229711 w 3074276"/>
              <a:gd name="connsiteY61" fmla="*/ 2112579 h 3689131"/>
              <a:gd name="connsiteX62" fmla="*/ 1213945 w 3074276"/>
              <a:gd name="connsiteY62" fmla="*/ 2159876 h 3689131"/>
              <a:gd name="connsiteX63" fmla="*/ 1198180 w 3074276"/>
              <a:gd name="connsiteY63" fmla="*/ 2349062 h 3689131"/>
              <a:gd name="connsiteX64" fmla="*/ 1150883 w 3074276"/>
              <a:gd name="connsiteY64" fmla="*/ 2380593 h 3689131"/>
              <a:gd name="connsiteX65" fmla="*/ 1040524 w 3074276"/>
              <a:gd name="connsiteY65" fmla="*/ 2443655 h 3689131"/>
              <a:gd name="connsiteX66" fmla="*/ 977462 w 3074276"/>
              <a:gd name="connsiteY66" fmla="*/ 2522483 h 3689131"/>
              <a:gd name="connsiteX67" fmla="*/ 882869 w 3074276"/>
              <a:gd name="connsiteY67" fmla="*/ 2601310 h 3689131"/>
              <a:gd name="connsiteX68" fmla="*/ 1103587 w 3074276"/>
              <a:gd name="connsiteY68" fmla="*/ 2664373 h 3689131"/>
              <a:gd name="connsiteX69" fmla="*/ 1087821 w 3074276"/>
              <a:gd name="connsiteY69" fmla="*/ 2727435 h 3689131"/>
              <a:gd name="connsiteX70" fmla="*/ 1040524 w 3074276"/>
              <a:gd name="connsiteY70" fmla="*/ 2774731 h 3689131"/>
              <a:gd name="connsiteX71" fmla="*/ 993228 w 3074276"/>
              <a:gd name="connsiteY71" fmla="*/ 2837793 h 3689131"/>
              <a:gd name="connsiteX72" fmla="*/ 898635 w 3074276"/>
              <a:gd name="connsiteY72" fmla="*/ 2885090 h 3689131"/>
              <a:gd name="connsiteX73" fmla="*/ 851338 w 3074276"/>
              <a:gd name="connsiteY73" fmla="*/ 2932386 h 3689131"/>
              <a:gd name="connsiteX74" fmla="*/ 819807 w 3074276"/>
              <a:gd name="connsiteY74" fmla="*/ 3042745 h 3689131"/>
              <a:gd name="connsiteX75" fmla="*/ 835573 w 3074276"/>
              <a:gd name="connsiteY75" fmla="*/ 3231931 h 3689131"/>
              <a:gd name="connsiteX76" fmla="*/ 851338 w 3074276"/>
              <a:gd name="connsiteY76" fmla="*/ 3294993 h 3689131"/>
              <a:gd name="connsiteX77" fmla="*/ 867104 w 3074276"/>
              <a:gd name="connsiteY77" fmla="*/ 3389586 h 3689131"/>
              <a:gd name="connsiteX78" fmla="*/ 882869 w 3074276"/>
              <a:gd name="connsiteY78" fmla="*/ 3436883 h 3689131"/>
              <a:gd name="connsiteX79" fmla="*/ 930166 w 3074276"/>
              <a:gd name="connsiteY79" fmla="*/ 3452648 h 3689131"/>
              <a:gd name="connsiteX80" fmla="*/ 977462 w 3074276"/>
              <a:gd name="connsiteY80" fmla="*/ 3499945 h 3689131"/>
              <a:gd name="connsiteX81" fmla="*/ 1072055 w 3074276"/>
              <a:gd name="connsiteY81" fmla="*/ 3563007 h 3689131"/>
              <a:gd name="connsiteX82" fmla="*/ 1087821 w 3074276"/>
              <a:gd name="connsiteY82" fmla="*/ 3610304 h 3689131"/>
              <a:gd name="connsiteX83" fmla="*/ 1135118 w 3074276"/>
              <a:gd name="connsiteY83" fmla="*/ 3641835 h 3689131"/>
              <a:gd name="connsiteX84" fmla="*/ 1166649 w 3074276"/>
              <a:gd name="connsiteY84" fmla="*/ 3689131 h 3689131"/>
              <a:gd name="connsiteX85" fmla="*/ 1277007 w 3074276"/>
              <a:gd name="connsiteY85" fmla="*/ 3673366 h 3689131"/>
              <a:gd name="connsiteX86" fmla="*/ 1324304 w 3074276"/>
              <a:gd name="connsiteY86" fmla="*/ 3641835 h 3689131"/>
              <a:gd name="connsiteX87" fmla="*/ 1387366 w 3074276"/>
              <a:gd name="connsiteY87" fmla="*/ 3626069 h 3689131"/>
              <a:gd name="connsiteX88" fmla="*/ 1418897 w 3074276"/>
              <a:gd name="connsiteY88" fmla="*/ 3578773 h 3689131"/>
              <a:gd name="connsiteX89" fmla="*/ 1560787 w 3074276"/>
              <a:gd name="connsiteY89" fmla="*/ 3499945 h 3689131"/>
              <a:gd name="connsiteX90" fmla="*/ 1608083 w 3074276"/>
              <a:gd name="connsiteY90" fmla="*/ 3468414 h 3689131"/>
              <a:gd name="connsiteX91" fmla="*/ 1686911 w 3074276"/>
              <a:gd name="connsiteY91" fmla="*/ 3342290 h 3689131"/>
              <a:gd name="connsiteX92" fmla="*/ 1702676 w 3074276"/>
              <a:gd name="connsiteY92" fmla="*/ 3294993 h 3689131"/>
              <a:gd name="connsiteX93" fmla="*/ 1734207 w 3074276"/>
              <a:gd name="connsiteY93" fmla="*/ 3168869 h 3689131"/>
              <a:gd name="connsiteX94" fmla="*/ 1749973 w 3074276"/>
              <a:gd name="connsiteY94" fmla="*/ 3121573 h 3689131"/>
              <a:gd name="connsiteX95" fmla="*/ 1781504 w 3074276"/>
              <a:gd name="connsiteY95" fmla="*/ 3090041 h 3689131"/>
              <a:gd name="connsiteX96" fmla="*/ 1844566 w 3074276"/>
              <a:gd name="connsiteY96" fmla="*/ 2995448 h 3689131"/>
              <a:gd name="connsiteX97" fmla="*/ 1876097 w 3074276"/>
              <a:gd name="connsiteY97" fmla="*/ 2948152 h 3689131"/>
              <a:gd name="connsiteX98" fmla="*/ 1923393 w 3074276"/>
              <a:gd name="connsiteY98" fmla="*/ 2900855 h 3689131"/>
              <a:gd name="connsiteX99" fmla="*/ 1923393 w 3074276"/>
              <a:gd name="connsiteY99" fmla="*/ 2569779 h 3689131"/>
              <a:gd name="connsiteX100" fmla="*/ 2017987 w 3074276"/>
              <a:gd name="connsiteY100" fmla="*/ 2443655 h 3689131"/>
              <a:gd name="connsiteX101" fmla="*/ 2081049 w 3074276"/>
              <a:gd name="connsiteY101" fmla="*/ 2364828 h 3689131"/>
              <a:gd name="connsiteX102" fmla="*/ 2096814 w 3074276"/>
              <a:gd name="connsiteY102" fmla="*/ 2301766 h 3689131"/>
              <a:gd name="connsiteX103" fmla="*/ 2207173 w 3074276"/>
              <a:gd name="connsiteY103" fmla="*/ 2207173 h 3689131"/>
              <a:gd name="connsiteX104" fmla="*/ 2270235 w 3074276"/>
              <a:gd name="connsiteY104" fmla="*/ 2049517 h 3689131"/>
              <a:gd name="connsiteX105" fmla="*/ 2286000 w 3074276"/>
              <a:gd name="connsiteY105" fmla="*/ 1986455 h 3689131"/>
              <a:gd name="connsiteX106" fmla="*/ 2333297 w 3074276"/>
              <a:gd name="connsiteY106" fmla="*/ 1923393 h 3689131"/>
              <a:gd name="connsiteX107" fmla="*/ 2364828 w 3074276"/>
              <a:gd name="connsiteY107" fmla="*/ 1876097 h 3689131"/>
              <a:gd name="connsiteX108" fmla="*/ 2380593 w 3074276"/>
              <a:gd name="connsiteY108" fmla="*/ 1828800 h 3689131"/>
              <a:gd name="connsiteX109" fmla="*/ 2396359 w 3074276"/>
              <a:gd name="connsiteY109" fmla="*/ 1749973 h 3689131"/>
              <a:gd name="connsiteX110" fmla="*/ 2522483 w 3074276"/>
              <a:gd name="connsiteY110" fmla="*/ 1781504 h 3689131"/>
              <a:gd name="connsiteX111" fmla="*/ 2585545 w 3074276"/>
              <a:gd name="connsiteY111" fmla="*/ 1765738 h 3689131"/>
              <a:gd name="connsiteX112" fmla="*/ 2601311 w 3074276"/>
              <a:gd name="connsiteY112" fmla="*/ 1718441 h 3689131"/>
              <a:gd name="connsiteX113" fmla="*/ 2664373 w 3074276"/>
              <a:gd name="connsiteY113" fmla="*/ 1655379 h 3689131"/>
              <a:gd name="connsiteX114" fmla="*/ 2790497 w 3074276"/>
              <a:gd name="connsiteY114" fmla="*/ 1560786 h 3689131"/>
              <a:gd name="connsiteX115" fmla="*/ 2806262 w 3074276"/>
              <a:gd name="connsiteY115" fmla="*/ 1513490 h 3689131"/>
              <a:gd name="connsiteX116" fmla="*/ 2948152 w 3074276"/>
              <a:gd name="connsiteY116" fmla="*/ 1340069 h 3689131"/>
              <a:gd name="connsiteX117" fmla="*/ 2995449 w 3074276"/>
              <a:gd name="connsiteY117" fmla="*/ 1308538 h 3689131"/>
              <a:gd name="connsiteX118" fmla="*/ 3011214 w 3074276"/>
              <a:gd name="connsiteY118" fmla="*/ 1135117 h 3689131"/>
              <a:gd name="connsiteX119" fmla="*/ 2979683 w 3074276"/>
              <a:gd name="connsiteY119" fmla="*/ 1040524 h 3689131"/>
              <a:gd name="connsiteX120" fmla="*/ 2995449 w 3074276"/>
              <a:gd name="connsiteY120" fmla="*/ 945931 h 3689131"/>
              <a:gd name="connsiteX121" fmla="*/ 3011214 w 3074276"/>
              <a:gd name="connsiteY121" fmla="*/ 898635 h 3689131"/>
              <a:gd name="connsiteX122" fmla="*/ 3058511 w 3074276"/>
              <a:gd name="connsiteY122" fmla="*/ 472966 h 3689131"/>
              <a:gd name="connsiteX123" fmla="*/ 3074276 w 3074276"/>
              <a:gd name="connsiteY123" fmla="*/ 441435 h 368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074276" h="3689131">
                <a:moveTo>
                  <a:pt x="0" y="0"/>
                </a:moveTo>
                <a:cubicBezTo>
                  <a:pt x="5255" y="15766"/>
                  <a:pt x="6958" y="33205"/>
                  <a:pt x="15766" y="47297"/>
                </a:cubicBezTo>
                <a:cubicBezTo>
                  <a:pt x="33600" y="75832"/>
                  <a:pt x="58638" y="99205"/>
                  <a:pt x="78828" y="126124"/>
                </a:cubicBezTo>
                <a:cubicBezTo>
                  <a:pt x="90197" y="141282"/>
                  <a:pt x="99849" y="157655"/>
                  <a:pt x="110359" y="173421"/>
                </a:cubicBezTo>
                <a:cubicBezTo>
                  <a:pt x="495258" y="143813"/>
                  <a:pt x="189912" y="205989"/>
                  <a:pt x="394138" y="94593"/>
                </a:cubicBezTo>
                <a:cubicBezTo>
                  <a:pt x="423316" y="78678"/>
                  <a:pt x="488731" y="63062"/>
                  <a:pt x="488731" y="63062"/>
                </a:cubicBezTo>
                <a:cubicBezTo>
                  <a:pt x="546538" y="68317"/>
                  <a:pt x="604616" y="71157"/>
                  <a:pt x="662152" y="78828"/>
                </a:cubicBezTo>
                <a:cubicBezTo>
                  <a:pt x="683629" y="81692"/>
                  <a:pt x="708294" y="81057"/>
                  <a:pt x="725214" y="94593"/>
                </a:cubicBezTo>
                <a:cubicBezTo>
                  <a:pt x="738191" y="104974"/>
                  <a:pt x="735725" y="126124"/>
                  <a:pt x="740980" y="141890"/>
                </a:cubicBezTo>
                <a:cubicBezTo>
                  <a:pt x="746235" y="199697"/>
                  <a:pt x="741789" y="259225"/>
                  <a:pt x="756745" y="315310"/>
                </a:cubicBezTo>
                <a:cubicBezTo>
                  <a:pt x="763515" y="340699"/>
                  <a:pt x="791005" y="355559"/>
                  <a:pt x="804042" y="378373"/>
                </a:cubicBezTo>
                <a:cubicBezTo>
                  <a:pt x="812287" y="392802"/>
                  <a:pt x="814552" y="409904"/>
                  <a:pt x="819807" y="425669"/>
                </a:cubicBezTo>
                <a:cubicBezTo>
                  <a:pt x="814552" y="578069"/>
                  <a:pt x="813554" y="730675"/>
                  <a:pt x="804042" y="882869"/>
                </a:cubicBezTo>
                <a:cubicBezTo>
                  <a:pt x="803005" y="899455"/>
                  <a:pt x="797084" y="916074"/>
                  <a:pt x="788276" y="930166"/>
                </a:cubicBezTo>
                <a:cubicBezTo>
                  <a:pt x="770442" y="958701"/>
                  <a:pt x="746235" y="982717"/>
                  <a:pt x="725214" y="1008993"/>
                </a:cubicBezTo>
                <a:cubicBezTo>
                  <a:pt x="691397" y="1110450"/>
                  <a:pt x="735961" y="1000254"/>
                  <a:pt x="662152" y="1103586"/>
                </a:cubicBezTo>
                <a:cubicBezTo>
                  <a:pt x="572828" y="1228638"/>
                  <a:pt x="673664" y="1111029"/>
                  <a:pt x="614855" y="1213945"/>
                </a:cubicBezTo>
                <a:cubicBezTo>
                  <a:pt x="601819" y="1236759"/>
                  <a:pt x="583324" y="1255986"/>
                  <a:pt x="567559" y="1277007"/>
                </a:cubicBezTo>
                <a:cubicBezTo>
                  <a:pt x="542602" y="1376833"/>
                  <a:pt x="563812" y="1322040"/>
                  <a:pt x="488731" y="1434662"/>
                </a:cubicBezTo>
                <a:lnTo>
                  <a:pt x="457200" y="1481959"/>
                </a:lnTo>
                <a:cubicBezTo>
                  <a:pt x="472966" y="1487214"/>
                  <a:pt x="488518" y="1502289"/>
                  <a:pt x="504497" y="1497724"/>
                </a:cubicBezTo>
                <a:cubicBezTo>
                  <a:pt x="529762" y="1490506"/>
                  <a:pt x="545277" y="1464354"/>
                  <a:pt x="567559" y="1450428"/>
                </a:cubicBezTo>
                <a:cubicBezTo>
                  <a:pt x="587489" y="1437972"/>
                  <a:pt x="610216" y="1430557"/>
                  <a:pt x="630621" y="1418897"/>
                </a:cubicBezTo>
                <a:cubicBezTo>
                  <a:pt x="647072" y="1409496"/>
                  <a:pt x="662152" y="1397876"/>
                  <a:pt x="677918" y="1387366"/>
                </a:cubicBezTo>
                <a:cubicBezTo>
                  <a:pt x="688428" y="1371600"/>
                  <a:pt x="696051" y="1353467"/>
                  <a:pt x="709449" y="1340069"/>
                </a:cubicBezTo>
                <a:cubicBezTo>
                  <a:pt x="722847" y="1326671"/>
                  <a:pt x="742189" y="1320668"/>
                  <a:pt x="756745" y="1308538"/>
                </a:cubicBezTo>
                <a:cubicBezTo>
                  <a:pt x="773873" y="1294264"/>
                  <a:pt x="786914" y="1275515"/>
                  <a:pt x="804042" y="1261241"/>
                </a:cubicBezTo>
                <a:cubicBezTo>
                  <a:pt x="898705" y="1182355"/>
                  <a:pt x="800812" y="1286536"/>
                  <a:pt x="914400" y="1182414"/>
                </a:cubicBezTo>
                <a:cubicBezTo>
                  <a:pt x="958228" y="1142239"/>
                  <a:pt x="1040524" y="1056290"/>
                  <a:pt x="1040524" y="1056290"/>
                </a:cubicBezTo>
                <a:cubicBezTo>
                  <a:pt x="1051034" y="1024759"/>
                  <a:pt x="1070778" y="994909"/>
                  <a:pt x="1072055" y="961697"/>
                </a:cubicBezTo>
                <a:cubicBezTo>
                  <a:pt x="1077310" y="825062"/>
                  <a:pt x="1078725" y="688226"/>
                  <a:pt x="1087821" y="551793"/>
                </a:cubicBezTo>
                <a:cubicBezTo>
                  <a:pt x="1088053" y="548319"/>
                  <a:pt x="1111741" y="451221"/>
                  <a:pt x="1119352" y="441435"/>
                </a:cubicBezTo>
                <a:cubicBezTo>
                  <a:pt x="1146729" y="406236"/>
                  <a:pt x="1170685" y="357656"/>
                  <a:pt x="1213945" y="346841"/>
                </a:cubicBezTo>
                <a:lnTo>
                  <a:pt x="1277007" y="331076"/>
                </a:lnTo>
                <a:cubicBezTo>
                  <a:pt x="1292773" y="315310"/>
                  <a:pt x="1307376" y="298289"/>
                  <a:pt x="1324304" y="283779"/>
                </a:cubicBezTo>
                <a:cubicBezTo>
                  <a:pt x="1344254" y="266679"/>
                  <a:pt x="1395675" y="211556"/>
                  <a:pt x="1387366" y="236483"/>
                </a:cubicBezTo>
                <a:lnTo>
                  <a:pt x="1371600" y="283779"/>
                </a:lnTo>
                <a:lnTo>
                  <a:pt x="1340069" y="378373"/>
                </a:lnTo>
                <a:cubicBezTo>
                  <a:pt x="1334814" y="409904"/>
                  <a:pt x="1331002" y="441710"/>
                  <a:pt x="1324304" y="472966"/>
                </a:cubicBezTo>
                <a:cubicBezTo>
                  <a:pt x="1315224" y="515339"/>
                  <a:pt x="1292773" y="599090"/>
                  <a:pt x="1292773" y="599090"/>
                </a:cubicBezTo>
                <a:cubicBezTo>
                  <a:pt x="1288746" y="643389"/>
                  <a:pt x="1291570" y="759149"/>
                  <a:pt x="1261242" y="819807"/>
                </a:cubicBezTo>
                <a:cubicBezTo>
                  <a:pt x="1252768" y="836755"/>
                  <a:pt x="1240221" y="851338"/>
                  <a:pt x="1229711" y="867104"/>
                </a:cubicBezTo>
                <a:cubicBezTo>
                  <a:pt x="1224456" y="888125"/>
                  <a:pt x="1217324" y="908764"/>
                  <a:pt x="1213945" y="930166"/>
                </a:cubicBezTo>
                <a:cubicBezTo>
                  <a:pt x="1201542" y="1008718"/>
                  <a:pt x="1199665" y="1089017"/>
                  <a:pt x="1182414" y="1166648"/>
                </a:cubicBezTo>
                <a:cubicBezTo>
                  <a:pt x="1178304" y="1185145"/>
                  <a:pt x="1161393" y="1198179"/>
                  <a:pt x="1150883" y="1213945"/>
                </a:cubicBezTo>
                <a:cubicBezTo>
                  <a:pt x="1138483" y="1251146"/>
                  <a:pt x="1139655" y="1271132"/>
                  <a:pt x="1103587" y="1292773"/>
                </a:cubicBezTo>
                <a:cubicBezTo>
                  <a:pt x="1089337" y="1301323"/>
                  <a:pt x="1072056" y="1303283"/>
                  <a:pt x="1056290" y="1308538"/>
                </a:cubicBezTo>
                <a:cubicBezTo>
                  <a:pt x="1030033" y="1334795"/>
                  <a:pt x="992094" y="1366550"/>
                  <a:pt x="977462" y="1403131"/>
                </a:cubicBezTo>
                <a:cubicBezTo>
                  <a:pt x="963253" y="1438653"/>
                  <a:pt x="961963" y="1478753"/>
                  <a:pt x="945931" y="1513490"/>
                </a:cubicBezTo>
                <a:cubicBezTo>
                  <a:pt x="930051" y="1547898"/>
                  <a:pt x="882869" y="1608083"/>
                  <a:pt x="882869" y="1608083"/>
                </a:cubicBezTo>
                <a:cubicBezTo>
                  <a:pt x="898635" y="1613338"/>
                  <a:pt x="914044" y="1619817"/>
                  <a:pt x="930166" y="1623848"/>
                </a:cubicBezTo>
                <a:cubicBezTo>
                  <a:pt x="956162" y="1630347"/>
                  <a:pt x="1004200" y="1613250"/>
                  <a:pt x="1008993" y="1639614"/>
                </a:cubicBezTo>
                <a:cubicBezTo>
                  <a:pt x="1074590" y="2000397"/>
                  <a:pt x="1054720" y="1891066"/>
                  <a:pt x="945931" y="2017986"/>
                </a:cubicBezTo>
                <a:cubicBezTo>
                  <a:pt x="928831" y="2037936"/>
                  <a:pt x="914400" y="2060027"/>
                  <a:pt x="898635" y="2081048"/>
                </a:cubicBezTo>
                <a:cubicBezTo>
                  <a:pt x="855353" y="2210894"/>
                  <a:pt x="862404" y="2142738"/>
                  <a:pt x="882869" y="2286000"/>
                </a:cubicBezTo>
                <a:cubicBezTo>
                  <a:pt x="912858" y="2280003"/>
                  <a:pt x="976670" y="2270630"/>
                  <a:pt x="1008993" y="2254469"/>
                </a:cubicBezTo>
                <a:cubicBezTo>
                  <a:pt x="1025940" y="2245995"/>
                  <a:pt x="1041132" y="2234307"/>
                  <a:pt x="1056290" y="2222938"/>
                </a:cubicBezTo>
                <a:cubicBezTo>
                  <a:pt x="1133282" y="2165194"/>
                  <a:pt x="1124076" y="2170918"/>
                  <a:pt x="1182414" y="2112579"/>
                </a:cubicBezTo>
                <a:cubicBezTo>
                  <a:pt x="1187669" y="2096814"/>
                  <a:pt x="1194149" y="2081405"/>
                  <a:pt x="1198180" y="2065283"/>
                </a:cubicBezTo>
                <a:cubicBezTo>
                  <a:pt x="1204679" y="2039287"/>
                  <a:pt x="1191649" y="2001319"/>
                  <a:pt x="1213945" y="1986455"/>
                </a:cubicBezTo>
                <a:cubicBezTo>
                  <a:pt x="1229711" y="1975945"/>
                  <a:pt x="1234966" y="2017986"/>
                  <a:pt x="1245476" y="2033752"/>
                </a:cubicBezTo>
                <a:cubicBezTo>
                  <a:pt x="1240221" y="2060028"/>
                  <a:pt x="1236210" y="2086583"/>
                  <a:pt x="1229711" y="2112579"/>
                </a:cubicBezTo>
                <a:cubicBezTo>
                  <a:pt x="1225680" y="2128701"/>
                  <a:pt x="1216141" y="2143403"/>
                  <a:pt x="1213945" y="2159876"/>
                </a:cubicBezTo>
                <a:cubicBezTo>
                  <a:pt x="1205582" y="2222601"/>
                  <a:pt x="1215565" y="2288216"/>
                  <a:pt x="1198180" y="2349062"/>
                </a:cubicBezTo>
                <a:cubicBezTo>
                  <a:pt x="1192975" y="2367281"/>
                  <a:pt x="1166302" y="2369580"/>
                  <a:pt x="1150883" y="2380593"/>
                </a:cubicBezTo>
                <a:cubicBezTo>
                  <a:pt x="1067367" y="2440248"/>
                  <a:pt x="1117277" y="2418072"/>
                  <a:pt x="1040524" y="2443655"/>
                </a:cubicBezTo>
                <a:cubicBezTo>
                  <a:pt x="934749" y="2514172"/>
                  <a:pt x="1038383" y="2431102"/>
                  <a:pt x="977462" y="2522483"/>
                </a:cubicBezTo>
                <a:cubicBezTo>
                  <a:pt x="953184" y="2558900"/>
                  <a:pt x="917769" y="2578044"/>
                  <a:pt x="882869" y="2601310"/>
                </a:cubicBezTo>
                <a:cubicBezTo>
                  <a:pt x="971623" y="2734442"/>
                  <a:pt x="821639" y="2536214"/>
                  <a:pt x="1103587" y="2664373"/>
                </a:cubicBezTo>
                <a:cubicBezTo>
                  <a:pt x="1123312" y="2673339"/>
                  <a:pt x="1098571" y="2708622"/>
                  <a:pt x="1087821" y="2727435"/>
                </a:cubicBezTo>
                <a:cubicBezTo>
                  <a:pt x="1076759" y="2746793"/>
                  <a:pt x="1055034" y="2757803"/>
                  <a:pt x="1040524" y="2774731"/>
                </a:cubicBezTo>
                <a:cubicBezTo>
                  <a:pt x="1023424" y="2794681"/>
                  <a:pt x="1011808" y="2819213"/>
                  <a:pt x="993228" y="2837793"/>
                </a:cubicBezTo>
                <a:cubicBezTo>
                  <a:pt x="962667" y="2868354"/>
                  <a:pt x="937101" y="2872267"/>
                  <a:pt x="898635" y="2885090"/>
                </a:cubicBezTo>
                <a:cubicBezTo>
                  <a:pt x="882869" y="2900855"/>
                  <a:pt x="863705" y="2913835"/>
                  <a:pt x="851338" y="2932386"/>
                </a:cubicBezTo>
                <a:cubicBezTo>
                  <a:pt x="842293" y="2945953"/>
                  <a:pt x="821908" y="3034340"/>
                  <a:pt x="819807" y="3042745"/>
                </a:cubicBezTo>
                <a:cubicBezTo>
                  <a:pt x="825062" y="3105807"/>
                  <a:pt x="827724" y="3169139"/>
                  <a:pt x="835573" y="3231931"/>
                </a:cubicBezTo>
                <a:cubicBezTo>
                  <a:pt x="838261" y="3253431"/>
                  <a:pt x="847089" y="3273746"/>
                  <a:pt x="851338" y="3294993"/>
                </a:cubicBezTo>
                <a:cubicBezTo>
                  <a:pt x="857607" y="3326338"/>
                  <a:pt x="860170" y="3358381"/>
                  <a:pt x="867104" y="3389586"/>
                </a:cubicBezTo>
                <a:cubicBezTo>
                  <a:pt x="870709" y="3405809"/>
                  <a:pt x="871118" y="3425132"/>
                  <a:pt x="882869" y="3436883"/>
                </a:cubicBezTo>
                <a:cubicBezTo>
                  <a:pt x="894620" y="3448634"/>
                  <a:pt x="914400" y="3447393"/>
                  <a:pt x="930166" y="3452648"/>
                </a:cubicBezTo>
                <a:cubicBezTo>
                  <a:pt x="945931" y="3468414"/>
                  <a:pt x="958911" y="3487578"/>
                  <a:pt x="977462" y="3499945"/>
                </a:cubicBezTo>
                <a:cubicBezTo>
                  <a:pt x="1114358" y="3591209"/>
                  <a:pt x="921177" y="3412126"/>
                  <a:pt x="1072055" y="3563007"/>
                </a:cubicBezTo>
                <a:cubicBezTo>
                  <a:pt x="1077310" y="3578773"/>
                  <a:pt x="1077439" y="3597327"/>
                  <a:pt x="1087821" y="3610304"/>
                </a:cubicBezTo>
                <a:cubicBezTo>
                  <a:pt x="1099658" y="3625100"/>
                  <a:pt x="1121720" y="3628437"/>
                  <a:pt x="1135118" y="3641835"/>
                </a:cubicBezTo>
                <a:cubicBezTo>
                  <a:pt x="1148516" y="3655233"/>
                  <a:pt x="1156139" y="3673366"/>
                  <a:pt x="1166649" y="3689131"/>
                </a:cubicBezTo>
                <a:cubicBezTo>
                  <a:pt x="1203435" y="3683876"/>
                  <a:pt x="1241415" y="3684044"/>
                  <a:pt x="1277007" y="3673366"/>
                </a:cubicBezTo>
                <a:cubicBezTo>
                  <a:pt x="1295156" y="3667921"/>
                  <a:pt x="1306888" y="3649299"/>
                  <a:pt x="1324304" y="3641835"/>
                </a:cubicBezTo>
                <a:cubicBezTo>
                  <a:pt x="1344220" y="3633300"/>
                  <a:pt x="1366345" y="3631324"/>
                  <a:pt x="1387366" y="3626069"/>
                </a:cubicBezTo>
                <a:cubicBezTo>
                  <a:pt x="1397876" y="3610304"/>
                  <a:pt x="1404511" y="3591104"/>
                  <a:pt x="1418897" y="3578773"/>
                </a:cubicBezTo>
                <a:cubicBezTo>
                  <a:pt x="1458290" y="3545007"/>
                  <a:pt x="1516018" y="3525527"/>
                  <a:pt x="1560787" y="3499945"/>
                </a:cubicBezTo>
                <a:cubicBezTo>
                  <a:pt x="1577238" y="3490544"/>
                  <a:pt x="1592318" y="3478924"/>
                  <a:pt x="1608083" y="3468414"/>
                </a:cubicBezTo>
                <a:cubicBezTo>
                  <a:pt x="1643559" y="3361988"/>
                  <a:pt x="1595105" y="3489181"/>
                  <a:pt x="1686911" y="3342290"/>
                </a:cubicBezTo>
                <a:cubicBezTo>
                  <a:pt x="1695719" y="3328198"/>
                  <a:pt x="1698303" y="3311026"/>
                  <a:pt x="1702676" y="3294993"/>
                </a:cubicBezTo>
                <a:cubicBezTo>
                  <a:pt x="1714078" y="3253185"/>
                  <a:pt x="1720503" y="3209980"/>
                  <a:pt x="1734207" y="3168869"/>
                </a:cubicBezTo>
                <a:cubicBezTo>
                  <a:pt x="1739462" y="3153104"/>
                  <a:pt x="1741423" y="3135823"/>
                  <a:pt x="1749973" y="3121573"/>
                </a:cubicBezTo>
                <a:cubicBezTo>
                  <a:pt x="1757621" y="3108827"/>
                  <a:pt x="1772586" y="3101932"/>
                  <a:pt x="1781504" y="3090041"/>
                </a:cubicBezTo>
                <a:cubicBezTo>
                  <a:pt x="1804241" y="3059724"/>
                  <a:pt x="1823545" y="3026979"/>
                  <a:pt x="1844566" y="2995448"/>
                </a:cubicBezTo>
                <a:cubicBezTo>
                  <a:pt x="1855076" y="2979683"/>
                  <a:pt x="1862699" y="2961550"/>
                  <a:pt x="1876097" y="2948152"/>
                </a:cubicBezTo>
                <a:lnTo>
                  <a:pt x="1923393" y="2900855"/>
                </a:lnTo>
                <a:cubicBezTo>
                  <a:pt x="1920204" y="2853021"/>
                  <a:pt x="1888692" y="2653063"/>
                  <a:pt x="1923393" y="2569779"/>
                </a:cubicBezTo>
                <a:cubicBezTo>
                  <a:pt x="1948860" y="2508657"/>
                  <a:pt x="1977638" y="2484002"/>
                  <a:pt x="2017987" y="2443655"/>
                </a:cubicBezTo>
                <a:cubicBezTo>
                  <a:pt x="2069525" y="2289037"/>
                  <a:pt x="1985968" y="2507449"/>
                  <a:pt x="2081049" y="2364828"/>
                </a:cubicBezTo>
                <a:cubicBezTo>
                  <a:pt x="2093068" y="2346799"/>
                  <a:pt x="2085330" y="2320140"/>
                  <a:pt x="2096814" y="2301766"/>
                </a:cubicBezTo>
                <a:cubicBezTo>
                  <a:pt x="2124121" y="2258074"/>
                  <a:pt x="2166470" y="2234308"/>
                  <a:pt x="2207173" y="2207173"/>
                </a:cubicBezTo>
                <a:cubicBezTo>
                  <a:pt x="2246136" y="2090283"/>
                  <a:pt x="2223840" y="2142307"/>
                  <a:pt x="2270235" y="2049517"/>
                </a:cubicBezTo>
                <a:cubicBezTo>
                  <a:pt x="2275490" y="2028496"/>
                  <a:pt x="2276310" y="2005835"/>
                  <a:pt x="2286000" y="1986455"/>
                </a:cubicBezTo>
                <a:cubicBezTo>
                  <a:pt x="2297751" y="1962953"/>
                  <a:pt x="2318024" y="1944775"/>
                  <a:pt x="2333297" y="1923393"/>
                </a:cubicBezTo>
                <a:cubicBezTo>
                  <a:pt x="2344310" y="1907975"/>
                  <a:pt x="2354318" y="1891862"/>
                  <a:pt x="2364828" y="1876097"/>
                </a:cubicBezTo>
                <a:cubicBezTo>
                  <a:pt x="2370083" y="1860331"/>
                  <a:pt x="2376562" y="1844922"/>
                  <a:pt x="2380593" y="1828800"/>
                </a:cubicBezTo>
                <a:cubicBezTo>
                  <a:pt x="2387092" y="1802804"/>
                  <a:pt x="2374063" y="1764837"/>
                  <a:pt x="2396359" y="1749973"/>
                </a:cubicBezTo>
                <a:cubicBezTo>
                  <a:pt x="2409044" y="1741516"/>
                  <a:pt x="2500891" y="1774307"/>
                  <a:pt x="2522483" y="1781504"/>
                </a:cubicBezTo>
                <a:cubicBezTo>
                  <a:pt x="2543504" y="1776249"/>
                  <a:pt x="2568625" y="1779274"/>
                  <a:pt x="2585545" y="1765738"/>
                </a:cubicBezTo>
                <a:cubicBezTo>
                  <a:pt x="2598522" y="1755356"/>
                  <a:pt x="2591652" y="1731964"/>
                  <a:pt x="2601311" y="1718441"/>
                </a:cubicBezTo>
                <a:cubicBezTo>
                  <a:pt x="2618590" y="1694251"/>
                  <a:pt x="2641536" y="1674410"/>
                  <a:pt x="2664373" y="1655379"/>
                </a:cubicBezTo>
                <a:cubicBezTo>
                  <a:pt x="2704744" y="1621736"/>
                  <a:pt x="2790497" y="1560786"/>
                  <a:pt x="2790497" y="1560786"/>
                </a:cubicBezTo>
                <a:cubicBezTo>
                  <a:pt x="2795752" y="1545021"/>
                  <a:pt x="2799385" y="1528619"/>
                  <a:pt x="2806262" y="1513490"/>
                </a:cubicBezTo>
                <a:cubicBezTo>
                  <a:pt x="2876180" y="1359670"/>
                  <a:pt x="2833483" y="1411737"/>
                  <a:pt x="2948152" y="1340069"/>
                </a:cubicBezTo>
                <a:cubicBezTo>
                  <a:pt x="2964220" y="1330027"/>
                  <a:pt x="2979683" y="1319048"/>
                  <a:pt x="2995449" y="1308538"/>
                </a:cubicBezTo>
                <a:cubicBezTo>
                  <a:pt x="3046102" y="1232557"/>
                  <a:pt x="3039122" y="1265354"/>
                  <a:pt x="3011214" y="1135117"/>
                </a:cubicBezTo>
                <a:cubicBezTo>
                  <a:pt x="3004250" y="1102618"/>
                  <a:pt x="2979683" y="1040524"/>
                  <a:pt x="2979683" y="1040524"/>
                </a:cubicBezTo>
                <a:cubicBezTo>
                  <a:pt x="2984938" y="1008993"/>
                  <a:pt x="2988515" y="977136"/>
                  <a:pt x="2995449" y="945931"/>
                </a:cubicBezTo>
                <a:cubicBezTo>
                  <a:pt x="2999054" y="929709"/>
                  <a:pt x="3009986" y="915208"/>
                  <a:pt x="3011214" y="898635"/>
                </a:cubicBezTo>
                <a:cubicBezTo>
                  <a:pt x="3051988" y="348188"/>
                  <a:pt x="2953322" y="648281"/>
                  <a:pt x="3058511" y="472966"/>
                </a:cubicBezTo>
                <a:cubicBezTo>
                  <a:pt x="3064557" y="462890"/>
                  <a:pt x="3069021" y="451945"/>
                  <a:pt x="3074276" y="441435"/>
                </a:cubicBezTo>
              </a:path>
            </a:pathLst>
          </a:cu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1828800" y="2895600"/>
            <a:ext cx="304800" cy="3048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p:cNvSpPr/>
          <p:nvPr/>
        </p:nvSpPr>
        <p:spPr>
          <a:xfrm flipH="1" flipV="1">
            <a:off x="3276600" y="4343400"/>
            <a:ext cx="152400" cy="1524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flipH="1" flipV="1">
            <a:off x="4419600" y="6172200"/>
            <a:ext cx="228600" cy="2286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783007">
            <a:off x="4066419" y="2564358"/>
            <a:ext cx="1114151" cy="369332"/>
          </a:xfrm>
          <a:prstGeom prst="rect">
            <a:avLst/>
          </a:prstGeom>
          <a:noFill/>
        </p:spPr>
        <p:txBody>
          <a:bodyPr wrap="none" rtlCol="0">
            <a:spAutoFit/>
          </a:bodyPr>
          <a:lstStyle/>
          <a:p>
            <a:r>
              <a:rPr lang="en-US" dirty="0">
                <a:solidFill>
                  <a:schemeClr val="tx2"/>
                </a:solidFill>
              </a:rPr>
              <a:t>York River</a:t>
            </a:r>
          </a:p>
        </p:txBody>
      </p:sp>
      <p:sp>
        <p:nvSpPr>
          <p:cNvPr id="13" name="TextBox 12"/>
          <p:cNvSpPr txBox="1"/>
          <p:nvPr/>
        </p:nvSpPr>
        <p:spPr>
          <a:xfrm rot="1352006">
            <a:off x="1770247" y="4012158"/>
            <a:ext cx="1286891" cy="369332"/>
          </a:xfrm>
          <a:prstGeom prst="rect">
            <a:avLst/>
          </a:prstGeom>
          <a:noFill/>
        </p:spPr>
        <p:txBody>
          <a:bodyPr wrap="none" rtlCol="0">
            <a:spAutoFit/>
          </a:bodyPr>
          <a:lstStyle/>
          <a:p>
            <a:r>
              <a:rPr lang="en-US" dirty="0">
                <a:solidFill>
                  <a:schemeClr val="tx2"/>
                </a:solidFill>
              </a:rPr>
              <a:t>James River</a:t>
            </a:r>
          </a:p>
        </p:txBody>
      </p:sp>
      <p:sp>
        <p:nvSpPr>
          <p:cNvPr id="4" name="Freeform 3"/>
          <p:cNvSpPr/>
          <p:nvPr/>
        </p:nvSpPr>
        <p:spPr>
          <a:xfrm>
            <a:off x="1508234" y="1481959"/>
            <a:ext cx="4446310" cy="3720662"/>
          </a:xfrm>
          <a:custGeom>
            <a:avLst/>
            <a:gdLst>
              <a:gd name="connsiteX0" fmla="*/ 15766 w 4446310"/>
              <a:gd name="connsiteY0" fmla="*/ 1954924 h 3720662"/>
              <a:gd name="connsiteX1" fmla="*/ 141890 w 4446310"/>
              <a:gd name="connsiteY1" fmla="*/ 1970689 h 3720662"/>
              <a:gd name="connsiteX2" fmla="*/ 236483 w 4446310"/>
              <a:gd name="connsiteY2" fmla="*/ 2002220 h 3720662"/>
              <a:gd name="connsiteX3" fmla="*/ 283780 w 4446310"/>
              <a:gd name="connsiteY3" fmla="*/ 2033751 h 3720662"/>
              <a:gd name="connsiteX4" fmla="*/ 315311 w 4446310"/>
              <a:gd name="connsiteY4" fmla="*/ 2081048 h 3720662"/>
              <a:gd name="connsiteX5" fmla="*/ 362607 w 4446310"/>
              <a:gd name="connsiteY5" fmla="*/ 2065282 h 3720662"/>
              <a:gd name="connsiteX6" fmla="*/ 378373 w 4446310"/>
              <a:gd name="connsiteY6" fmla="*/ 1844565 h 3720662"/>
              <a:gd name="connsiteX7" fmla="*/ 472966 w 4446310"/>
              <a:gd name="connsiteY7" fmla="*/ 1718441 h 3720662"/>
              <a:gd name="connsiteX8" fmla="*/ 504497 w 4446310"/>
              <a:gd name="connsiteY8" fmla="*/ 1671144 h 3720662"/>
              <a:gd name="connsiteX9" fmla="*/ 488732 w 4446310"/>
              <a:gd name="connsiteY9" fmla="*/ 1765738 h 3720662"/>
              <a:gd name="connsiteX10" fmla="*/ 472966 w 4446310"/>
              <a:gd name="connsiteY10" fmla="*/ 1828800 h 3720662"/>
              <a:gd name="connsiteX11" fmla="*/ 488732 w 4446310"/>
              <a:gd name="connsiteY11" fmla="*/ 2301765 h 3720662"/>
              <a:gd name="connsiteX12" fmla="*/ 504497 w 4446310"/>
              <a:gd name="connsiteY12" fmla="*/ 2349062 h 3720662"/>
              <a:gd name="connsiteX13" fmla="*/ 583325 w 4446310"/>
              <a:gd name="connsiteY13" fmla="*/ 2459420 h 3720662"/>
              <a:gd name="connsiteX14" fmla="*/ 646387 w 4446310"/>
              <a:gd name="connsiteY14" fmla="*/ 2490951 h 3720662"/>
              <a:gd name="connsiteX15" fmla="*/ 851338 w 4446310"/>
              <a:gd name="connsiteY15" fmla="*/ 2506717 h 3720662"/>
              <a:gd name="connsiteX16" fmla="*/ 961697 w 4446310"/>
              <a:gd name="connsiteY16" fmla="*/ 2554013 h 3720662"/>
              <a:gd name="connsiteX17" fmla="*/ 1056290 w 4446310"/>
              <a:gd name="connsiteY17" fmla="*/ 2585544 h 3720662"/>
              <a:gd name="connsiteX18" fmla="*/ 1135118 w 4446310"/>
              <a:gd name="connsiteY18" fmla="*/ 2632841 h 3720662"/>
              <a:gd name="connsiteX19" fmla="*/ 1229711 w 4446310"/>
              <a:gd name="connsiteY19" fmla="*/ 2695903 h 3720662"/>
              <a:gd name="connsiteX20" fmla="*/ 1198180 w 4446310"/>
              <a:gd name="connsiteY20" fmla="*/ 2585544 h 3720662"/>
              <a:gd name="connsiteX21" fmla="*/ 1277007 w 4446310"/>
              <a:gd name="connsiteY21" fmla="*/ 2601310 h 3720662"/>
              <a:gd name="connsiteX22" fmla="*/ 1324304 w 4446310"/>
              <a:gd name="connsiteY22" fmla="*/ 2632841 h 3720662"/>
              <a:gd name="connsiteX23" fmla="*/ 1403132 w 4446310"/>
              <a:gd name="connsiteY23" fmla="*/ 2711669 h 3720662"/>
              <a:gd name="connsiteX24" fmla="*/ 1450428 w 4446310"/>
              <a:gd name="connsiteY24" fmla="*/ 2727434 h 3720662"/>
              <a:gd name="connsiteX25" fmla="*/ 1576552 w 4446310"/>
              <a:gd name="connsiteY25" fmla="*/ 2727434 h 3720662"/>
              <a:gd name="connsiteX26" fmla="*/ 1639614 w 4446310"/>
              <a:gd name="connsiteY26" fmla="*/ 2869324 h 3720662"/>
              <a:gd name="connsiteX27" fmla="*/ 1734207 w 4446310"/>
              <a:gd name="connsiteY27" fmla="*/ 2979682 h 3720662"/>
              <a:gd name="connsiteX28" fmla="*/ 1844566 w 4446310"/>
              <a:gd name="connsiteY28" fmla="*/ 3026979 h 3720662"/>
              <a:gd name="connsiteX29" fmla="*/ 1891863 w 4446310"/>
              <a:gd name="connsiteY29" fmla="*/ 3058510 h 3720662"/>
              <a:gd name="connsiteX30" fmla="*/ 1986456 w 4446310"/>
              <a:gd name="connsiteY30" fmla="*/ 3090041 h 3720662"/>
              <a:gd name="connsiteX31" fmla="*/ 1939159 w 4446310"/>
              <a:gd name="connsiteY31" fmla="*/ 2995448 h 3720662"/>
              <a:gd name="connsiteX32" fmla="*/ 1891863 w 4446310"/>
              <a:gd name="connsiteY32" fmla="*/ 2963917 h 3720662"/>
              <a:gd name="connsiteX33" fmla="*/ 1860332 w 4446310"/>
              <a:gd name="connsiteY33" fmla="*/ 2869324 h 3720662"/>
              <a:gd name="connsiteX34" fmla="*/ 1844566 w 4446310"/>
              <a:gd name="connsiteY34" fmla="*/ 2822027 h 3720662"/>
              <a:gd name="connsiteX35" fmla="*/ 1907628 w 4446310"/>
              <a:gd name="connsiteY35" fmla="*/ 2806262 h 3720662"/>
              <a:gd name="connsiteX36" fmla="*/ 2049518 w 4446310"/>
              <a:gd name="connsiteY36" fmla="*/ 2885089 h 3720662"/>
              <a:gd name="connsiteX37" fmla="*/ 2270235 w 4446310"/>
              <a:gd name="connsiteY37" fmla="*/ 2916620 h 3720662"/>
              <a:gd name="connsiteX38" fmla="*/ 2443656 w 4446310"/>
              <a:gd name="connsiteY38" fmla="*/ 2900855 h 3720662"/>
              <a:gd name="connsiteX39" fmla="*/ 2490952 w 4446310"/>
              <a:gd name="connsiteY39" fmla="*/ 2853558 h 3720662"/>
              <a:gd name="connsiteX40" fmla="*/ 2522483 w 4446310"/>
              <a:gd name="connsiteY40" fmla="*/ 2711669 h 3720662"/>
              <a:gd name="connsiteX41" fmla="*/ 2538249 w 4446310"/>
              <a:gd name="connsiteY41" fmla="*/ 2664372 h 3720662"/>
              <a:gd name="connsiteX42" fmla="*/ 2585545 w 4446310"/>
              <a:gd name="connsiteY42" fmla="*/ 2648607 h 3720662"/>
              <a:gd name="connsiteX43" fmla="*/ 2648607 w 4446310"/>
              <a:gd name="connsiteY43" fmla="*/ 3074275 h 3720662"/>
              <a:gd name="connsiteX44" fmla="*/ 2664373 w 4446310"/>
              <a:gd name="connsiteY44" fmla="*/ 3121572 h 3720662"/>
              <a:gd name="connsiteX45" fmla="*/ 2774732 w 4446310"/>
              <a:gd name="connsiteY45" fmla="*/ 3137338 h 3720662"/>
              <a:gd name="connsiteX46" fmla="*/ 3137338 w 4446310"/>
              <a:gd name="connsiteY46" fmla="*/ 3153103 h 3720662"/>
              <a:gd name="connsiteX47" fmla="*/ 3294994 w 4446310"/>
              <a:gd name="connsiteY47" fmla="*/ 3216165 h 3720662"/>
              <a:gd name="connsiteX48" fmla="*/ 3358056 w 4446310"/>
              <a:gd name="connsiteY48" fmla="*/ 3373820 h 3720662"/>
              <a:gd name="connsiteX49" fmla="*/ 3468414 w 4446310"/>
              <a:gd name="connsiteY49" fmla="*/ 3499944 h 3720662"/>
              <a:gd name="connsiteX50" fmla="*/ 3515711 w 4446310"/>
              <a:gd name="connsiteY50" fmla="*/ 3515710 h 3720662"/>
              <a:gd name="connsiteX51" fmla="*/ 3563007 w 4446310"/>
              <a:gd name="connsiteY51" fmla="*/ 3499944 h 3720662"/>
              <a:gd name="connsiteX52" fmla="*/ 3657600 w 4446310"/>
              <a:gd name="connsiteY52" fmla="*/ 3389586 h 3720662"/>
              <a:gd name="connsiteX53" fmla="*/ 3878318 w 4446310"/>
              <a:gd name="connsiteY53" fmla="*/ 3342289 h 3720662"/>
              <a:gd name="connsiteX54" fmla="*/ 3972911 w 4446310"/>
              <a:gd name="connsiteY54" fmla="*/ 3294993 h 3720662"/>
              <a:gd name="connsiteX55" fmla="*/ 4004442 w 4446310"/>
              <a:gd name="connsiteY55" fmla="*/ 3231931 h 3720662"/>
              <a:gd name="connsiteX56" fmla="*/ 4004442 w 4446310"/>
              <a:gd name="connsiteY56" fmla="*/ 2995448 h 3720662"/>
              <a:gd name="connsiteX57" fmla="*/ 4035973 w 4446310"/>
              <a:gd name="connsiteY57" fmla="*/ 3042744 h 3720662"/>
              <a:gd name="connsiteX58" fmla="*/ 4067504 w 4446310"/>
              <a:gd name="connsiteY58" fmla="*/ 3153103 h 3720662"/>
              <a:gd name="connsiteX59" fmla="*/ 4083269 w 4446310"/>
              <a:gd name="connsiteY59" fmla="*/ 3263462 h 3720662"/>
              <a:gd name="connsiteX60" fmla="*/ 4114800 w 4446310"/>
              <a:gd name="connsiteY60" fmla="*/ 3547241 h 3720662"/>
              <a:gd name="connsiteX61" fmla="*/ 4130566 w 4446310"/>
              <a:gd name="connsiteY61" fmla="*/ 3594538 h 3720662"/>
              <a:gd name="connsiteX62" fmla="*/ 4146332 w 4446310"/>
              <a:gd name="connsiteY62" fmla="*/ 3689131 h 3720662"/>
              <a:gd name="connsiteX63" fmla="*/ 4193628 w 4446310"/>
              <a:gd name="connsiteY63" fmla="*/ 3720662 h 3720662"/>
              <a:gd name="connsiteX64" fmla="*/ 4319752 w 4446310"/>
              <a:gd name="connsiteY64" fmla="*/ 3689131 h 3720662"/>
              <a:gd name="connsiteX65" fmla="*/ 4351283 w 4446310"/>
              <a:gd name="connsiteY65" fmla="*/ 3594538 h 3720662"/>
              <a:gd name="connsiteX66" fmla="*/ 4367049 w 4446310"/>
              <a:gd name="connsiteY66" fmla="*/ 3547241 h 3720662"/>
              <a:gd name="connsiteX67" fmla="*/ 4382814 w 4446310"/>
              <a:gd name="connsiteY67" fmla="*/ 3231931 h 3720662"/>
              <a:gd name="connsiteX68" fmla="*/ 4414345 w 4446310"/>
              <a:gd name="connsiteY68" fmla="*/ 3184634 h 3720662"/>
              <a:gd name="connsiteX69" fmla="*/ 4445876 w 4446310"/>
              <a:gd name="connsiteY69" fmla="*/ 3090041 h 3720662"/>
              <a:gd name="connsiteX70" fmla="*/ 4414345 w 4446310"/>
              <a:gd name="connsiteY70" fmla="*/ 2695903 h 3720662"/>
              <a:gd name="connsiteX71" fmla="*/ 4398580 w 4446310"/>
              <a:gd name="connsiteY71" fmla="*/ 2632841 h 3720662"/>
              <a:gd name="connsiteX72" fmla="*/ 4351283 w 4446310"/>
              <a:gd name="connsiteY72" fmla="*/ 2601310 h 3720662"/>
              <a:gd name="connsiteX73" fmla="*/ 4303987 w 4446310"/>
              <a:gd name="connsiteY73" fmla="*/ 2554013 h 3720662"/>
              <a:gd name="connsiteX74" fmla="*/ 4162097 w 4446310"/>
              <a:gd name="connsiteY74" fmla="*/ 2490951 h 3720662"/>
              <a:gd name="connsiteX75" fmla="*/ 4004442 w 4446310"/>
              <a:gd name="connsiteY75" fmla="*/ 2475186 h 3720662"/>
              <a:gd name="connsiteX76" fmla="*/ 3941380 w 4446310"/>
              <a:gd name="connsiteY76" fmla="*/ 2443655 h 3720662"/>
              <a:gd name="connsiteX77" fmla="*/ 3862552 w 4446310"/>
              <a:gd name="connsiteY77" fmla="*/ 2349062 h 3720662"/>
              <a:gd name="connsiteX78" fmla="*/ 4020207 w 4446310"/>
              <a:gd name="connsiteY78" fmla="*/ 2349062 h 3720662"/>
              <a:gd name="connsiteX79" fmla="*/ 4193628 w 4446310"/>
              <a:gd name="connsiteY79" fmla="*/ 2333296 h 3720662"/>
              <a:gd name="connsiteX80" fmla="*/ 4225159 w 4446310"/>
              <a:gd name="connsiteY80" fmla="*/ 2081048 h 3720662"/>
              <a:gd name="connsiteX81" fmla="*/ 4177863 w 4446310"/>
              <a:gd name="connsiteY81" fmla="*/ 1986455 h 3720662"/>
              <a:gd name="connsiteX82" fmla="*/ 4114800 w 4446310"/>
              <a:gd name="connsiteY82" fmla="*/ 1939158 h 3720662"/>
              <a:gd name="connsiteX83" fmla="*/ 3972911 w 4446310"/>
              <a:gd name="connsiteY83" fmla="*/ 1828800 h 3720662"/>
              <a:gd name="connsiteX84" fmla="*/ 3909849 w 4446310"/>
              <a:gd name="connsiteY84" fmla="*/ 1813034 h 3720662"/>
              <a:gd name="connsiteX85" fmla="*/ 3846787 w 4446310"/>
              <a:gd name="connsiteY85" fmla="*/ 1765738 h 3720662"/>
              <a:gd name="connsiteX86" fmla="*/ 3846787 w 4446310"/>
              <a:gd name="connsiteY86" fmla="*/ 1671144 h 3720662"/>
              <a:gd name="connsiteX87" fmla="*/ 3878318 w 4446310"/>
              <a:gd name="connsiteY87" fmla="*/ 1623848 h 3720662"/>
              <a:gd name="connsiteX88" fmla="*/ 3894083 w 4446310"/>
              <a:gd name="connsiteY88" fmla="*/ 1576551 h 3720662"/>
              <a:gd name="connsiteX89" fmla="*/ 3831021 w 4446310"/>
              <a:gd name="connsiteY89" fmla="*/ 1434662 h 3720662"/>
              <a:gd name="connsiteX90" fmla="*/ 3783725 w 4446310"/>
              <a:gd name="connsiteY90" fmla="*/ 1387365 h 3720662"/>
              <a:gd name="connsiteX91" fmla="*/ 3704897 w 4446310"/>
              <a:gd name="connsiteY91" fmla="*/ 1324303 h 3720662"/>
              <a:gd name="connsiteX92" fmla="*/ 3610304 w 4446310"/>
              <a:gd name="connsiteY92" fmla="*/ 1340069 h 3720662"/>
              <a:gd name="connsiteX93" fmla="*/ 3515711 w 4446310"/>
              <a:gd name="connsiteY93" fmla="*/ 1371600 h 3720662"/>
              <a:gd name="connsiteX94" fmla="*/ 3405352 w 4446310"/>
              <a:gd name="connsiteY94" fmla="*/ 1387365 h 3720662"/>
              <a:gd name="connsiteX95" fmla="*/ 3358056 w 4446310"/>
              <a:gd name="connsiteY95" fmla="*/ 1418896 h 3720662"/>
              <a:gd name="connsiteX96" fmla="*/ 3294994 w 4446310"/>
              <a:gd name="connsiteY96" fmla="*/ 1529255 h 3720662"/>
              <a:gd name="connsiteX97" fmla="*/ 3247697 w 4446310"/>
              <a:gd name="connsiteY97" fmla="*/ 1545020 h 3720662"/>
              <a:gd name="connsiteX98" fmla="*/ 2948152 w 4446310"/>
              <a:gd name="connsiteY98" fmla="*/ 1560786 h 3720662"/>
              <a:gd name="connsiteX99" fmla="*/ 2853559 w 4446310"/>
              <a:gd name="connsiteY99" fmla="*/ 1623848 h 3720662"/>
              <a:gd name="connsiteX100" fmla="*/ 2790497 w 4446310"/>
              <a:gd name="connsiteY100" fmla="*/ 1686910 h 3720662"/>
              <a:gd name="connsiteX101" fmla="*/ 2695904 w 4446310"/>
              <a:gd name="connsiteY101" fmla="*/ 1749972 h 3720662"/>
              <a:gd name="connsiteX102" fmla="*/ 2443656 w 4446310"/>
              <a:gd name="connsiteY102" fmla="*/ 1734207 h 3720662"/>
              <a:gd name="connsiteX103" fmla="*/ 2396359 w 4446310"/>
              <a:gd name="connsiteY103" fmla="*/ 1718441 h 3720662"/>
              <a:gd name="connsiteX104" fmla="*/ 2222938 w 4446310"/>
              <a:gd name="connsiteY104" fmla="*/ 1734207 h 3720662"/>
              <a:gd name="connsiteX105" fmla="*/ 2175642 w 4446310"/>
              <a:gd name="connsiteY105" fmla="*/ 1749972 h 3720662"/>
              <a:gd name="connsiteX106" fmla="*/ 2065283 w 4446310"/>
              <a:gd name="connsiteY106" fmla="*/ 1734207 h 3720662"/>
              <a:gd name="connsiteX107" fmla="*/ 1954925 w 4446310"/>
              <a:gd name="connsiteY107" fmla="*/ 1671144 h 3720662"/>
              <a:gd name="connsiteX108" fmla="*/ 1907628 w 4446310"/>
              <a:gd name="connsiteY108" fmla="*/ 1655379 h 3720662"/>
              <a:gd name="connsiteX109" fmla="*/ 1813035 w 4446310"/>
              <a:gd name="connsiteY109" fmla="*/ 1592317 h 3720662"/>
              <a:gd name="connsiteX110" fmla="*/ 1749973 w 4446310"/>
              <a:gd name="connsiteY110" fmla="*/ 1497724 h 3720662"/>
              <a:gd name="connsiteX111" fmla="*/ 1623849 w 4446310"/>
              <a:gd name="connsiteY111" fmla="*/ 1418896 h 3720662"/>
              <a:gd name="connsiteX112" fmla="*/ 1545021 w 4446310"/>
              <a:gd name="connsiteY112" fmla="*/ 1340069 h 3720662"/>
              <a:gd name="connsiteX113" fmla="*/ 1513490 w 4446310"/>
              <a:gd name="connsiteY113" fmla="*/ 1292772 h 3720662"/>
              <a:gd name="connsiteX114" fmla="*/ 1545021 w 4446310"/>
              <a:gd name="connsiteY114" fmla="*/ 1198179 h 3720662"/>
              <a:gd name="connsiteX115" fmla="*/ 1450428 w 4446310"/>
              <a:gd name="connsiteY115" fmla="*/ 1119351 h 3720662"/>
              <a:gd name="connsiteX116" fmla="*/ 1403132 w 4446310"/>
              <a:gd name="connsiteY116" fmla="*/ 1103586 h 3720662"/>
              <a:gd name="connsiteX117" fmla="*/ 1371600 w 4446310"/>
              <a:gd name="connsiteY117" fmla="*/ 1072055 h 3720662"/>
              <a:gd name="connsiteX118" fmla="*/ 1324304 w 4446310"/>
              <a:gd name="connsiteY118" fmla="*/ 1040524 h 3720662"/>
              <a:gd name="connsiteX119" fmla="*/ 1261242 w 4446310"/>
              <a:gd name="connsiteY119" fmla="*/ 961696 h 3720662"/>
              <a:gd name="connsiteX120" fmla="*/ 1213945 w 4446310"/>
              <a:gd name="connsiteY120" fmla="*/ 993227 h 3720662"/>
              <a:gd name="connsiteX121" fmla="*/ 1182414 w 4446310"/>
              <a:gd name="connsiteY121" fmla="*/ 1040524 h 3720662"/>
              <a:gd name="connsiteX122" fmla="*/ 993228 w 4446310"/>
              <a:gd name="connsiteY122" fmla="*/ 1024758 h 3720662"/>
              <a:gd name="connsiteX123" fmla="*/ 1008994 w 4446310"/>
              <a:gd name="connsiteY123" fmla="*/ 977462 h 3720662"/>
              <a:gd name="connsiteX124" fmla="*/ 1087821 w 4446310"/>
              <a:gd name="connsiteY124" fmla="*/ 898634 h 3720662"/>
              <a:gd name="connsiteX125" fmla="*/ 1166649 w 4446310"/>
              <a:gd name="connsiteY125" fmla="*/ 756744 h 3720662"/>
              <a:gd name="connsiteX126" fmla="*/ 1103587 w 4446310"/>
              <a:gd name="connsiteY126" fmla="*/ 677917 h 3720662"/>
              <a:gd name="connsiteX127" fmla="*/ 1040525 w 4446310"/>
              <a:gd name="connsiteY127" fmla="*/ 614855 h 3720662"/>
              <a:gd name="connsiteX128" fmla="*/ 945932 w 4446310"/>
              <a:gd name="connsiteY128" fmla="*/ 551793 h 3720662"/>
              <a:gd name="connsiteX129" fmla="*/ 882869 w 4446310"/>
              <a:gd name="connsiteY129" fmla="*/ 504496 h 3720662"/>
              <a:gd name="connsiteX130" fmla="*/ 835573 w 4446310"/>
              <a:gd name="connsiteY130" fmla="*/ 488731 h 3720662"/>
              <a:gd name="connsiteX131" fmla="*/ 788276 w 4446310"/>
              <a:gd name="connsiteY131" fmla="*/ 520262 h 3720662"/>
              <a:gd name="connsiteX132" fmla="*/ 756745 w 4446310"/>
              <a:gd name="connsiteY132" fmla="*/ 567558 h 3720662"/>
              <a:gd name="connsiteX133" fmla="*/ 709449 w 4446310"/>
              <a:gd name="connsiteY133" fmla="*/ 583324 h 3720662"/>
              <a:gd name="connsiteX134" fmla="*/ 662152 w 4446310"/>
              <a:gd name="connsiteY134" fmla="*/ 567558 h 3720662"/>
              <a:gd name="connsiteX135" fmla="*/ 599090 w 4446310"/>
              <a:gd name="connsiteY135" fmla="*/ 472965 h 3720662"/>
              <a:gd name="connsiteX136" fmla="*/ 551794 w 4446310"/>
              <a:gd name="connsiteY136" fmla="*/ 315310 h 3720662"/>
              <a:gd name="connsiteX137" fmla="*/ 536028 w 4446310"/>
              <a:gd name="connsiteY137" fmla="*/ 268013 h 3720662"/>
              <a:gd name="connsiteX138" fmla="*/ 488732 w 4446310"/>
              <a:gd name="connsiteY138" fmla="*/ 252248 h 3720662"/>
              <a:gd name="connsiteX139" fmla="*/ 457200 w 4446310"/>
              <a:gd name="connsiteY139" fmla="*/ 220717 h 3720662"/>
              <a:gd name="connsiteX140" fmla="*/ 409904 w 4446310"/>
              <a:gd name="connsiteY140" fmla="*/ 204951 h 3720662"/>
              <a:gd name="connsiteX141" fmla="*/ 346842 w 4446310"/>
              <a:gd name="connsiteY141" fmla="*/ 173420 h 3720662"/>
              <a:gd name="connsiteX142" fmla="*/ 252249 w 4446310"/>
              <a:gd name="connsiteY142" fmla="*/ 141889 h 3720662"/>
              <a:gd name="connsiteX143" fmla="*/ 189187 w 4446310"/>
              <a:gd name="connsiteY143" fmla="*/ 94593 h 3720662"/>
              <a:gd name="connsiteX144" fmla="*/ 141890 w 4446310"/>
              <a:gd name="connsiteY144" fmla="*/ 78827 h 3720662"/>
              <a:gd name="connsiteX145" fmla="*/ 47297 w 4446310"/>
              <a:gd name="connsiteY145" fmla="*/ 15765 h 3720662"/>
              <a:gd name="connsiteX146" fmla="*/ 0 w 4446310"/>
              <a:gd name="connsiteY146" fmla="*/ 0 h 372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446310" h="3720662">
                <a:moveTo>
                  <a:pt x="15766" y="1954924"/>
                </a:moveTo>
                <a:cubicBezTo>
                  <a:pt x="57807" y="1960179"/>
                  <a:pt x="100462" y="1961812"/>
                  <a:pt x="141890" y="1970689"/>
                </a:cubicBezTo>
                <a:cubicBezTo>
                  <a:pt x="174389" y="1977653"/>
                  <a:pt x="236483" y="2002220"/>
                  <a:pt x="236483" y="2002220"/>
                </a:cubicBezTo>
                <a:cubicBezTo>
                  <a:pt x="252249" y="2012730"/>
                  <a:pt x="270382" y="2020353"/>
                  <a:pt x="283780" y="2033751"/>
                </a:cubicBezTo>
                <a:cubicBezTo>
                  <a:pt x="297178" y="2047149"/>
                  <a:pt x="297718" y="2074011"/>
                  <a:pt x="315311" y="2081048"/>
                </a:cubicBezTo>
                <a:cubicBezTo>
                  <a:pt x="330741" y="2087220"/>
                  <a:pt x="346842" y="2070537"/>
                  <a:pt x="362607" y="2065282"/>
                </a:cubicBezTo>
                <a:cubicBezTo>
                  <a:pt x="367862" y="1991710"/>
                  <a:pt x="356009" y="1914853"/>
                  <a:pt x="378373" y="1844565"/>
                </a:cubicBezTo>
                <a:cubicBezTo>
                  <a:pt x="394307" y="1794487"/>
                  <a:pt x="443816" y="1762167"/>
                  <a:pt x="472966" y="1718441"/>
                </a:cubicBezTo>
                <a:lnTo>
                  <a:pt x="504497" y="1671144"/>
                </a:lnTo>
                <a:cubicBezTo>
                  <a:pt x="499242" y="1702675"/>
                  <a:pt x="495001" y="1734393"/>
                  <a:pt x="488732" y="1765738"/>
                </a:cubicBezTo>
                <a:cubicBezTo>
                  <a:pt x="484483" y="1786985"/>
                  <a:pt x="472966" y="1807132"/>
                  <a:pt x="472966" y="1828800"/>
                </a:cubicBezTo>
                <a:cubicBezTo>
                  <a:pt x="472966" y="1986543"/>
                  <a:pt x="479189" y="2144311"/>
                  <a:pt x="488732" y="2301765"/>
                </a:cubicBezTo>
                <a:cubicBezTo>
                  <a:pt x="489737" y="2318353"/>
                  <a:pt x="497951" y="2333787"/>
                  <a:pt x="504497" y="2349062"/>
                </a:cubicBezTo>
                <a:cubicBezTo>
                  <a:pt x="525565" y="2398222"/>
                  <a:pt x="538795" y="2427613"/>
                  <a:pt x="583325" y="2459420"/>
                </a:cubicBezTo>
                <a:cubicBezTo>
                  <a:pt x="602449" y="2473080"/>
                  <a:pt x="623243" y="2486867"/>
                  <a:pt x="646387" y="2490951"/>
                </a:cubicBezTo>
                <a:cubicBezTo>
                  <a:pt x="713863" y="2502859"/>
                  <a:pt x="783021" y="2501462"/>
                  <a:pt x="851338" y="2506717"/>
                </a:cubicBezTo>
                <a:cubicBezTo>
                  <a:pt x="1003567" y="2557458"/>
                  <a:pt x="766907" y="2476097"/>
                  <a:pt x="961697" y="2554013"/>
                </a:cubicBezTo>
                <a:cubicBezTo>
                  <a:pt x="992556" y="2566357"/>
                  <a:pt x="1027790" y="2568444"/>
                  <a:pt x="1056290" y="2585544"/>
                </a:cubicBezTo>
                <a:cubicBezTo>
                  <a:pt x="1082566" y="2601310"/>
                  <a:pt x="1110604" y="2614455"/>
                  <a:pt x="1135118" y="2632841"/>
                </a:cubicBezTo>
                <a:cubicBezTo>
                  <a:pt x="1229593" y="2703698"/>
                  <a:pt x="1134856" y="2664286"/>
                  <a:pt x="1229711" y="2695903"/>
                </a:cubicBezTo>
                <a:cubicBezTo>
                  <a:pt x="1226325" y="2685745"/>
                  <a:pt x="1192899" y="2589504"/>
                  <a:pt x="1198180" y="2585544"/>
                </a:cubicBezTo>
                <a:cubicBezTo>
                  <a:pt x="1219617" y="2569466"/>
                  <a:pt x="1250731" y="2596055"/>
                  <a:pt x="1277007" y="2601310"/>
                </a:cubicBezTo>
                <a:cubicBezTo>
                  <a:pt x="1292773" y="2611820"/>
                  <a:pt x="1310044" y="2620364"/>
                  <a:pt x="1324304" y="2632841"/>
                </a:cubicBezTo>
                <a:cubicBezTo>
                  <a:pt x="1352270" y="2657311"/>
                  <a:pt x="1367879" y="2699918"/>
                  <a:pt x="1403132" y="2711669"/>
                </a:cubicBezTo>
                <a:lnTo>
                  <a:pt x="1450428" y="2727434"/>
                </a:lnTo>
                <a:cubicBezTo>
                  <a:pt x="1496290" y="2715969"/>
                  <a:pt x="1530690" y="2696859"/>
                  <a:pt x="1576552" y="2727434"/>
                </a:cubicBezTo>
                <a:cubicBezTo>
                  <a:pt x="1615056" y="2753103"/>
                  <a:pt x="1622199" y="2843202"/>
                  <a:pt x="1639614" y="2869324"/>
                </a:cubicBezTo>
                <a:cubicBezTo>
                  <a:pt x="1671390" y="2916988"/>
                  <a:pt x="1683234" y="2941452"/>
                  <a:pt x="1734207" y="2979682"/>
                </a:cubicBezTo>
                <a:cubicBezTo>
                  <a:pt x="1799816" y="3028889"/>
                  <a:pt x="1783683" y="2996537"/>
                  <a:pt x="1844566" y="3026979"/>
                </a:cubicBezTo>
                <a:cubicBezTo>
                  <a:pt x="1861514" y="3035453"/>
                  <a:pt x="1874548" y="3050815"/>
                  <a:pt x="1891863" y="3058510"/>
                </a:cubicBezTo>
                <a:cubicBezTo>
                  <a:pt x="1922235" y="3072009"/>
                  <a:pt x="1986456" y="3090041"/>
                  <a:pt x="1986456" y="3090041"/>
                </a:cubicBezTo>
                <a:cubicBezTo>
                  <a:pt x="1973633" y="3051573"/>
                  <a:pt x="1969721" y="3026010"/>
                  <a:pt x="1939159" y="2995448"/>
                </a:cubicBezTo>
                <a:cubicBezTo>
                  <a:pt x="1925761" y="2982050"/>
                  <a:pt x="1907628" y="2974427"/>
                  <a:pt x="1891863" y="2963917"/>
                </a:cubicBezTo>
                <a:lnTo>
                  <a:pt x="1860332" y="2869324"/>
                </a:lnTo>
                <a:lnTo>
                  <a:pt x="1844566" y="2822027"/>
                </a:lnTo>
                <a:cubicBezTo>
                  <a:pt x="1865587" y="2816772"/>
                  <a:pt x="1885960" y="2806262"/>
                  <a:pt x="1907628" y="2806262"/>
                </a:cubicBezTo>
                <a:cubicBezTo>
                  <a:pt x="1959126" y="2806262"/>
                  <a:pt x="2013499" y="2876084"/>
                  <a:pt x="2049518" y="2885089"/>
                </a:cubicBezTo>
                <a:cubicBezTo>
                  <a:pt x="2163817" y="2913665"/>
                  <a:pt x="2091020" y="2898699"/>
                  <a:pt x="2270235" y="2916620"/>
                </a:cubicBezTo>
                <a:cubicBezTo>
                  <a:pt x="2328042" y="2911365"/>
                  <a:pt x="2387844" y="2916801"/>
                  <a:pt x="2443656" y="2900855"/>
                </a:cubicBezTo>
                <a:cubicBezTo>
                  <a:pt x="2465094" y="2894730"/>
                  <a:pt x="2479890" y="2872916"/>
                  <a:pt x="2490952" y="2853558"/>
                </a:cubicBezTo>
                <a:cubicBezTo>
                  <a:pt x="2498147" y="2840967"/>
                  <a:pt x="2521106" y="2717178"/>
                  <a:pt x="2522483" y="2711669"/>
                </a:cubicBezTo>
                <a:cubicBezTo>
                  <a:pt x="2526514" y="2695547"/>
                  <a:pt x="2526498" y="2676123"/>
                  <a:pt x="2538249" y="2664372"/>
                </a:cubicBezTo>
                <a:cubicBezTo>
                  <a:pt x="2550000" y="2652621"/>
                  <a:pt x="2569780" y="2653862"/>
                  <a:pt x="2585545" y="2648607"/>
                </a:cubicBezTo>
                <a:cubicBezTo>
                  <a:pt x="2744208" y="2754381"/>
                  <a:pt x="2618453" y="2652117"/>
                  <a:pt x="2648607" y="3074275"/>
                </a:cubicBezTo>
                <a:cubicBezTo>
                  <a:pt x="2649791" y="3090851"/>
                  <a:pt x="2649509" y="3114140"/>
                  <a:pt x="2664373" y="3121572"/>
                </a:cubicBezTo>
                <a:cubicBezTo>
                  <a:pt x="2697610" y="3138190"/>
                  <a:pt x="2737654" y="3134866"/>
                  <a:pt x="2774732" y="3137338"/>
                </a:cubicBezTo>
                <a:cubicBezTo>
                  <a:pt x="2895447" y="3145386"/>
                  <a:pt x="3016469" y="3147848"/>
                  <a:pt x="3137338" y="3153103"/>
                </a:cubicBezTo>
                <a:cubicBezTo>
                  <a:pt x="3212920" y="3165700"/>
                  <a:pt x="3243291" y="3155845"/>
                  <a:pt x="3294994" y="3216165"/>
                </a:cubicBezTo>
                <a:cubicBezTo>
                  <a:pt x="3349380" y="3279615"/>
                  <a:pt x="3307792" y="3298424"/>
                  <a:pt x="3358056" y="3373820"/>
                </a:cubicBezTo>
                <a:cubicBezTo>
                  <a:pt x="3405352" y="3444764"/>
                  <a:pt x="3402725" y="3467099"/>
                  <a:pt x="3468414" y="3499944"/>
                </a:cubicBezTo>
                <a:cubicBezTo>
                  <a:pt x="3483278" y="3507376"/>
                  <a:pt x="3499945" y="3510455"/>
                  <a:pt x="3515711" y="3515710"/>
                </a:cubicBezTo>
                <a:cubicBezTo>
                  <a:pt x="3531476" y="3510455"/>
                  <a:pt x="3550241" y="3510583"/>
                  <a:pt x="3563007" y="3499944"/>
                </a:cubicBezTo>
                <a:cubicBezTo>
                  <a:pt x="3629547" y="3444494"/>
                  <a:pt x="3586747" y="3433869"/>
                  <a:pt x="3657600" y="3389586"/>
                </a:cubicBezTo>
                <a:cubicBezTo>
                  <a:pt x="3726752" y="3346366"/>
                  <a:pt x="3798868" y="3351117"/>
                  <a:pt x="3878318" y="3342289"/>
                </a:cubicBezTo>
                <a:cubicBezTo>
                  <a:pt x="3910600" y="3331529"/>
                  <a:pt x="3949402" y="3323204"/>
                  <a:pt x="3972911" y="3294993"/>
                </a:cubicBezTo>
                <a:cubicBezTo>
                  <a:pt x="3987957" y="3276938"/>
                  <a:pt x="3993932" y="3252952"/>
                  <a:pt x="4004442" y="3231931"/>
                </a:cubicBezTo>
                <a:cubicBezTo>
                  <a:pt x="3995743" y="3171039"/>
                  <a:pt x="3969177" y="3054222"/>
                  <a:pt x="4004442" y="2995448"/>
                </a:cubicBezTo>
                <a:cubicBezTo>
                  <a:pt x="4014191" y="2979201"/>
                  <a:pt x="4025463" y="3026979"/>
                  <a:pt x="4035973" y="3042744"/>
                </a:cubicBezTo>
                <a:cubicBezTo>
                  <a:pt x="4049478" y="3083262"/>
                  <a:pt x="4059587" y="3109559"/>
                  <a:pt x="4067504" y="3153103"/>
                </a:cubicBezTo>
                <a:cubicBezTo>
                  <a:pt x="4074151" y="3189663"/>
                  <a:pt x="4079379" y="3226506"/>
                  <a:pt x="4083269" y="3263462"/>
                </a:cubicBezTo>
                <a:cubicBezTo>
                  <a:pt x="4095356" y="3378288"/>
                  <a:pt x="4091832" y="3443882"/>
                  <a:pt x="4114800" y="3547241"/>
                </a:cubicBezTo>
                <a:cubicBezTo>
                  <a:pt x="4118405" y="3563464"/>
                  <a:pt x="4126961" y="3578315"/>
                  <a:pt x="4130566" y="3594538"/>
                </a:cubicBezTo>
                <a:cubicBezTo>
                  <a:pt x="4137501" y="3625743"/>
                  <a:pt x="4132036" y="3660540"/>
                  <a:pt x="4146332" y="3689131"/>
                </a:cubicBezTo>
                <a:cubicBezTo>
                  <a:pt x="4154806" y="3706078"/>
                  <a:pt x="4177863" y="3710152"/>
                  <a:pt x="4193628" y="3720662"/>
                </a:cubicBezTo>
                <a:cubicBezTo>
                  <a:pt x="4235669" y="3710152"/>
                  <a:pt x="4285913" y="3716202"/>
                  <a:pt x="4319752" y="3689131"/>
                </a:cubicBezTo>
                <a:cubicBezTo>
                  <a:pt x="4345705" y="3668368"/>
                  <a:pt x="4340773" y="3626069"/>
                  <a:pt x="4351283" y="3594538"/>
                </a:cubicBezTo>
                <a:lnTo>
                  <a:pt x="4367049" y="3547241"/>
                </a:lnTo>
                <a:cubicBezTo>
                  <a:pt x="4372304" y="3442138"/>
                  <a:pt x="4369203" y="3336282"/>
                  <a:pt x="4382814" y="3231931"/>
                </a:cubicBezTo>
                <a:cubicBezTo>
                  <a:pt x="4385265" y="3213142"/>
                  <a:pt x="4406650" y="3201949"/>
                  <a:pt x="4414345" y="3184634"/>
                </a:cubicBezTo>
                <a:cubicBezTo>
                  <a:pt x="4427844" y="3154262"/>
                  <a:pt x="4445876" y="3090041"/>
                  <a:pt x="4445876" y="3090041"/>
                </a:cubicBezTo>
                <a:cubicBezTo>
                  <a:pt x="4435366" y="2958662"/>
                  <a:pt x="4446310" y="2823767"/>
                  <a:pt x="4414345" y="2695903"/>
                </a:cubicBezTo>
                <a:cubicBezTo>
                  <a:pt x="4409090" y="2674882"/>
                  <a:pt x="4410599" y="2650870"/>
                  <a:pt x="4398580" y="2632841"/>
                </a:cubicBezTo>
                <a:cubicBezTo>
                  <a:pt x="4388070" y="2617075"/>
                  <a:pt x="4365839" y="2613440"/>
                  <a:pt x="4351283" y="2601310"/>
                </a:cubicBezTo>
                <a:cubicBezTo>
                  <a:pt x="4334155" y="2587037"/>
                  <a:pt x="4321115" y="2568286"/>
                  <a:pt x="4303987" y="2554013"/>
                </a:cubicBezTo>
                <a:cubicBezTo>
                  <a:pt x="4266490" y="2522765"/>
                  <a:pt x="4208966" y="2495638"/>
                  <a:pt x="4162097" y="2490951"/>
                </a:cubicBezTo>
                <a:lnTo>
                  <a:pt x="4004442" y="2475186"/>
                </a:lnTo>
                <a:cubicBezTo>
                  <a:pt x="3983421" y="2464676"/>
                  <a:pt x="3960504" y="2457315"/>
                  <a:pt x="3941380" y="2443655"/>
                </a:cubicBezTo>
                <a:cubicBezTo>
                  <a:pt x="3902756" y="2416067"/>
                  <a:pt x="3887694" y="2386775"/>
                  <a:pt x="3862552" y="2349062"/>
                </a:cubicBezTo>
                <a:cubicBezTo>
                  <a:pt x="4009029" y="2312442"/>
                  <a:pt x="3826931" y="2349062"/>
                  <a:pt x="4020207" y="2349062"/>
                </a:cubicBezTo>
                <a:cubicBezTo>
                  <a:pt x="4078252" y="2349062"/>
                  <a:pt x="4135821" y="2338551"/>
                  <a:pt x="4193628" y="2333296"/>
                </a:cubicBezTo>
                <a:cubicBezTo>
                  <a:pt x="4299659" y="2262609"/>
                  <a:pt x="4252544" y="2313819"/>
                  <a:pt x="4225159" y="2081048"/>
                </a:cubicBezTo>
                <a:cubicBezTo>
                  <a:pt x="4221740" y="2051982"/>
                  <a:pt x="4197705" y="2006297"/>
                  <a:pt x="4177863" y="1986455"/>
                </a:cubicBezTo>
                <a:cubicBezTo>
                  <a:pt x="4159283" y="1967875"/>
                  <a:pt x="4134750" y="1956258"/>
                  <a:pt x="4114800" y="1939158"/>
                </a:cubicBezTo>
                <a:cubicBezTo>
                  <a:pt x="4068957" y="1899864"/>
                  <a:pt x="4038040" y="1845083"/>
                  <a:pt x="3972911" y="1828800"/>
                </a:cubicBezTo>
                <a:lnTo>
                  <a:pt x="3909849" y="1813034"/>
                </a:lnTo>
                <a:cubicBezTo>
                  <a:pt x="3888828" y="1797269"/>
                  <a:pt x="3863608" y="1785924"/>
                  <a:pt x="3846787" y="1765738"/>
                </a:cubicBezTo>
                <a:cubicBezTo>
                  <a:pt x="3820510" y="1734206"/>
                  <a:pt x="3831021" y="1702676"/>
                  <a:pt x="3846787" y="1671144"/>
                </a:cubicBezTo>
                <a:cubicBezTo>
                  <a:pt x="3855261" y="1654197"/>
                  <a:pt x="3867808" y="1639613"/>
                  <a:pt x="3878318" y="1623848"/>
                </a:cubicBezTo>
                <a:cubicBezTo>
                  <a:pt x="3883573" y="1608082"/>
                  <a:pt x="3895918" y="1593068"/>
                  <a:pt x="3894083" y="1576551"/>
                </a:cubicBezTo>
                <a:cubicBezTo>
                  <a:pt x="3888795" y="1528957"/>
                  <a:pt x="3862612" y="1472572"/>
                  <a:pt x="3831021" y="1434662"/>
                </a:cubicBezTo>
                <a:cubicBezTo>
                  <a:pt x="3816748" y="1417534"/>
                  <a:pt x="3797998" y="1404493"/>
                  <a:pt x="3783725" y="1387365"/>
                </a:cubicBezTo>
                <a:cubicBezTo>
                  <a:pt x="3728871" y="1321540"/>
                  <a:pt x="3782540" y="1350185"/>
                  <a:pt x="3704897" y="1324303"/>
                </a:cubicBezTo>
                <a:cubicBezTo>
                  <a:pt x="3673366" y="1329558"/>
                  <a:pt x="3641316" y="1332316"/>
                  <a:pt x="3610304" y="1340069"/>
                </a:cubicBezTo>
                <a:cubicBezTo>
                  <a:pt x="3578060" y="1348130"/>
                  <a:pt x="3548614" y="1366900"/>
                  <a:pt x="3515711" y="1371600"/>
                </a:cubicBezTo>
                <a:lnTo>
                  <a:pt x="3405352" y="1387365"/>
                </a:lnTo>
                <a:cubicBezTo>
                  <a:pt x="3389587" y="1397875"/>
                  <a:pt x="3370186" y="1404340"/>
                  <a:pt x="3358056" y="1418896"/>
                </a:cubicBezTo>
                <a:cubicBezTo>
                  <a:pt x="3334782" y="1446824"/>
                  <a:pt x="3326072" y="1504393"/>
                  <a:pt x="3294994" y="1529255"/>
                </a:cubicBezTo>
                <a:cubicBezTo>
                  <a:pt x="3282017" y="1539636"/>
                  <a:pt x="3264247" y="1543515"/>
                  <a:pt x="3247697" y="1545020"/>
                </a:cubicBezTo>
                <a:cubicBezTo>
                  <a:pt x="3148121" y="1554072"/>
                  <a:pt x="3048000" y="1555531"/>
                  <a:pt x="2948152" y="1560786"/>
                </a:cubicBezTo>
                <a:cubicBezTo>
                  <a:pt x="2916621" y="1581807"/>
                  <a:pt x="2880355" y="1597052"/>
                  <a:pt x="2853559" y="1623848"/>
                </a:cubicBezTo>
                <a:cubicBezTo>
                  <a:pt x="2832538" y="1644869"/>
                  <a:pt x="2813710" y="1668339"/>
                  <a:pt x="2790497" y="1686910"/>
                </a:cubicBezTo>
                <a:cubicBezTo>
                  <a:pt x="2760906" y="1710583"/>
                  <a:pt x="2695904" y="1749972"/>
                  <a:pt x="2695904" y="1749972"/>
                </a:cubicBezTo>
                <a:cubicBezTo>
                  <a:pt x="2611821" y="1744717"/>
                  <a:pt x="2527440" y="1743026"/>
                  <a:pt x="2443656" y="1734207"/>
                </a:cubicBezTo>
                <a:cubicBezTo>
                  <a:pt x="2427129" y="1732467"/>
                  <a:pt x="2412978" y="1718441"/>
                  <a:pt x="2396359" y="1718441"/>
                </a:cubicBezTo>
                <a:cubicBezTo>
                  <a:pt x="2338314" y="1718441"/>
                  <a:pt x="2280745" y="1728952"/>
                  <a:pt x="2222938" y="1734207"/>
                </a:cubicBezTo>
                <a:cubicBezTo>
                  <a:pt x="2207173" y="1739462"/>
                  <a:pt x="2192260" y="1749972"/>
                  <a:pt x="2175642" y="1749972"/>
                </a:cubicBezTo>
                <a:cubicBezTo>
                  <a:pt x="2138482" y="1749972"/>
                  <a:pt x="2101133" y="1743984"/>
                  <a:pt x="2065283" y="1734207"/>
                </a:cubicBezTo>
                <a:cubicBezTo>
                  <a:pt x="2004476" y="1717623"/>
                  <a:pt x="2006294" y="1696828"/>
                  <a:pt x="1954925" y="1671144"/>
                </a:cubicBezTo>
                <a:cubicBezTo>
                  <a:pt x="1940061" y="1663712"/>
                  <a:pt x="1923394" y="1660634"/>
                  <a:pt x="1907628" y="1655379"/>
                </a:cubicBezTo>
                <a:cubicBezTo>
                  <a:pt x="1876097" y="1634358"/>
                  <a:pt x="1834056" y="1623848"/>
                  <a:pt x="1813035" y="1592317"/>
                </a:cubicBezTo>
                <a:cubicBezTo>
                  <a:pt x="1792014" y="1560786"/>
                  <a:pt x="1783868" y="1514671"/>
                  <a:pt x="1749973" y="1497724"/>
                </a:cubicBezTo>
                <a:cubicBezTo>
                  <a:pt x="1700018" y="1472747"/>
                  <a:pt x="1664782" y="1459829"/>
                  <a:pt x="1623849" y="1418896"/>
                </a:cubicBezTo>
                <a:cubicBezTo>
                  <a:pt x="1518749" y="1313796"/>
                  <a:pt x="1671143" y="1424150"/>
                  <a:pt x="1545021" y="1340069"/>
                </a:cubicBezTo>
                <a:cubicBezTo>
                  <a:pt x="1534511" y="1324303"/>
                  <a:pt x="1513490" y="1311720"/>
                  <a:pt x="1513490" y="1292772"/>
                </a:cubicBezTo>
                <a:cubicBezTo>
                  <a:pt x="1513490" y="1259535"/>
                  <a:pt x="1545021" y="1198179"/>
                  <a:pt x="1545021" y="1198179"/>
                </a:cubicBezTo>
                <a:cubicBezTo>
                  <a:pt x="1510153" y="1163310"/>
                  <a:pt x="1494328" y="1141301"/>
                  <a:pt x="1450428" y="1119351"/>
                </a:cubicBezTo>
                <a:cubicBezTo>
                  <a:pt x="1435564" y="1111919"/>
                  <a:pt x="1418897" y="1108841"/>
                  <a:pt x="1403132" y="1103586"/>
                </a:cubicBezTo>
                <a:cubicBezTo>
                  <a:pt x="1392621" y="1093076"/>
                  <a:pt x="1383207" y="1081340"/>
                  <a:pt x="1371600" y="1072055"/>
                </a:cubicBezTo>
                <a:cubicBezTo>
                  <a:pt x="1356804" y="1060219"/>
                  <a:pt x="1336140" y="1055320"/>
                  <a:pt x="1324304" y="1040524"/>
                </a:cubicBezTo>
                <a:cubicBezTo>
                  <a:pt x="1237275" y="931737"/>
                  <a:pt x="1396784" y="1052058"/>
                  <a:pt x="1261242" y="961696"/>
                </a:cubicBezTo>
                <a:cubicBezTo>
                  <a:pt x="1245476" y="972206"/>
                  <a:pt x="1227343" y="979829"/>
                  <a:pt x="1213945" y="993227"/>
                </a:cubicBezTo>
                <a:cubicBezTo>
                  <a:pt x="1200547" y="1006625"/>
                  <a:pt x="1201171" y="1037844"/>
                  <a:pt x="1182414" y="1040524"/>
                </a:cubicBezTo>
                <a:cubicBezTo>
                  <a:pt x="1119769" y="1049473"/>
                  <a:pt x="1056290" y="1030013"/>
                  <a:pt x="993228" y="1024758"/>
                </a:cubicBezTo>
                <a:cubicBezTo>
                  <a:pt x="998483" y="1008993"/>
                  <a:pt x="998613" y="990439"/>
                  <a:pt x="1008994" y="977462"/>
                </a:cubicBezTo>
                <a:cubicBezTo>
                  <a:pt x="1077310" y="892067"/>
                  <a:pt x="1040525" y="1005050"/>
                  <a:pt x="1087821" y="898634"/>
                </a:cubicBezTo>
                <a:cubicBezTo>
                  <a:pt x="1149551" y="759741"/>
                  <a:pt x="1080321" y="843072"/>
                  <a:pt x="1166649" y="756744"/>
                </a:cubicBezTo>
                <a:cubicBezTo>
                  <a:pt x="1140126" y="677177"/>
                  <a:pt x="1170144" y="734966"/>
                  <a:pt x="1103587" y="677917"/>
                </a:cubicBezTo>
                <a:cubicBezTo>
                  <a:pt x="1081016" y="658570"/>
                  <a:pt x="1063738" y="633426"/>
                  <a:pt x="1040525" y="614855"/>
                </a:cubicBezTo>
                <a:cubicBezTo>
                  <a:pt x="1010934" y="591182"/>
                  <a:pt x="976248" y="574530"/>
                  <a:pt x="945932" y="551793"/>
                </a:cubicBezTo>
                <a:cubicBezTo>
                  <a:pt x="924911" y="536027"/>
                  <a:pt x="905683" y="517533"/>
                  <a:pt x="882869" y="504496"/>
                </a:cubicBezTo>
                <a:cubicBezTo>
                  <a:pt x="868440" y="496251"/>
                  <a:pt x="851338" y="493986"/>
                  <a:pt x="835573" y="488731"/>
                </a:cubicBezTo>
                <a:cubicBezTo>
                  <a:pt x="819807" y="499241"/>
                  <a:pt x="801674" y="506864"/>
                  <a:pt x="788276" y="520262"/>
                </a:cubicBezTo>
                <a:cubicBezTo>
                  <a:pt x="774878" y="533660"/>
                  <a:pt x="771541" y="555721"/>
                  <a:pt x="756745" y="567558"/>
                </a:cubicBezTo>
                <a:cubicBezTo>
                  <a:pt x="743768" y="577939"/>
                  <a:pt x="725214" y="578069"/>
                  <a:pt x="709449" y="583324"/>
                </a:cubicBezTo>
                <a:cubicBezTo>
                  <a:pt x="693683" y="578069"/>
                  <a:pt x="675979" y="576776"/>
                  <a:pt x="662152" y="567558"/>
                </a:cubicBezTo>
                <a:cubicBezTo>
                  <a:pt x="611540" y="533817"/>
                  <a:pt x="615619" y="522551"/>
                  <a:pt x="599090" y="472965"/>
                </a:cubicBezTo>
                <a:cubicBezTo>
                  <a:pt x="570420" y="272271"/>
                  <a:pt x="609151" y="430024"/>
                  <a:pt x="551794" y="315310"/>
                </a:cubicBezTo>
                <a:cubicBezTo>
                  <a:pt x="544362" y="300446"/>
                  <a:pt x="547779" y="279764"/>
                  <a:pt x="536028" y="268013"/>
                </a:cubicBezTo>
                <a:cubicBezTo>
                  <a:pt x="524277" y="256262"/>
                  <a:pt x="504497" y="257503"/>
                  <a:pt x="488732" y="252248"/>
                </a:cubicBezTo>
                <a:cubicBezTo>
                  <a:pt x="478221" y="241738"/>
                  <a:pt x="469946" y="228365"/>
                  <a:pt x="457200" y="220717"/>
                </a:cubicBezTo>
                <a:cubicBezTo>
                  <a:pt x="442950" y="212167"/>
                  <a:pt x="425178" y="211497"/>
                  <a:pt x="409904" y="204951"/>
                </a:cubicBezTo>
                <a:cubicBezTo>
                  <a:pt x="388302" y="195693"/>
                  <a:pt x="368663" y="182148"/>
                  <a:pt x="346842" y="173420"/>
                </a:cubicBezTo>
                <a:cubicBezTo>
                  <a:pt x="315983" y="161076"/>
                  <a:pt x="252249" y="141889"/>
                  <a:pt x="252249" y="141889"/>
                </a:cubicBezTo>
                <a:cubicBezTo>
                  <a:pt x="231228" y="126124"/>
                  <a:pt x="212001" y="107629"/>
                  <a:pt x="189187" y="94593"/>
                </a:cubicBezTo>
                <a:cubicBezTo>
                  <a:pt x="174758" y="86348"/>
                  <a:pt x="156417" y="86898"/>
                  <a:pt x="141890" y="78827"/>
                </a:cubicBezTo>
                <a:cubicBezTo>
                  <a:pt x="108763" y="60423"/>
                  <a:pt x="83248" y="27748"/>
                  <a:pt x="47297" y="15765"/>
                </a:cubicBezTo>
                <a:lnTo>
                  <a:pt x="0"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1524001" y="3957146"/>
            <a:ext cx="7015655" cy="2900855"/>
          </a:xfrm>
          <a:custGeom>
            <a:avLst/>
            <a:gdLst>
              <a:gd name="connsiteX0" fmla="*/ 7015655 w 7015655"/>
              <a:gd name="connsiteY0" fmla="*/ 2900855 h 2900855"/>
              <a:gd name="connsiteX1" fmla="*/ 6984124 w 7015655"/>
              <a:gd name="connsiteY1" fmla="*/ 2680138 h 2900855"/>
              <a:gd name="connsiteX2" fmla="*/ 6921062 w 7015655"/>
              <a:gd name="connsiteY2" fmla="*/ 2585545 h 2900855"/>
              <a:gd name="connsiteX3" fmla="*/ 6905297 w 7015655"/>
              <a:gd name="connsiteY3" fmla="*/ 1939158 h 2900855"/>
              <a:gd name="connsiteX4" fmla="*/ 6779172 w 7015655"/>
              <a:gd name="connsiteY4" fmla="*/ 1813034 h 2900855"/>
              <a:gd name="connsiteX5" fmla="*/ 6684579 w 7015655"/>
              <a:gd name="connsiteY5" fmla="*/ 1781503 h 2900855"/>
              <a:gd name="connsiteX6" fmla="*/ 6353503 w 7015655"/>
              <a:gd name="connsiteY6" fmla="*/ 1828800 h 2900855"/>
              <a:gd name="connsiteX7" fmla="*/ 6258910 w 7015655"/>
              <a:gd name="connsiteY7" fmla="*/ 1860331 h 2900855"/>
              <a:gd name="connsiteX8" fmla="*/ 6211614 w 7015655"/>
              <a:gd name="connsiteY8" fmla="*/ 1876096 h 2900855"/>
              <a:gd name="connsiteX9" fmla="*/ 6117021 w 7015655"/>
              <a:gd name="connsiteY9" fmla="*/ 1939158 h 2900855"/>
              <a:gd name="connsiteX10" fmla="*/ 6069724 w 7015655"/>
              <a:gd name="connsiteY10" fmla="*/ 1970689 h 2900855"/>
              <a:gd name="connsiteX11" fmla="*/ 5943600 w 7015655"/>
              <a:gd name="connsiteY11" fmla="*/ 1986455 h 2900855"/>
              <a:gd name="connsiteX12" fmla="*/ 5833241 w 7015655"/>
              <a:gd name="connsiteY12" fmla="*/ 2017986 h 2900855"/>
              <a:gd name="connsiteX13" fmla="*/ 5754414 w 7015655"/>
              <a:gd name="connsiteY13" fmla="*/ 2159876 h 2900855"/>
              <a:gd name="connsiteX14" fmla="*/ 5801710 w 7015655"/>
              <a:gd name="connsiteY14" fmla="*/ 2443655 h 2900855"/>
              <a:gd name="connsiteX15" fmla="*/ 5817476 w 7015655"/>
              <a:gd name="connsiteY15" fmla="*/ 2506717 h 2900855"/>
              <a:gd name="connsiteX16" fmla="*/ 5770179 w 7015655"/>
              <a:gd name="connsiteY16" fmla="*/ 2490952 h 2900855"/>
              <a:gd name="connsiteX17" fmla="*/ 5722883 w 7015655"/>
              <a:gd name="connsiteY17" fmla="*/ 2427889 h 2900855"/>
              <a:gd name="connsiteX18" fmla="*/ 5707117 w 7015655"/>
              <a:gd name="connsiteY18" fmla="*/ 2049517 h 2900855"/>
              <a:gd name="connsiteX19" fmla="*/ 5596759 w 7015655"/>
              <a:gd name="connsiteY19" fmla="*/ 1970689 h 2900855"/>
              <a:gd name="connsiteX20" fmla="*/ 5517931 w 7015655"/>
              <a:gd name="connsiteY20" fmla="*/ 1954924 h 2900855"/>
              <a:gd name="connsiteX21" fmla="*/ 5454869 w 7015655"/>
              <a:gd name="connsiteY21" fmla="*/ 1939158 h 2900855"/>
              <a:gd name="connsiteX22" fmla="*/ 5297214 w 7015655"/>
              <a:gd name="connsiteY22" fmla="*/ 1907627 h 2900855"/>
              <a:gd name="connsiteX23" fmla="*/ 5108028 w 7015655"/>
              <a:gd name="connsiteY23" fmla="*/ 1813034 h 2900855"/>
              <a:gd name="connsiteX24" fmla="*/ 4903076 w 7015655"/>
              <a:gd name="connsiteY24" fmla="*/ 1797269 h 2900855"/>
              <a:gd name="connsiteX25" fmla="*/ 4840014 w 7015655"/>
              <a:gd name="connsiteY25" fmla="*/ 1702676 h 2900855"/>
              <a:gd name="connsiteX26" fmla="*/ 4666593 w 7015655"/>
              <a:gd name="connsiteY26" fmla="*/ 1545021 h 2900855"/>
              <a:gd name="connsiteX27" fmla="*/ 4430110 w 7015655"/>
              <a:gd name="connsiteY27" fmla="*/ 1560786 h 2900855"/>
              <a:gd name="connsiteX28" fmla="*/ 4367048 w 7015655"/>
              <a:gd name="connsiteY28" fmla="*/ 1639614 h 2900855"/>
              <a:gd name="connsiteX29" fmla="*/ 4319752 w 7015655"/>
              <a:gd name="connsiteY29" fmla="*/ 1671145 h 2900855"/>
              <a:gd name="connsiteX30" fmla="*/ 4114800 w 7015655"/>
              <a:gd name="connsiteY30" fmla="*/ 1702676 h 2900855"/>
              <a:gd name="connsiteX31" fmla="*/ 4035972 w 7015655"/>
              <a:gd name="connsiteY31" fmla="*/ 1686910 h 2900855"/>
              <a:gd name="connsiteX32" fmla="*/ 4004441 w 7015655"/>
              <a:gd name="connsiteY32" fmla="*/ 1639614 h 2900855"/>
              <a:gd name="connsiteX33" fmla="*/ 3909848 w 7015655"/>
              <a:gd name="connsiteY33" fmla="*/ 1545021 h 2900855"/>
              <a:gd name="connsiteX34" fmla="*/ 3815255 w 7015655"/>
              <a:gd name="connsiteY34" fmla="*/ 1481958 h 2900855"/>
              <a:gd name="connsiteX35" fmla="*/ 3720662 w 7015655"/>
              <a:gd name="connsiteY35" fmla="*/ 1450427 h 2900855"/>
              <a:gd name="connsiteX36" fmla="*/ 3704897 w 7015655"/>
              <a:gd name="connsiteY36" fmla="*/ 1592317 h 2900855"/>
              <a:gd name="connsiteX37" fmla="*/ 3799490 w 7015655"/>
              <a:gd name="connsiteY37" fmla="*/ 1655379 h 2900855"/>
              <a:gd name="connsiteX38" fmla="*/ 3799490 w 7015655"/>
              <a:gd name="connsiteY38" fmla="*/ 1891862 h 2900855"/>
              <a:gd name="connsiteX39" fmla="*/ 3563007 w 7015655"/>
              <a:gd name="connsiteY39" fmla="*/ 1907627 h 2900855"/>
              <a:gd name="connsiteX40" fmla="*/ 3515710 w 7015655"/>
              <a:gd name="connsiteY40" fmla="*/ 2159876 h 2900855"/>
              <a:gd name="connsiteX41" fmla="*/ 3468414 w 7015655"/>
              <a:gd name="connsiteY41" fmla="*/ 2175641 h 2900855"/>
              <a:gd name="connsiteX42" fmla="*/ 3358055 w 7015655"/>
              <a:gd name="connsiteY42" fmla="*/ 2191407 h 2900855"/>
              <a:gd name="connsiteX43" fmla="*/ 3263462 w 7015655"/>
              <a:gd name="connsiteY43" fmla="*/ 2207172 h 2900855"/>
              <a:gd name="connsiteX44" fmla="*/ 3168869 w 7015655"/>
              <a:gd name="connsiteY44" fmla="*/ 2238703 h 2900855"/>
              <a:gd name="connsiteX45" fmla="*/ 3074276 w 7015655"/>
              <a:gd name="connsiteY45" fmla="*/ 2301765 h 2900855"/>
              <a:gd name="connsiteX46" fmla="*/ 3058510 w 7015655"/>
              <a:gd name="connsiteY46" fmla="*/ 2254469 h 2900855"/>
              <a:gd name="connsiteX47" fmla="*/ 3105807 w 7015655"/>
              <a:gd name="connsiteY47" fmla="*/ 2207172 h 2900855"/>
              <a:gd name="connsiteX48" fmla="*/ 3137338 w 7015655"/>
              <a:gd name="connsiteY48" fmla="*/ 2159876 h 2900855"/>
              <a:gd name="connsiteX49" fmla="*/ 3200400 w 7015655"/>
              <a:gd name="connsiteY49" fmla="*/ 2112579 h 2900855"/>
              <a:gd name="connsiteX50" fmla="*/ 3279228 w 7015655"/>
              <a:gd name="connsiteY50" fmla="*/ 2033752 h 2900855"/>
              <a:gd name="connsiteX51" fmla="*/ 3342290 w 7015655"/>
              <a:gd name="connsiteY51" fmla="*/ 1939158 h 2900855"/>
              <a:gd name="connsiteX52" fmla="*/ 3263462 w 7015655"/>
              <a:gd name="connsiteY52" fmla="*/ 1639614 h 2900855"/>
              <a:gd name="connsiteX53" fmla="*/ 3121572 w 7015655"/>
              <a:gd name="connsiteY53" fmla="*/ 1529255 h 2900855"/>
              <a:gd name="connsiteX54" fmla="*/ 3074276 w 7015655"/>
              <a:gd name="connsiteY54" fmla="*/ 1497724 h 2900855"/>
              <a:gd name="connsiteX55" fmla="*/ 2885090 w 7015655"/>
              <a:gd name="connsiteY55" fmla="*/ 1529255 h 2900855"/>
              <a:gd name="connsiteX56" fmla="*/ 2837793 w 7015655"/>
              <a:gd name="connsiteY56" fmla="*/ 1560786 h 2900855"/>
              <a:gd name="connsiteX57" fmla="*/ 2774731 w 7015655"/>
              <a:gd name="connsiteY57" fmla="*/ 1702676 h 2900855"/>
              <a:gd name="connsiteX58" fmla="*/ 2758966 w 7015655"/>
              <a:gd name="connsiteY58" fmla="*/ 1749972 h 2900855"/>
              <a:gd name="connsiteX59" fmla="*/ 2664372 w 7015655"/>
              <a:gd name="connsiteY59" fmla="*/ 1686910 h 2900855"/>
              <a:gd name="connsiteX60" fmla="*/ 2522483 w 7015655"/>
              <a:gd name="connsiteY60" fmla="*/ 1718441 h 2900855"/>
              <a:gd name="connsiteX61" fmla="*/ 2459421 w 7015655"/>
              <a:gd name="connsiteY61" fmla="*/ 1860331 h 2900855"/>
              <a:gd name="connsiteX62" fmla="*/ 2412124 w 7015655"/>
              <a:gd name="connsiteY62" fmla="*/ 1876096 h 2900855"/>
              <a:gd name="connsiteX63" fmla="*/ 2364828 w 7015655"/>
              <a:gd name="connsiteY63" fmla="*/ 1907627 h 2900855"/>
              <a:gd name="connsiteX64" fmla="*/ 2317531 w 7015655"/>
              <a:gd name="connsiteY64" fmla="*/ 1923393 h 2900855"/>
              <a:gd name="connsiteX65" fmla="*/ 2222938 w 7015655"/>
              <a:gd name="connsiteY65" fmla="*/ 1986455 h 2900855"/>
              <a:gd name="connsiteX66" fmla="*/ 2159876 w 7015655"/>
              <a:gd name="connsiteY66" fmla="*/ 2128345 h 2900855"/>
              <a:gd name="connsiteX67" fmla="*/ 2112579 w 7015655"/>
              <a:gd name="connsiteY67" fmla="*/ 2191407 h 2900855"/>
              <a:gd name="connsiteX68" fmla="*/ 2002221 w 7015655"/>
              <a:gd name="connsiteY68" fmla="*/ 2270234 h 2900855"/>
              <a:gd name="connsiteX69" fmla="*/ 1891862 w 7015655"/>
              <a:gd name="connsiteY69" fmla="*/ 2380593 h 2900855"/>
              <a:gd name="connsiteX70" fmla="*/ 1923393 w 7015655"/>
              <a:gd name="connsiteY70" fmla="*/ 2254469 h 2900855"/>
              <a:gd name="connsiteX71" fmla="*/ 2065283 w 7015655"/>
              <a:gd name="connsiteY71" fmla="*/ 2128345 h 2900855"/>
              <a:gd name="connsiteX72" fmla="*/ 2175641 w 7015655"/>
              <a:gd name="connsiteY72" fmla="*/ 2017986 h 2900855"/>
              <a:gd name="connsiteX73" fmla="*/ 2191407 w 7015655"/>
              <a:gd name="connsiteY73" fmla="*/ 1970689 h 2900855"/>
              <a:gd name="connsiteX74" fmla="*/ 2144110 w 7015655"/>
              <a:gd name="connsiteY74" fmla="*/ 1860331 h 2900855"/>
              <a:gd name="connsiteX75" fmla="*/ 2096814 w 7015655"/>
              <a:gd name="connsiteY75" fmla="*/ 1828800 h 2900855"/>
              <a:gd name="connsiteX76" fmla="*/ 2002221 w 7015655"/>
              <a:gd name="connsiteY76" fmla="*/ 1765738 h 2900855"/>
              <a:gd name="connsiteX77" fmla="*/ 1923393 w 7015655"/>
              <a:gd name="connsiteY77" fmla="*/ 1781503 h 2900855"/>
              <a:gd name="connsiteX78" fmla="*/ 1765738 w 7015655"/>
              <a:gd name="connsiteY78" fmla="*/ 1891862 h 2900855"/>
              <a:gd name="connsiteX79" fmla="*/ 1686910 w 7015655"/>
              <a:gd name="connsiteY79" fmla="*/ 1954924 h 2900855"/>
              <a:gd name="connsiteX80" fmla="*/ 1671145 w 7015655"/>
              <a:gd name="connsiteY80" fmla="*/ 1907627 h 2900855"/>
              <a:gd name="connsiteX81" fmla="*/ 1749972 w 7015655"/>
              <a:gd name="connsiteY81" fmla="*/ 1844565 h 2900855"/>
              <a:gd name="connsiteX82" fmla="*/ 1844566 w 7015655"/>
              <a:gd name="connsiteY82" fmla="*/ 1781503 h 2900855"/>
              <a:gd name="connsiteX83" fmla="*/ 1876097 w 7015655"/>
              <a:gd name="connsiteY83" fmla="*/ 1734207 h 2900855"/>
              <a:gd name="connsiteX84" fmla="*/ 2081048 w 7015655"/>
              <a:gd name="connsiteY84" fmla="*/ 1671145 h 2900855"/>
              <a:gd name="connsiteX85" fmla="*/ 2128345 w 7015655"/>
              <a:gd name="connsiteY85" fmla="*/ 1655379 h 2900855"/>
              <a:gd name="connsiteX86" fmla="*/ 2175641 w 7015655"/>
              <a:gd name="connsiteY86" fmla="*/ 1671145 h 2900855"/>
              <a:gd name="connsiteX87" fmla="*/ 2222938 w 7015655"/>
              <a:gd name="connsiteY87" fmla="*/ 1702676 h 2900855"/>
              <a:gd name="connsiteX88" fmla="*/ 2396359 w 7015655"/>
              <a:gd name="connsiteY88" fmla="*/ 1686910 h 2900855"/>
              <a:gd name="connsiteX89" fmla="*/ 2506717 w 7015655"/>
              <a:gd name="connsiteY89" fmla="*/ 1608083 h 2900855"/>
              <a:gd name="connsiteX90" fmla="*/ 2538248 w 7015655"/>
              <a:gd name="connsiteY90" fmla="*/ 1560786 h 2900855"/>
              <a:gd name="connsiteX91" fmla="*/ 2585545 w 7015655"/>
              <a:gd name="connsiteY91" fmla="*/ 1545021 h 2900855"/>
              <a:gd name="connsiteX92" fmla="*/ 2632841 w 7015655"/>
              <a:gd name="connsiteY92" fmla="*/ 1497724 h 2900855"/>
              <a:gd name="connsiteX93" fmla="*/ 2695903 w 7015655"/>
              <a:gd name="connsiteY93" fmla="*/ 1466193 h 2900855"/>
              <a:gd name="connsiteX94" fmla="*/ 2758966 w 7015655"/>
              <a:gd name="connsiteY94" fmla="*/ 1418896 h 2900855"/>
              <a:gd name="connsiteX95" fmla="*/ 2948152 w 7015655"/>
              <a:gd name="connsiteY95" fmla="*/ 1355834 h 2900855"/>
              <a:gd name="connsiteX96" fmla="*/ 2995448 w 7015655"/>
              <a:gd name="connsiteY96" fmla="*/ 1308538 h 2900855"/>
              <a:gd name="connsiteX97" fmla="*/ 3026979 w 7015655"/>
              <a:gd name="connsiteY97" fmla="*/ 1261241 h 2900855"/>
              <a:gd name="connsiteX98" fmla="*/ 3105807 w 7015655"/>
              <a:gd name="connsiteY98" fmla="*/ 1166648 h 2900855"/>
              <a:gd name="connsiteX99" fmla="*/ 3011214 w 7015655"/>
              <a:gd name="connsiteY99" fmla="*/ 1072055 h 2900855"/>
              <a:gd name="connsiteX100" fmla="*/ 2963917 w 7015655"/>
              <a:gd name="connsiteY100" fmla="*/ 1024758 h 2900855"/>
              <a:gd name="connsiteX101" fmla="*/ 2822028 w 7015655"/>
              <a:gd name="connsiteY101" fmla="*/ 961696 h 2900855"/>
              <a:gd name="connsiteX102" fmla="*/ 2774731 w 7015655"/>
              <a:gd name="connsiteY102" fmla="*/ 945931 h 2900855"/>
              <a:gd name="connsiteX103" fmla="*/ 2585545 w 7015655"/>
              <a:gd name="connsiteY103" fmla="*/ 930165 h 2900855"/>
              <a:gd name="connsiteX104" fmla="*/ 2333297 w 7015655"/>
              <a:gd name="connsiteY104" fmla="*/ 945931 h 2900855"/>
              <a:gd name="connsiteX105" fmla="*/ 2286000 w 7015655"/>
              <a:gd name="connsiteY105" fmla="*/ 961696 h 2900855"/>
              <a:gd name="connsiteX106" fmla="*/ 2175641 w 7015655"/>
              <a:gd name="connsiteY106" fmla="*/ 1056289 h 2900855"/>
              <a:gd name="connsiteX107" fmla="*/ 2049517 w 7015655"/>
              <a:gd name="connsiteY107" fmla="*/ 1135117 h 2900855"/>
              <a:gd name="connsiteX108" fmla="*/ 2002221 w 7015655"/>
              <a:gd name="connsiteY108" fmla="*/ 1166648 h 2900855"/>
              <a:gd name="connsiteX109" fmla="*/ 1907628 w 7015655"/>
              <a:gd name="connsiteY109" fmla="*/ 1182414 h 2900855"/>
              <a:gd name="connsiteX110" fmla="*/ 1734207 w 7015655"/>
              <a:gd name="connsiteY110" fmla="*/ 1213945 h 2900855"/>
              <a:gd name="connsiteX111" fmla="*/ 1876097 w 7015655"/>
              <a:gd name="connsiteY111" fmla="*/ 1150883 h 2900855"/>
              <a:gd name="connsiteX112" fmla="*/ 2081048 w 7015655"/>
              <a:gd name="connsiteY112" fmla="*/ 1056289 h 2900855"/>
              <a:gd name="connsiteX113" fmla="*/ 2175641 w 7015655"/>
              <a:gd name="connsiteY113" fmla="*/ 977462 h 2900855"/>
              <a:gd name="connsiteX114" fmla="*/ 2238703 w 7015655"/>
              <a:gd name="connsiteY114" fmla="*/ 914400 h 2900855"/>
              <a:gd name="connsiteX115" fmla="*/ 2238703 w 7015655"/>
              <a:gd name="connsiteY115" fmla="*/ 772510 h 2900855"/>
              <a:gd name="connsiteX116" fmla="*/ 2175641 w 7015655"/>
              <a:gd name="connsiteY116" fmla="*/ 788276 h 2900855"/>
              <a:gd name="connsiteX117" fmla="*/ 2096814 w 7015655"/>
              <a:gd name="connsiteY117" fmla="*/ 819807 h 2900855"/>
              <a:gd name="connsiteX118" fmla="*/ 2049517 w 7015655"/>
              <a:gd name="connsiteY118" fmla="*/ 835572 h 2900855"/>
              <a:gd name="connsiteX119" fmla="*/ 1718441 w 7015655"/>
              <a:gd name="connsiteY119" fmla="*/ 851338 h 2900855"/>
              <a:gd name="connsiteX120" fmla="*/ 1671145 w 7015655"/>
              <a:gd name="connsiteY120" fmla="*/ 882869 h 2900855"/>
              <a:gd name="connsiteX121" fmla="*/ 1481959 w 7015655"/>
              <a:gd name="connsiteY121" fmla="*/ 867103 h 2900855"/>
              <a:gd name="connsiteX122" fmla="*/ 1434662 w 7015655"/>
              <a:gd name="connsiteY122" fmla="*/ 835572 h 2900855"/>
              <a:gd name="connsiteX123" fmla="*/ 1355834 w 7015655"/>
              <a:gd name="connsiteY123" fmla="*/ 788276 h 2900855"/>
              <a:gd name="connsiteX124" fmla="*/ 1292772 w 7015655"/>
              <a:gd name="connsiteY124" fmla="*/ 756745 h 2900855"/>
              <a:gd name="connsiteX125" fmla="*/ 1198179 w 7015655"/>
              <a:gd name="connsiteY125" fmla="*/ 693683 h 2900855"/>
              <a:gd name="connsiteX126" fmla="*/ 1056290 w 7015655"/>
              <a:gd name="connsiteY126" fmla="*/ 614855 h 2900855"/>
              <a:gd name="connsiteX127" fmla="*/ 961697 w 7015655"/>
              <a:gd name="connsiteY127" fmla="*/ 551793 h 2900855"/>
              <a:gd name="connsiteX128" fmla="*/ 914400 w 7015655"/>
              <a:gd name="connsiteY128" fmla="*/ 504496 h 2900855"/>
              <a:gd name="connsiteX129" fmla="*/ 882869 w 7015655"/>
              <a:gd name="connsiteY129" fmla="*/ 457200 h 2900855"/>
              <a:gd name="connsiteX130" fmla="*/ 835572 w 7015655"/>
              <a:gd name="connsiteY130" fmla="*/ 425669 h 2900855"/>
              <a:gd name="connsiteX131" fmla="*/ 394138 w 7015655"/>
              <a:gd name="connsiteY131" fmla="*/ 346841 h 2900855"/>
              <a:gd name="connsiteX132" fmla="*/ 346841 w 7015655"/>
              <a:gd name="connsiteY132" fmla="*/ 315310 h 2900855"/>
              <a:gd name="connsiteX133" fmla="*/ 204952 w 7015655"/>
              <a:gd name="connsiteY133" fmla="*/ 189186 h 2900855"/>
              <a:gd name="connsiteX134" fmla="*/ 126124 w 7015655"/>
              <a:gd name="connsiteY134" fmla="*/ 110358 h 2900855"/>
              <a:gd name="connsiteX135" fmla="*/ 94593 w 7015655"/>
              <a:gd name="connsiteY135" fmla="*/ 63062 h 2900855"/>
              <a:gd name="connsiteX136" fmla="*/ 0 w 7015655"/>
              <a:gd name="connsiteY136" fmla="*/ 0 h 290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015655" h="2900855">
                <a:moveTo>
                  <a:pt x="7015655" y="2900855"/>
                </a:moveTo>
                <a:cubicBezTo>
                  <a:pt x="7013929" y="2881872"/>
                  <a:pt x="7013796" y="2733547"/>
                  <a:pt x="6984124" y="2680138"/>
                </a:cubicBezTo>
                <a:cubicBezTo>
                  <a:pt x="6965720" y="2647011"/>
                  <a:pt x="6921062" y="2585545"/>
                  <a:pt x="6921062" y="2585545"/>
                </a:cubicBezTo>
                <a:cubicBezTo>
                  <a:pt x="6915807" y="2370083"/>
                  <a:pt x="6919633" y="2154207"/>
                  <a:pt x="6905297" y="1939158"/>
                </a:cubicBezTo>
                <a:cubicBezTo>
                  <a:pt x="6901397" y="1880657"/>
                  <a:pt x="6821440" y="1827123"/>
                  <a:pt x="6779172" y="1813034"/>
                </a:cubicBezTo>
                <a:lnTo>
                  <a:pt x="6684579" y="1781503"/>
                </a:lnTo>
                <a:cubicBezTo>
                  <a:pt x="6414932" y="1799480"/>
                  <a:pt x="6523046" y="1772286"/>
                  <a:pt x="6353503" y="1828800"/>
                </a:cubicBezTo>
                <a:lnTo>
                  <a:pt x="6258910" y="1860331"/>
                </a:lnTo>
                <a:lnTo>
                  <a:pt x="6211614" y="1876096"/>
                </a:lnTo>
                <a:lnTo>
                  <a:pt x="6117021" y="1939158"/>
                </a:lnTo>
                <a:cubicBezTo>
                  <a:pt x="6101255" y="1949668"/>
                  <a:pt x="6088526" y="1968339"/>
                  <a:pt x="6069724" y="1970689"/>
                </a:cubicBezTo>
                <a:cubicBezTo>
                  <a:pt x="6027683" y="1975944"/>
                  <a:pt x="5985392" y="1979489"/>
                  <a:pt x="5943600" y="1986455"/>
                </a:cubicBezTo>
                <a:cubicBezTo>
                  <a:pt x="5904014" y="1993053"/>
                  <a:pt x="5870723" y="2005492"/>
                  <a:pt x="5833241" y="2017986"/>
                </a:cubicBezTo>
                <a:cubicBezTo>
                  <a:pt x="5760961" y="2126406"/>
                  <a:pt x="5782162" y="2076628"/>
                  <a:pt x="5754414" y="2159876"/>
                </a:cubicBezTo>
                <a:cubicBezTo>
                  <a:pt x="5800994" y="2392783"/>
                  <a:pt x="5721582" y="1989602"/>
                  <a:pt x="5801710" y="2443655"/>
                </a:cubicBezTo>
                <a:cubicBezTo>
                  <a:pt x="5805476" y="2464993"/>
                  <a:pt x="5812221" y="2485696"/>
                  <a:pt x="5817476" y="2506717"/>
                </a:cubicBezTo>
                <a:cubicBezTo>
                  <a:pt x="5791882" y="2583497"/>
                  <a:pt x="5812530" y="2558714"/>
                  <a:pt x="5770179" y="2490952"/>
                </a:cubicBezTo>
                <a:cubicBezTo>
                  <a:pt x="5756253" y="2468670"/>
                  <a:pt x="5738648" y="2448910"/>
                  <a:pt x="5722883" y="2427889"/>
                </a:cubicBezTo>
                <a:cubicBezTo>
                  <a:pt x="5717628" y="2301765"/>
                  <a:pt x="5725616" y="2174388"/>
                  <a:pt x="5707117" y="2049517"/>
                </a:cubicBezTo>
                <a:cubicBezTo>
                  <a:pt x="5702522" y="2018501"/>
                  <a:pt x="5617233" y="1977514"/>
                  <a:pt x="5596759" y="1970689"/>
                </a:cubicBezTo>
                <a:cubicBezTo>
                  <a:pt x="5571338" y="1962215"/>
                  <a:pt x="5544089" y="1960737"/>
                  <a:pt x="5517931" y="1954924"/>
                </a:cubicBezTo>
                <a:cubicBezTo>
                  <a:pt x="5496779" y="1950224"/>
                  <a:pt x="5476116" y="1943407"/>
                  <a:pt x="5454869" y="1939158"/>
                </a:cubicBezTo>
                <a:cubicBezTo>
                  <a:pt x="5261593" y="1900503"/>
                  <a:pt x="5443691" y="1944247"/>
                  <a:pt x="5297214" y="1907627"/>
                </a:cubicBezTo>
                <a:cubicBezTo>
                  <a:pt x="5219070" y="1858787"/>
                  <a:pt x="5190187" y="1822700"/>
                  <a:pt x="5108028" y="1813034"/>
                </a:cubicBezTo>
                <a:cubicBezTo>
                  <a:pt x="5039978" y="1805028"/>
                  <a:pt x="4971393" y="1802524"/>
                  <a:pt x="4903076" y="1797269"/>
                </a:cubicBezTo>
                <a:cubicBezTo>
                  <a:pt x="4882055" y="1765738"/>
                  <a:pt x="4866810" y="1729472"/>
                  <a:pt x="4840014" y="1702676"/>
                </a:cubicBezTo>
                <a:cubicBezTo>
                  <a:pt x="4711075" y="1573737"/>
                  <a:pt x="4771274" y="1623531"/>
                  <a:pt x="4666593" y="1545021"/>
                </a:cubicBezTo>
                <a:cubicBezTo>
                  <a:pt x="4587765" y="1550276"/>
                  <a:pt x="4508038" y="1547798"/>
                  <a:pt x="4430110" y="1560786"/>
                </a:cubicBezTo>
                <a:cubicBezTo>
                  <a:pt x="4357126" y="1572950"/>
                  <a:pt x="4399208" y="1599413"/>
                  <a:pt x="4367048" y="1639614"/>
                </a:cubicBezTo>
                <a:cubicBezTo>
                  <a:pt x="4355212" y="1654410"/>
                  <a:pt x="4336699" y="1662671"/>
                  <a:pt x="4319752" y="1671145"/>
                </a:cubicBezTo>
                <a:cubicBezTo>
                  <a:pt x="4262938" y="1699552"/>
                  <a:pt x="4160005" y="1698155"/>
                  <a:pt x="4114800" y="1702676"/>
                </a:cubicBezTo>
                <a:cubicBezTo>
                  <a:pt x="4088524" y="1697421"/>
                  <a:pt x="4059238" y="1700205"/>
                  <a:pt x="4035972" y="1686910"/>
                </a:cubicBezTo>
                <a:cubicBezTo>
                  <a:pt x="4019521" y="1677509"/>
                  <a:pt x="4017029" y="1653776"/>
                  <a:pt x="4004441" y="1639614"/>
                </a:cubicBezTo>
                <a:cubicBezTo>
                  <a:pt x="3974816" y="1606286"/>
                  <a:pt x="3946950" y="1569756"/>
                  <a:pt x="3909848" y="1545021"/>
                </a:cubicBezTo>
                <a:cubicBezTo>
                  <a:pt x="3878317" y="1524000"/>
                  <a:pt x="3851206" y="1493942"/>
                  <a:pt x="3815255" y="1481958"/>
                </a:cubicBezTo>
                <a:lnTo>
                  <a:pt x="3720662" y="1450427"/>
                </a:lnTo>
                <a:cubicBezTo>
                  <a:pt x="3688869" y="1498117"/>
                  <a:pt x="3656544" y="1523242"/>
                  <a:pt x="3704897" y="1592317"/>
                </a:cubicBezTo>
                <a:cubicBezTo>
                  <a:pt x="3726629" y="1623362"/>
                  <a:pt x="3799490" y="1655379"/>
                  <a:pt x="3799490" y="1655379"/>
                </a:cubicBezTo>
                <a:cubicBezTo>
                  <a:pt x="3800894" y="1666614"/>
                  <a:pt x="3837884" y="1872665"/>
                  <a:pt x="3799490" y="1891862"/>
                </a:cubicBezTo>
                <a:cubicBezTo>
                  <a:pt x="3728828" y="1927193"/>
                  <a:pt x="3641835" y="1902372"/>
                  <a:pt x="3563007" y="1907627"/>
                </a:cubicBezTo>
                <a:cubicBezTo>
                  <a:pt x="3470851" y="2045862"/>
                  <a:pt x="3614718" y="1813347"/>
                  <a:pt x="3515710" y="2159876"/>
                </a:cubicBezTo>
                <a:cubicBezTo>
                  <a:pt x="3511145" y="2175855"/>
                  <a:pt x="3484709" y="2172382"/>
                  <a:pt x="3468414" y="2175641"/>
                </a:cubicBezTo>
                <a:cubicBezTo>
                  <a:pt x="3431976" y="2182929"/>
                  <a:pt x="3394783" y="2185757"/>
                  <a:pt x="3358055" y="2191407"/>
                </a:cubicBezTo>
                <a:cubicBezTo>
                  <a:pt x="3326461" y="2196268"/>
                  <a:pt x="3294993" y="2201917"/>
                  <a:pt x="3263462" y="2207172"/>
                </a:cubicBezTo>
                <a:cubicBezTo>
                  <a:pt x="3231931" y="2217682"/>
                  <a:pt x="3196524" y="2220267"/>
                  <a:pt x="3168869" y="2238703"/>
                </a:cubicBezTo>
                <a:lnTo>
                  <a:pt x="3074276" y="2301765"/>
                </a:lnTo>
                <a:cubicBezTo>
                  <a:pt x="3069021" y="2286000"/>
                  <a:pt x="3053255" y="2270234"/>
                  <a:pt x="3058510" y="2254469"/>
                </a:cubicBezTo>
                <a:cubicBezTo>
                  <a:pt x="3065561" y="2233317"/>
                  <a:pt x="3091533" y="2224300"/>
                  <a:pt x="3105807" y="2207172"/>
                </a:cubicBezTo>
                <a:cubicBezTo>
                  <a:pt x="3117937" y="2192616"/>
                  <a:pt x="3123940" y="2173274"/>
                  <a:pt x="3137338" y="2159876"/>
                </a:cubicBezTo>
                <a:cubicBezTo>
                  <a:pt x="3155918" y="2141296"/>
                  <a:pt x="3181820" y="2131159"/>
                  <a:pt x="3200400" y="2112579"/>
                </a:cubicBezTo>
                <a:cubicBezTo>
                  <a:pt x="3305500" y="2007479"/>
                  <a:pt x="3153106" y="2117833"/>
                  <a:pt x="3279228" y="2033752"/>
                </a:cubicBezTo>
                <a:cubicBezTo>
                  <a:pt x="3300249" y="2002221"/>
                  <a:pt x="3347298" y="1976721"/>
                  <a:pt x="3342290" y="1939158"/>
                </a:cubicBezTo>
                <a:cubicBezTo>
                  <a:pt x="3314853" y="1733379"/>
                  <a:pt x="3355974" y="1747545"/>
                  <a:pt x="3263462" y="1639614"/>
                </a:cubicBezTo>
                <a:cubicBezTo>
                  <a:pt x="3214064" y="1581983"/>
                  <a:pt x="3192745" y="1576704"/>
                  <a:pt x="3121572" y="1529255"/>
                </a:cubicBezTo>
                <a:lnTo>
                  <a:pt x="3074276" y="1497724"/>
                </a:lnTo>
                <a:cubicBezTo>
                  <a:pt x="3029310" y="1502720"/>
                  <a:pt x="2937917" y="1502841"/>
                  <a:pt x="2885090" y="1529255"/>
                </a:cubicBezTo>
                <a:cubicBezTo>
                  <a:pt x="2868143" y="1537729"/>
                  <a:pt x="2853559" y="1550276"/>
                  <a:pt x="2837793" y="1560786"/>
                </a:cubicBezTo>
                <a:cubicBezTo>
                  <a:pt x="2787826" y="1635737"/>
                  <a:pt x="2812253" y="1590108"/>
                  <a:pt x="2774731" y="1702676"/>
                </a:cubicBezTo>
                <a:lnTo>
                  <a:pt x="2758966" y="1749972"/>
                </a:lnTo>
                <a:cubicBezTo>
                  <a:pt x="2732280" y="1723287"/>
                  <a:pt x="2706791" y="1691152"/>
                  <a:pt x="2664372" y="1686910"/>
                </a:cubicBezTo>
                <a:cubicBezTo>
                  <a:pt x="2621688" y="1682642"/>
                  <a:pt x="2564597" y="1704403"/>
                  <a:pt x="2522483" y="1718441"/>
                </a:cubicBezTo>
                <a:cubicBezTo>
                  <a:pt x="2512849" y="1747344"/>
                  <a:pt x="2493489" y="1833077"/>
                  <a:pt x="2459421" y="1860331"/>
                </a:cubicBezTo>
                <a:cubicBezTo>
                  <a:pt x="2446444" y="1870712"/>
                  <a:pt x="2427890" y="1870841"/>
                  <a:pt x="2412124" y="1876096"/>
                </a:cubicBezTo>
                <a:cubicBezTo>
                  <a:pt x="2396359" y="1886606"/>
                  <a:pt x="2381775" y="1899153"/>
                  <a:pt x="2364828" y="1907627"/>
                </a:cubicBezTo>
                <a:cubicBezTo>
                  <a:pt x="2349964" y="1915059"/>
                  <a:pt x="2331358" y="1914175"/>
                  <a:pt x="2317531" y="1923393"/>
                </a:cubicBezTo>
                <a:cubicBezTo>
                  <a:pt x="2199434" y="2002124"/>
                  <a:pt x="2335398" y="1948967"/>
                  <a:pt x="2222938" y="1986455"/>
                </a:cubicBezTo>
                <a:cubicBezTo>
                  <a:pt x="2190894" y="2082587"/>
                  <a:pt x="2206720" y="2062764"/>
                  <a:pt x="2159876" y="2128345"/>
                </a:cubicBezTo>
                <a:cubicBezTo>
                  <a:pt x="2144603" y="2149727"/>
                  <a:pt x="2131159" y="2172827"/>
                  <a:pt x="2112579" y="2191407"/>
                </a:cubicBezTo>
                <a:cubicBezTo>
                  <a:pt x="2093027" y="2210959"/>
                  <a:pt x="2029074" y="2252332"/>
                  <a:pt x="2002221" y="2270234"/>
                </a:cubicBezTo>
                <a:cubicBezTo>
                  <a:pt x="1929941" y="2378654"/>
                  <a:pt x="1975110" y="2352843"/>
                  <a:pt x="1891862" y="2380593"/>
                </a:cubicBezTo>
                <a:cubicBezTo>
                  <a:pt x="1892847" y="2375668"/>
                  <a:pt x="1910342" y="2271249"/>
                  <a:pt x="1923393" y="2254469"/>
                </a:cubicBezTo>
                <a:cubicBezTo>
                  <a:pt x="2071551" y="2063980"/>
                  <a:pt x="1963816" y="2219666"/>
                  <a:pt x="2065283" y="2128345"/>
                </a:cubicBezTo>
                <a:cubicBezTo>
                  <a:pt x="2103952" y="2093543"/>
                  <a:pt x="2175641" y="2017986"/>
                  <a:pt x="2175641" y="2017986"/>
                </a:cubicBezTo>
                <a:cubicBezTo>
                  <a:pt x="2180896" y="2002220"/>
                  <a:pt x="2191407" y="1987308"/>
                  <a:pt x="2191407" y="1970689"/>
                </a:cubicBezTo>
                <a:cubicBezTo>
                  <a:pt x="2191407" y="1934507"/>
                  <a:pt x="2169855" y="1886076"/>
                  <a:pt x="2144110" y="1860331"/>
                </a:cubicBezTo>
                <a:cubicBezTo>
                  <a:pt x="2130712" y="1846933"/>
                  <a:pt x="2111370" y="1840930"/>
                  <a:pt x="2096814" y="1828800"/>
                </a:cubicBezTo>
                <a:cubicBezTo>
                  <a:pt x="2018085" y="1763192"/>
                  <a:pt x="2085338" y="1793443"/>
                  <a:pt x="2002221" y="1765738"/>
                </a:cubicBezTo>
                <a:cubicBezTo>
                  <a:pt x="1975945" y="1770993"/>
                  <a:pt x="1947788" y="1770415"/>
                  <a:pt x="1923393" y="1781503"/>
                </a:cubicBezTo>
                <a:cubicBezTo>
                  <a:pt x="1913948" y="1785796"/>
                  <a:pt x="1784917" y="1872683"/>
                  <a:pt x="1765738" y="1891862"/>
                </a:cubicBezTo>
                <a:cubicBezTo>
                  <a:pt x="1694427" y="1963173"/>
                  <a:pt x="1778987" y="1924231"/>
                  <a:pt x="1686910" y="1954924"/>
                </a:cubicBezTo>
                <a:cubicBezTo>
                  <a:pt x="1681655" y="1939158"/>
                  <a:pt x="1662900" y="1922056"/>
                  <a:pt x="1671145" y="1907627"/>
                </a:cubicBezTo>
                <a:cubicBezTo>
                  <a:pt x="1687840" y="1878411"/>
                  <a:pt x="1724648" y="1866723"/>
                  <a:pt x="1749972" y="1844565"/>
                </a:cubicBezTo>
                <a:cubicBezTo>
                  <a:pt x="1822645" y="1780976"/>
                  <a:pt x="1765962" y="1807705"/>
                  <a:pt x="1844566" y="1781503"/>
                </a:cubicBezTo>
                <a:cubicBezTo>
                  <a:pt x="1855076" y="1765738"/>
                  <a:pt x="1859463" y="1743280"/>
                  <a:pt x="1876097" y="1734207"/>
                </a:cubicBezTo>
                <a:cubicBezTo>
                  <a:pt x="1941141" y="1698728"/>
                  <a:pt x="2011951" y="1690887"/>
                  <a:pt x="2081048" y="1671145"/>
                </a:cubicBezTo>
                <a:cubicBezTo>
                  <a:pt x="2097027" y="1666580"/>
                  <a:pt x="2112579" y="1660634"/>
                  <a:pt x="2128345" y="1655379"/>
                </a:cubicBezTo>
                <a:cubicBezTo>
                  <a:pt x="2144110" y="1660634"/>
                  <a:pt x="2160777" y="1663713"/>
                  <a:pt x="2175641" y="1671145"/>
                </a:cubicBezTo>
                <a:cubicBezTo>
                  <a:pt x="2192588" y="1679619"/>
                  <a:pt x="2204038" y="1701326"/>
                  <a:pt x="2222938" y="1702676"/>
                </a:cubicBezTo>
                <a:cubicBezTo>
                  <a:pt x="2280836" y="1706811"/>
                  <a:pt x="2338552" y="1692165"/>
                  <a:pt x="2396359" y="1686910"/>
                </a:cubicBezTo>
                <a:cubicBezTo>
                  <a:pt x="2463493" y="1664533"/>
                  <a:pt x="2446867" y="1677908"/>
                  <a:pt x="2506717" y="1608083"/>
                </a:cubicBezTo>
                <a:cubicBezTo>
                  <a:pt x="2519048" y="1593697"/>
                  <a:pt x="2523452" y="1572623"/>
                  <a:pt x="2538248" y="1560786"/>
                </a:cubicBezTo>
                <a:cubicBezTo>
                  <a:pt x="2551225" y="1550405"/>
                  <a:pt x="2569779" y="1550276"/>
                  <a:pt x="2585545" y="1545021"/>
                </a:cubicBezTo>
                <a:cubicBezTo>
                  <a:pt x="2601310" y="1529255"/>
                  <a:pt x="2614698" y="1510683"/>
                  <a:pt x="2632841" y="1497724"/>
                </a:cubicBezTo>
                <a:cubicBezTo>
                  <a:pt x="2651965" y="1484064"/>
                  <a:pt x="2675973" y="1478649"/>
                  <a:pt x="2695903" y="1466193"/>
                </a:cubicBezTo>
                <a:cubicBezTo>
                  <a:pt x="2718185" y="1452267"/>
                  <a:pt x="2737945" y="1434662"/>
                  <a:pt x="2758966" y="1418896"/>
                </a:cubicBezTo>
                <a:cubicBezTo>
                  <a:pt x="2796989" y="1304823"/>
                  <a:pt x="2744547" y="1414007"/>
                  <a:pt x="2948152" y="1355834"/>
                </a:cubicBezTo>
                <a:cubicBezTo>
                  <a:pt x="2969590" y="1349709"/>
                  <a:pt x="2981175" y="1325666"/>
                  <a:pt x="2995448" y="1308538"/>
                </a:cubicBezTo>
                <a:cubicBezTo>
                  <a:pt x="3007578" y="1293982"/>
                  <a:pt x="3014849" y="1275797"/>
                  <a:pt x="3026979" y="1261241"/>
                </a:cubicBezTo>
                <a:cubicBezTo>
                  <a:pt x="3128137" y="1139852"/>
                  <a:pt x="3027521" y="1284078"/>
                  <a:pt x="3105807" y="1166648"/>
                </a:cubicBezTo>
                <a:cubicBezTo>
                  <a:pt x="3050300" y="1083388"/>
                  <a:pt x="3102471" y="1150276"/>
                  <a:pt x="3011214" y="1072055"/>
                </a:cubicBezTo>
                <a:cubicBezTo>
                  <a:pt x="2994286" y="1057545"/>
                  <a:pt x="2981754" y="1038136"/>
                  <a:pt x="2963917" y="1024758"/>
                </a:cubicBezTo>
                <a:cubicBezTo>
                  <a:pt x="2887889" y="967737"/>
                  <a:pt x="2899700" y="983888"/>
                  <a:pt x="2822028" y="961696"/>
                </a:cubicBezTo>
                <a:cubicBezTo>
                  <a:pt x="2806049" y="957131"/>
                  <a:pt x="2791204" y="948127"/>
                  <a:pt x="2774731" y="945931"/>
                </a:cubicBezTo>
                <a:cubicBezTo>
                  <a:pt x="2712006" y="937568"/>
                  <a:pt x="2648607" y="935420"/>
                  <a:pt x="2585545" y="930165"/>
                </a:cubicBezTo>
                <a:cubicBezTo>
                  <a:pt x="2501462" y="935420"/>
                  <a:pt x="2417081" y="937112"/>
                  <a:pt x="2333297" y="945931"/>
                </a:cubicBezTo>
                <a:cubicBezTo>
                  <a:pt x="2316770" y="947671"/>
                  <a:pt x="2300429" y="953451"/>
                  <a:pt x="2286000" y="961696"/>
                </a:cubicBezTo>
                <a:cubicBezTo>
                  <a:pt x="2216852" y="1001209"/>
                  <a:pt x="2231547" y="1008370"/>
                  <a:pt x="2175641" y="1056289"/>
                </a:cubicBezTo>
                <a:cubicBezTo>
                  <a:pt x="2100277" y="1120887"/>
                  <a:pt x="2130268" y="1088973"/>
                  <a:pt x="2049517" y="1135117"/>
                </a:cubicBezTo>
                <a:cubicBezTo>
                  <a:pt x="2033066" y="1144518"/>
                  <a:pt x="2020196" y="1160656"/>
                  <a:pt x="2002221" y="1166648"/>
                </a:cubicBezTo>
                <a:cubicBezTo>
                  <a:pt x="1971895" y="1176757"/>
                  <a:pt x="1938973" y="1176145"/>
                  <a:pt x="1907628" y="1182414"/>
                </a:cubicBezTo>
                <a:cubicBezTo>
                  <a:pt x="1721800" y="1219580"/>
                  <a:pt x="2014733" y="1173869"/>
                  <a:pt x="1734207" y="1213945"/>
                </a:cubicBezTo>
                <a:cubicBezTo>
                  <a:pt x="1625206" y="1250277"/>
                  <a:pt x="1658795" y="1240360"/>
                  <a:pt x="1876097" y="1150883"/>
                </a:cubicBezTo>
                <a:cubicBezTo>
                  <a:pt x="1923517" y="1131357"/>
                  <a:pt x="2054263" y="1083074"/>
                  <a:pt x="2081048" y="1056289"/>
                </a:cubicBezTo>
                <a:cubicBezTo>
                  <a:pt x="2245070" y="892271"/>
                  <a:pt x="2021984" y="1109169"/>
                  <a:pt x="2175641" y="977462"/>
                </a:cubicBezTo>
                <a:cubicBezTo>
                  <a:pt x="2198212" y="958115"/>
                  <a:pt x="2217682" y="935421"/>
                  <a:pt x="2238703" y="914400"/>
                </a:cubicBezTo>
                <a:cubicBezTo>
                  <a:pt x="2252557" y="872839"/>
                  <a:pt x="2280323" y="814130"/>
                  <a:pt x="2238703" y="772510"/>
                </a:cubicBezTo>
                <a:cubicBezTo>
                  <a:pt x="2223382" y="757189"/>
                  <a:pt x="2196197" y="781424"/>
                  <a:pt x="2175641" y="788276"/>
                </a:cubicBezTo>
                <a:cubicBezTo>
                  <a:pt x="2148794" y="797225"/>
                  <a:pt x="2123312" y="809870"/>
                  <a:pt x="2096814" y="819807"/>
                </a:cubicBezTo>
                <a:cubicBezTo>
                  <a:pt x="2081254" y="825642"/>
                  <a:pt x="2066078" y="834192"/>
                  <a:pt x="2049517" y="835572"/>
                </a:cubicBezTo>
                <a:cubicBezTo>
                  <a:pt x="1939415" y="844747"/>
                  <a:pt x="1828800" y="846083"/>
                  <a:pt x="1718441" y="851338"/>
                </a:cubicBezTo>
                <a:cubicBezTo>
                  <a:pt x="1702676" y="861848"/>
                  <a:pt x="1690051" y="881609"/>
                  <a:pt x="1671145" y="882869"/>
                </a:cubicBezTo>
                <a:cubicBezTo>
                  <a:pt x="1608005" y="887078"/>
                  <a:pt x="1544011" y="879513"/>
                  <a:pt x="1481959" y="867103"/>
                </a:cubicBezTo>
                <a:cubicBezTo>
                  <a:pt x="1463379" y="863387"/>
                  <a:pt x="1450730" y="845614"/>
                  <a:pt x="1434662" y="835572"/>
                </a:cubicBezTo>
                <a:cubicBezTo>
                  <a:pt x="1408677" y="819332"/>
                  <a:pt x="1382621" y="803157"/>
                  <a:pt x="1355834" y="788276"/>
                </a:cubicBezTo>
                <a:cubicBezTo>
                  <a:pt x="1335290" y="776863"/>
                  <a:pt x="1312925" y="768837"/>
                  <a:pt x="1292772" y="756745"/>
                </a:cubicBezTo>
                <a:cubicBezTo>
                  <a:pt x="1260277" y="737248"/>
                  <a:pt x="1234130" y="705667"/>
                  <a:pt x="1198179" y="693683"/>
                </a:cubicBezTo>
                <a:cubicBezTo>
                  <a:pt x="1114932" y="665933"/>
                  <a:pt x="1164711" y="687135"/>
                  <a:pt x="1056290" y="614855"/>
                </a:cubicBezTo>
                <a:lnTo>
                  <a:pt x="961697" y="551793"/>
                </a:lnTo>
                <a:cubicBezTo>
                  <a:pt x="945931" y="536027"/>
                  <a:pt x="928674" y="521624"/>
                  <a:pt x="914400" y="504496"/>
                </a:cubicBezTo>
                <a:cubicBezTo>
                  <a:pt x="902270" y="489940"/>
                  <a:pt x="896267" y="470598"/>
                  <a:pt x="882869" y="457200"/>
                </a:cubicBezTo>
                <a:cubicBezTo>
                  <a:pt x="869471" y="443802"/>
                  <a:pt x="851338" y="436179"/>
                  <a:pt x="835572" y="425669"/>
                </a:cubicBezTo>
                <a:cubicBezTo>
                  <a:pt x="704786" y="251285"/>
                  <a:pt x="837550" y="394350"/>
                  <a:pt x="394138" y="346841"/>
                </a:cubicBezTo>
                <a:cubicBezTo>
                  <a:pt x="375298" y="344822"/>
                  <a:pt x="361003" y="327898"/>
                  <a:pt x="346841" y="315310"/>
                </a:cubicBezTo>
                <a:cubicBezTo>
                  <a:pt x="184851" y="171319"/>
                  <a:pt x="312296" y="260749"/>
                  <a:pt x="204952" y="189186"/>
                </a:cubicBezTo>
                <a:cubicBezTo>
                  <a:pt x="120872" y="63065"/>
                  <a:pt x="231225" y="215458"/>
                  <a:pt x="126124" y="110358"/>
                </a:cubicBezTo>
                <a:cubicBezTo>
                  <a:pt x="112726" y="96960"/>
                  <a:pt x="108853" y="75539"/>
                  <a:pt x="94593" y="63062"/>
                </a:cubicBezTo>
                <a:cubicBezTo>
                  <a:pt x="66074" y="38108"/>
                  <a:pt x="0" y="0"/>
                  <a:pt x="0" y="0"/>
                </a:cubicBezTo>
              </a:path>
            </a:pathLst>
          </a:custGeom>
          <a:ln w="38100" cap="sq">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3352800" y="3124200"/>
            <a:ext cx="304800" cy="304800"/>
          </a:xfrm>
          <a:prstGeom prst="ellipse">
            <a:avLst/>
          </a:prstGeom>
          <a:solidFill>
            <a:schemeClr val="accent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248400" y="1905001"/>
            <a:ext cx="2195216" cy="461665"/>
          </a:xfrm>
          <a:prstGeom prst="rect">
            <a:avLst/>
          </a:prstGeom>
          <a:noFill/>
        </p:spPr>
        <p:txBody>
          <a:bodyPr wrap="none" rtlCol="0">
            <a:spAutoFit/>
          </a:bodyPr>
          <a:lstStyle/>
          <a:p>
            <a:r>
              <a:rPr lang="en-US" sz="2400" dirty="0">
                <a:solidFill>
                  <a:schemeClr val="tx2"/>
                </a:solidFill>
              </a:rPr>
              <a:t>Chesapeake Bay</a:t>
            </a:r>
          </a:p>
        </p:txBody>
      </p:sp>
      <p:pic>
        <p:nvPicPr>
          <p:cNvPr id="15" name="Picture 14" descr="British_Flag.gif"/>
          <p:cNvPicPr>
            <a:picLocks noChangeAspect="1"/>
          </p:cNvPicPr>
          <p:nvPr/>
        </p:nvPicPr>
        <p:blipFill>
          <a:blip r:embed="rId2" cstate="print"/>
          <a:stretch>
            <a:fillRect/>
          </a:stretch>
        </p:blipFill>
        <p:spPr>
          <a:xfrm>
            <a:off x="3276601" y="2895600"/>
            <a:ext cx="493059" cy="419100"/>
          </a:xfrm>
          <a:prstGeom prst="rect">
            <a:avLst/>
          </a:prstGeom>
        </p:spPr>
      </p:pic>
      <p:sp>
        <p:nvSpPr>
          <p:cNvPr id="16" name="TextBox 15"/>
          <p:cNvSpPr txBox="1"/>
          <p:nvPr/>
        </p:nvSpPr>
        <p:spPr>
          <a:xfrm>
            <a:off x="3733801" y="3200400"/>
            <a:ext cx="1268745" cy="400110"/>
          </a:xfrm>
          <a:prstGeom prst="rect">
            <a:avLst/>
          </a:prstGeom>
          <a:noFill/>
        </p:spPr>
        <p:txBody>
          <a:bodyPr wrap="none" rtlCol="0">
            <a:spAutoFit/>
          </a:bodyPr>
          <a:lstStyle/>
          <a:p>
            <a:r>
              <a:rPr lang="en-US" sz="2000" b="1" dirty="0">
                <a:latin typeface="Caslon Antique" pitchFamily="18" charset="0"/>
              </a:rPr>
              <a:t>Yorktown</a:t>
            </a:r>
          </a:p>
        </p:txBody>
      </p:sp>
      <p:sp>
        <p:nvSpPr>
          <p:cNvPr id="17" name="TextBox 16"/>
          <p:cNvSpPr txBox="1"/>
          <p:nvPr/>
        </p:nvSpPr>
        <p:spPr>
          <a:xfrm>
            <a:off x="1524000" y="2590800"/>
            <a:ext cx="1440844" cy="369332"/>
          </a:xfrm>
          <a:prstGeom prst="rect">
            <a:avLst/>
          </a:prstGeom>
          <a:noFill/>
        </p:spPr>
        <p:txBody>
          <a:bodyPr wrap="none" rtlCol="0">
            <a:spAutoFit/>
          </a:bodyPr>
          <a:lstStyle/>
          <a:p>
            <a:r>
              <a:rPr lang="en-US" dirty="0">
                <a:latin typeface="Caslon Antique" pitchFamily="18" charset="0"/>
              </a:rPr>
              <a:t>Williamsburg</a:t>
            </a:r>
          </a:p>
        </p:txBody>
      </p:sp>
      <p:sp>
        <p:nvSpPr>
          <p:cNvPr id="18" name="TextBox 17"/>
          <p:cNvSpPr txBox="1"/>
          <p:nvPr/>
        </p:nvSpPr>
        <p:spPr>
          <a:xfrm>
            <a:off x="4648201" y="6172200"/>
            <a:ext cx="915635" cy="369332"/>
          </a:xfrm>
          <a:prstGeom prst="rect">
            <a:avLst/>
          </a:prstGeom>
          <a:noFill/>
        </p:spPr>
        <p:txBody>
          <a:bodyPr wrap="none" rtlCol="0">
            <a:spAutoFit/>
          </a:bodyPr>
          <a:lstStyle/>
          <a:p>
            <a:r>
              <a:rPr lang="en-US" dirty="0">
                <a:latin typeface="Caslon Antique" pitchFamily="18" charset="0"/>
              </a:rPr>
              <a:t>Norfolk</a:t>
            </a:r>
          </a:p>
        </p:txBody>
      </p:sp>
      <p:sp>
        <p:nvSpPr>
          <p:cNvPr id="19" name="TextBox 18"/>
          <p:cNvSpPr txBox="1"/>
          <p:nvPr/>
        </p:nvSpPr>
        <p:spPr>
          <a:xfrm>
            <a:off x="7772400" y="2971800"/>
            <a:ext cx="1402948" cy="369332"/>
          </a:xfrm>
          <a:prstGeom prst="rect">
            <a:avLst/>
          </a:prstGeom>
          <a:noFill/>
        </p:spPr>
        <p:txBody>
          <a:bodyPr wrap="none" rtlCol="0">
            <a:spAutoFit/>
          </a:bodyPr>
          <a:lstStyle/>
          <a:p>
            <a:r>
              <a:rPr lang="en-US" i="1" dirty="0">
                <a:latin typeface="+mj-lt"/>
              </a:rPr>
              <a:t>Cape Charles</a:t>
            </a:r>
          </a:p>
        </p:txBody>
      </p:sp>
      <p:sp>
        <p:nvSpPr>
          <p:cNvPr id="20" name="TextBox 19"/>
          <p:cNvSpPr txBox="1"/>
          <p:nvPr/>
        </p:nvSpPr>
        <p:spPr>
          <a:xfrm>
            <a:off x="8458201" y="5638800"/>
            <a:ext cx="1261499" cy="369332"/>
          </a:xfrm>
          <a:prstGeom prst="rect">
            <a:avLst/>
          </a:prstGeom>
          <a:noFill/>
        </p:spPr>
        <p:txBody>
          <a:bodyPr wrap="none" rtlCol="0">
            <a:spAutoFit/>
          </a:bodyPr>
          <a:lstStyle/>
          <a:p>
            <a:r>
              <a:rPr lang="en-US" i="1" dirty="0">
                <a:latin typeface="+mj-lt"/>
              </a:rPr>
              <a:t>Cape Henry</a:t>
            </a:r>
          </a:p>
        </p:txBody>
      </p:sp>
      <p:pic>
        <p:nvPicPr>
          <p:cNvPr id="21" name="Picture 20" descr="betsy-med.gif"/>
          <p:cNvPicPr>
            <a:picLocks noChangeAspect="1"/>
          </p:cNvPicPr>
          <p:nvPr/>
        </p:nvPicPr>
        <p:blipFill>
          <a:blip r:embed="rId3" cstate="print"/>
          <a:stretch>
            <a:fillRect/>
          </a:stretch>
        </p:blipFill>
        <p:spPr>
          <a:xfrm>
            <a:off x="1905000" y="381001"/>
            <a:ext cx="685800" cy="453911"/>
          </a:xfrm>
          <a:prstGeom prst="rect">
            <a:avLst/>
          </a:prstGeom>
        </p:spPr>
      </p:pic>
      <p:cxnSp>
        <p:nvCxnSpPr>
          <p:cNvPr id="23" name="Straight Connector 22"/>
          <p:cNvCxnSpPr/>
          <p:nvPr/>
        </p:nvCxnSpPr>
        <p:spPr>
          <a:xfrm rot="5400000">
            <a:off x="3009900" y="31623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00400" y="3352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35052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95700" y="33909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descr="betsy-med.gif"/>
          <p:cNvPicPr>
            <a:picLocks noChangeAspect="1"/>
          </p:cNvPicPr>
          <p:nvPr/>
        </p:nvPicPr>
        <p:blipFill>
          <a:blip r:embed="rId3" cstate="print"/>
          <a:stretch>
            <a:fillRect/>
          </a:stretch>
        </p:blipFill>
        <p:spPr>
          <a:xfrm>
            <a:off x="2895600" y="-453911"/>
            <a:ext cx="685800" cy="453911"/>
          </a:xfrm>
          <a:prstGeom prst="rect">
            <a:avLst/>
          </a:prstGeom>
        </p:spPr>
      </p:pic>
      <p:pic>
        <p:nvPicPr>
          <p:cNvPr id="31" name="Picture 30" descr="fluerflag.gif"/>
          <p:cNvPicPr>
            <a:picLocks noChangeAspect="1"/>
          </p:cNvPicPr>
          <p:nvPr/>
        </p:nvPicPr>
        <p:blipFill>
          <a:blip r:embed="rId4" cstate="print"/>
          <a:stretch>
            <a:fillRect/>
          </a:stretch>
        </p:blipFill>
        <p:spPr>
          <a:xfrm>
            <a:off x="3657601" y="-400672"/>
            <a:ext cx="614363" cy="400672"/>
          </a:xfrm>
          <a:prstGeom prst="rect">
            <a:avLst/>
          </a:prstGeom>
        </p:spPr>
      </p:pic>
      <p:pic>
        <p:nvPicPr>
          <p:cNvPr id="32" name="Picture 31" descr="betsy-med.gif"/>
          <p:cNvPicPr>
            <a:picLocks noChangeAspect="1"/>
          </p:cNvPicPr>
          <p:nvPr/>
        </p:nvPicPr>
        <p:blipFill>
          <a:blip r:embed="rId3" cstate="print"/>
          <a:stretch>
            <a:fillRect/>
          </a:stretch>
        </p:blipFill>
        <p:spPr>
          <a:xfrm>
            <a:off x="2057400" y="-453911"/>
            <a:ext cx="685800" cy="453911"/>
          </a:xfrm>
          <a:prstGeom prst="rect">
            <a:avLst/>
          </a:prstGeom>
        </p:spPr>
      </p:pic>
      <p:pic>
        <p:nvPicPr>
          <p:cNvPr id="33" name="Picture 32" descr="fluerflag.gif"/>
          <p:cNvPicPr>
            <a:picLocks noChangeAspect="1"/>
          </p:cNvPicPr>
          <p:nvPr/>
        </p:nvPicPr>
        <p:blipFill>
          <a:blip r:embed="rId4" cstate="print"/>
          <a:stretch>
            <a:fillRect/>
          </a:stretch>
        </p:blipFill>
        <p:spPr>
          <a:xfrm>
            <a:off x="12420600" y="6457328"/>
            <a:ext cx="614363" cy="400672"/>
          </a:xfrm>
          <a:prstGeom prst="rect">
            <a:avLst/>
          </a:prstGeom>
        </p:spPr>
      </p:pic>
      <p:pic>
        <p:nvPicPr>
          <p:cNvPr id="34" name="Picture 33" descr="sailing_ship.gif"/>
          <p:cNvPicPr>
            <a:picLocks noChangeAspect="1"/>
          </p:cNvPicPr>
          <p:nvPr/>
        </p:nvPicPr>
        <p:blipFill>
          <a:blip r:embed="rId5" cstate="print"/>
          <a:stretch>
            <a:fillRect/>
          </a:stretch>
        </p:blipFill>
        <p:spPr>
          <a:xfrm>
            <a:off x="8077201" y="2895600"/>
            <a:ext cx="983359" cy="844532"/>
          </a:xfrm>
          <a:prstGeom prst="rect">
            <a:avLst/>
          </a:prstGeom>
        </p:spPr>
      </p:pic>
      <p:pic>
        <p:nvPicPr>
          <p:cNvPr id="35" name="Picture 34" descr="sailing_ship.gif"/>
          <p:cNvPicPr>
            <a:picLocks noChangeAspect="1"/>
          </p:cNvPicPr>
          <p:nvPr/>
        </p:nvPicPr>
        <p:blipFill>
          <a:blip r:embed="rId5" cstate="print"/>
          <a:stretch>
            <a:fillRect/>
          </a:stretch>
        </p:blipFill>
        <p:spPr>
          <a:xfrm>
            <a:off x="7620001" y="3352800"/>
            <a:ext cx="983359" cy="844532"/>
          </a:xfrm>
          <a:prstGeom prst="rect">
            <a:avLst/>
          </a:prstGeom>
        </p:spPr>
      </p:pic>
      <p:pic>
        <p:nvPicPr>
          <p:cNvPr id="36" name="Picture 35" descr="sailing_ship.gif"/>
          <p:cNvPicPr>
            <a:picLocks noChangeAspect="1"/>
          </p:cNvPicPr>
          <p:nvPr/>
        </p:nvPicPr>
        <p:blipFill>
          <a:blip r:embed="rId5" cstate="print"/>
          <a:stretch>
            <a:fillRect/>
          </a:stretch>
        </p:blipFill>
        <p:spPr>
          <a:xfrm>
            <a:off x="7391401" y="4038600"/>
            <a:ext cx="983359" cy="844532"/>
          </a:xfrm>
          <a:prstGeom prst="rect">
            <a:avLst/>
          </a:prstGeom>
        </p:spPr>
      </p:pic>
      <p:pic>
        <p:nvPicPr>
          <p:cNvPr id="37" name="Picture 36" descr="sailing_ship.gif"/>
          <p:cNvPicPr>
            <a:picLocks noChangeAspect="1"/>
          </p:cNvPicPr>
          <p:nvPr/>
        </p:nvPicPr>
        <p:blipFill>
          <a:blip r:embed="rId5" cstate="print"/>
          <a:stretch>
            <a:fillRect/>
          </a:stretch>
        </p:blipFill>
        <p:spPr>
          <a:xfrm>
            <a:off x="7239001" y="4800600"/>
            <a:ext cx="983359" cy="844532"/>
          </a:xfrm>
          <a:prstGeom prst="rect">
            <a:avLst/>
          </a:prstGeom>
        </p:spPr>
      </p:pic>
      <p:cxnSp>
        <p:nvCxnSpPr>
          <p:cNvPr id="39" name="Straight Connector 38"/>
          <p:cNvCxnSpPr/>
          <p:nvPr/>
        </p:nvCxnSpPr>
        <p:spPr>
          <a:xfrm rot="16200000" flipH="1">
            <a:off x="2628900" y="2857500"/>
            <a:ext cx="4572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705100" y="32385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24200" y="3581400"/>
            <a:ext cx="457200"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657600" y="36576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038600" y="3352800"/>
            <a:ext cx="457200" cy="152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4000500" y="22479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581400" y="22860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52" name="Picture 51" descr="British_Flag.gif"/>
          <p:cNvPicPr>
            <a:picLocks noChangeAspect="1"/>
          </p:cNvPicPr>
          <p:nvPr/>
        </p:nvPicPr>
        <p:blipFill>
          <a:blip r:embed="rId2" cstate="print"/>
          <a:stretch>
            <a:fillRect/>
          </a:stretch>
        </p:blipFill>
        <p:spPr>
          <a:xfrm>
            <a:off x="12344400" y="480060"/>
            <a:ext cx="645459" cy="548640"/>
          </a:xfrm>
          <a:prstGeom prst="rect">
            <a:avLst/>
          </a:prstGeom>
        </p:spPr>
      </p:pic>
      <p:pic>
        <p:nvPicPr>
          <p:cNvPr id="53" name="Picture 52" descr="sailing_ship.gif"/>
          <p:cNvPicPr>
            <a:picLocks noChangeAspect="1"/>
          </p:cNvPicPr>
          <p:nvPr/>
        </p:nvPicPr>
        <p:blipFill>
          <a:blip r:embed="rId5" cstate="print"/>
          <a:stretch>
            <a:fillRect/>
          </a:stretch>
        </p:blipFill>
        <p:spPr>
          <a:xfrm flipH="1">
            <a:off x="9144000" y="3200400"/>
            <a:ext cx="1066800" cy="844532"/>
          </a:xfrm>
          <a:prstGeom prst="rect">
            <a:avLst/>
          </a:prstGeom>
        </p:spPr>
      </p:pic>
      <p:pic>
        <p:nvPicPr>
          <p:cNvPr id="54" name="Picture 53" descr="sailing_ship.gif"/>
          <p:cNvPicPr>
            <a:picLocks noChangeAspect="1"/>
          </p:cNvPicPr>
          <p:nvPr/>
        </p:nvPicPr>
        <p:blipFill>
          <a:blip r:embed="rId5" cstate="print"/>
          <a:stretch>
            <a:fillRect/>
          </a:stretch>
        </p:blipFill>
        <p:spPr>
          <a:xfrm flipH="1">
            <a:off x="8991600" y="3962400"/>
            <a:ext cx="1066800" cy="844532"/>
          </a:xfrm>
          <a:prstGeom prst="rect">
            <a:avLst/>
          </a:prstGeom>
        </p:spPr>
      </p:pic>
      <p:pic>
        <p:nvPicPr>
          <p:cNvPr id="55" name="Picture 54" descr="sailing_ship.gif"/>
          <p:cNvPicPr>
            <a:picLocks noChangeAspect="1"/>
          </p:cNvPicPr>
          <p:nvPr/>
        </p:nvPicPr>
        <p:blipFill>
          <a:blip r:embed="rId5" cstate="print"/>
          <a:stretch>
            <a:fillRect/>
          </a:stretch>
        </p:blipFill>
        <p:spPr>
          <a:xfrm flipH="1">
            <a:off x="8610600" y="4572000"/>
            <a:ext cx="1066800" cy="844532"/>
          </a:xfrm>
          <a:prstGeom prst="rect">
            <a:avLst/>
          </a:prstGeom>
        </p:spPr>
      </p:pic>
      <p:pic>
        <p:nvPicPr>
          <p:cNvPr id="56" name="Picture 55" descr="sailing_ship.gif"/>
          <p:cNvPicPr>
            <a:picLocks noChangeAspect="1"/>
          </p:cNvPicPr>
          <p:nvPr/>
        </p:nvPicPr>
        <p:blipFill>
          <a:blip r:embed="rId5" cstate="print"/>
          <a:stretch>
            <a:fillRect/>
          </a:stretch>
        </p:blipFill>
        <p:spPr>
          <a:xfrm flipH="1">
            <a:off x="8534400" y="5334000"/>
            <a:ext cx="1066800" cy="844532"/>
          </a:xfrm>
          <a:prstGeom prst="rect">
            <a:avLst/>
          </a:prstGeom>
        </p:spPr>
      </p:pic>
      <p:sp>
        <p:nvSpPr>
          <p:cNvPr id="45" name="Rectangle 44"/>
          <p:cNvSpPr/>
          <p:nvPr/>
        </p:nvSpPr>
        <p:spPr>
          <a:xfrm>
            <a:off x="5105400" y="0"/>
            <a:ext cx="4724400" cy="1447800"/>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5257800" y="228601"/>
            <a:ext cx="4343400" cy="954107"/>
          </a:xfrm>
          <a:prstGeom prst="rect">
            <a:avLst/>
          </a:prstGeom>
          <a:noFill/>
        </p:spPr>
        <p:txBody>
          <a:bodyPr wrap="square" rtlCol="0">
            <a:spAutoFit/>
          </a:bodyPr>
          <a:lstStyle/>
          <a:p>
            <a:pPr algn="ctr"/>
            <a:r>
              <a:rPr lang="en-US" sz="2800" dirty="0">
                <a:latin typeface="Cambria" pitchFamily="18" charset="0"/>
              </a:rPr>
              <a:t>Battle of Yorktown: begins in September 1781</a:t>
            </a:r>
          </a:p>
        </p:txBody>
      </p:sp>
    </p:spTree>
    <p:extLst>
      <p:ext uri="{BB962C8B-B14F-4D97-AF65-F5344CB8AC3E}">
        <p14:creationId xmlns:p14="http://schemas.microsoft.com/office/powerpoint/2010/main" val="41800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37 0.0511 C 0.00607 0.06405 0.01024 0.05226 0.00277 0.0622 C -0.00018 0.0659 -0.00209 0.07307 -0.00382 0.07746 C -0.00677 0.08417 -0.00764 0.08463 -0.01198 0.09041 C -0.01407 0.09943 -0.01684 0.10359 -0.02188 0.11006 C -0.02396 0.11931 -0.02726 0.12232 -0.0316 0.12972 C -0.04202 0.14752 -0.03351 0.13873 -0.04306 0.14729 C -0.04549 0.15607 -0.04879 0.15977 -0.05295 0.16694 C -0.05539 0.1711 -0.05955 0.17989 -0.05955 0.17989 C -0.05903 0.19168 -0.05903 0.20347 -0.05782 0.21503 C -0.05643 0.22821 -0.04948 0.25249 -0.04636 0.26521 C -0.04566 0.26821 -0.04289 0.26937 -0.0415 0.27168 C -0.03733 0.27862 -0.03542 0.2881 -0.03004 0.29342 C -0.02188 0.30174 -0.025 0.29711 -0.02014 0.30659 C -0.01684 0.32024 -0.01077 0.32948 -0.00209 0.33711 C 0.00277 0.34706 0.00885 0.34937 0.01597 0.35469 C 0.025 0.36162 0.02552 0.36555 0.03559 0.36555 " pathEditMode="relative" ptsTypes="ffffffffffffffff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312 -0.00417 C -0.0526 0.00023 -0.0526 0.00485 -0.05139 0.00901 C -0.04375 0.03306 -0.02726 0.04185 -0.01215 0.05479 C -0.00851 0.06196 -0.00417 0.06497 -0.00069 0.07237 C 0.00399 0.09572 0.00469 0.12624 -0.00885 0.14451 C -0.01267 0.16046 -0.00694 0.1415 -0.01545 0.15514 C -0.02483 0.17086 -0.00729 0.15306 -0.02187 0.16601 C -0.02951 0.1815 -0.02517 0.17618 -0.03333 0.18381 C -0.04219 0.20115 -0.06302 0.20254 -0.07604 0.2141 C -0.08056 0.22312 -0.08576 0.23237 -0.09236 0.23838 C -0.1 0.25341 -0.09566 0.24832 -0.10382 0.25572 C -0.10608 0.26404 -0.11042 0.26797 -0.11372 0.27537 C -0.11892 0.2874 -0.12101 0.3015 -0.12361 0.31445 C -0.12257 0.34474 -0.12656 0.38497 -0.10885 0.40855 C -0.1059 0.41942 -0.1026 0.42451 -0.0941 0.4282 C -0.08281 0.43792 -0.06788 0.4437 -0.06128 0.46104 C -0.05816 0.46913 -0.05694 0.47838 -0.05469 0.48716 C -0.05347 0.52254 -0.0559 0.55121 -0.03507 0.57456 C -0.02691 0.58358 -0.03385 0.57942 -0.02517 0.58335 C -0.02014 0.59005 -0.01441 0.5926 -0.00885 0.59861 C -0.00712 0.60069 -0.00573 0.60346 -0.00382 0.60508 C 0.00521 0.61294 0.01892 0.61341 0.02882 0.61826 C 0.04913 0.61757 0.06927 0.61734 0.08958 0.61572 C 0.0901 0.61572 0.09896 0.61179 0.09931 0.61156 C 0.10278 0.60901 0.1092 0.603 0.1092 0.603 C 0.10868 0.5993 0.10903 0.59491 0.10764 0.5919 C 0.10208 0.57896 0.1026 0.59237 0.1026 0.58543 " pathEditMode="relative" ptsTypes="ffffffffffffffffffffffffffA">
                                      <p:cBhvr>
                                        <p:cTn id="10" dur="2000" fill="hold"/>
                                        <p:tgtEl>
                                          <p:spTgt spid="3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156 0.00023 C -0.03975 0.00809 -0.02986 0.02127 -0.01875 0.03098 C -0.01284 0.03607 -0.01093 0.04092 -0.00399 0.04393 C 0.00261 0.05711 -0.00486 0.04485 0.00573 0.05479 C 0.01389 0.06242 0.01684 0.06797 0.02709 0.07237 C 0.03334 0.08462 0.04445 0.08971 0.0533 0.09849 C 0.06632 0.11167 0.04983 0.09965 0.06476 0.10936 C 0.06858 0.11445 0.0724 0.11977 0.07622 0.12485 C 0.07882 0.12832 0.08299 0.12878 0.08611 0.13133 C 0.09011 0.13456 0.09427 0.1378 0.09757 0.14219 C 0.10539 0.1526 0.10122 0.14982 0.10903 0.15306 C 0.1165 0.163 0.12518 0.17086 0.13368 0.17942 C 0.14306 0.1889 0.14809 0.20208 0.15504 0.21433 C 0.15903 0.23052 0.1665 0.24023 0.17309 0.25364 C 0.17657 0.26774 0.17205 0.25156 0.17952 0.2689 C 0.18542 0.28277 0.18664 0.30173 0.18941 0.31699 C 0.18802 0.34797 0.19167 0.3563 0.17466 0.37156 C 0.17136 0.37826 0.16858 0.38104 0.1632 0.38451 " pathEditMode="relative" ptsTypes="fffffffffffffffffA">
                                      <p:cBhvr>
                                        <p:cTn id="14" dur="2000" fill="hold"/>
                                        <p:tgtEl>
                                          <p:spTgt spid="3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219 -0.01018 C -0.04271 0.02913 -0.04236 0.06844 -0.04392 0.10774 C -0.04444 0.12 -0.05226 0.1311 -0.05694 0.14058 C -0.06094 0.14844 -0.06389 0.15861 -0.0684 0.1667 C -0.07465 0.17757 -0.08177 0.18867 -0.08819 0.19953 C -0.09462 0.21017 -0.09913 0.22196 -0.10781 0.23005 C -0.11788 0.24994 -0.10017 0.21664 -0.12101 0.24508 C -0.12899 0.25618 -0.13819 0.26289 -0.14722 0.27121 C -0.15486 0.27838 -0.16267 0.28809 -0.17014 0.29526 C -0.17986 0.30497 -0.18628 0.31907 -0.19635 0.32832 C -0.1974 0.3304 -0.19826 0.33295 -0.19965 0.33456 C -0.20104 0.33664 -0.2033 0.33688 -0.20451 0.33919 C -0.21076 0.34867 -0.21163 0.35607 -0.21927 0.363 C -0.22187 0.37318 -0.22552 0.38081 -0.22743 0.39144 C -0.22604 0.40994 -0.225 0.42451 -0.21267 0.43514 C -0.2092 0.44254 -0.20486 0.44555 -0.20121 0.45271 C -0.19913 0.46127 -0.19722 0.46497 -0.19149 0.47005 C -0.18941 0.47815 -0.18524 0.48254 -0.1816 0.48971 C -0.17969 0.49803 -0.17535 0.50219 -0.1717 0.50936 C -0.16875 0.52208 -0.17222 0.51052 -0.16528 0.52254 C -0.15503 0.54011 -0.16337 0.53179 -0.15365 0.54011 C -0.14583 0.5563 -0.1559 0.53734 -0.14549 0.55098 C -0.13385 0.56624 -0.15104 0.54936 -0.13733 0.56185 C -0.13333 0.56948 -0.13073 0.56994 -0.12413 0.57271 C -0.11181 0.58358 -0.09566 0.57942 -0.0816 0.57942 " pathEditMode="relative" ptsTypes="ffffffffffffffffffffffffA">
                                      <p:cBhvr>
                                        <p:cTn id="18" dur="2000" fill="hold"/>
                                        <p:tgtEl>
                                          <p:spTgt spid="3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938 -0.04393 C -0.01545 -0.04948 -0.02084 -0.05503 -0.02743 -0.05919 C -0.03212 -0.06936 -0.0408 -0.0726 -0.04705 -0.08116 C -0.05868 -0.09711 -0.04549 -0.08439 -0.05695 -0.09433 C -0.06354 -0.10821 -0.07466 -0.10913 -0.08316 -0.12046 C -0.08837 -0.1274 -0.0908 -0.1348 -0.09792 -0.1378 C -0.10538 -0.14543 -0.11302 -0.15283 -0.12084 -0.15977 C -0.12466 -0.16717 -0.12952 -0.17017 -0.13386 -0.17711 C -0.1415 -0.18936 -0.14479 -0.20485 -0.15521 -0.21433 C -0.15747 -0.22312 -0.16007 -0.22751 -0.16511 -0.23399 C -0.16979 -0.2467 -0.18247 -0.26405 -0.19288 -0.2689 C -0.19792 -0.27861 -0.20556 -0.28393 -0.21268 -0.29063 C -0.21424 -0.29225 -0.21598 -0.29364 -0.21754 -0.29503 C -0.2191 -0.29642 -0.2224 -0.29942 -0.2224 -0.29942 C -0.22726 -0.30913 -0.23941 -0.31468 -0.24705 -0.32139 C -0.25 -0.32393 -0.25365 -0.32416 -0.25695 -0.32555 C -0.26025 -0.32694 -0.26667 -0.32994 -0.26667 -0.32994 C -0.27483 -0.33711 -0.2849 -0.34104 -0.29462 -0.34104 " pathEditMode="relative" ptsTypes="fffffffffffffffffA">
                                      <p:cBhvr>
                                        <p:cTn id="50" dur="2000" fill="hold"/>
                                        <p:tgtEl>
                                          <p:spTgt spid="33"/>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1042 0.05179 C 0.0092 0.0719 0.00833 0.08948 0.00382 0.10844 C 0.0033 0.18196 0.02031 0.26312 -0.00434 0.32901 C -0.00729 0.34751 -0.01094 0.36878 -0.01753 0.38566 C -0.02083 0.40878 -0.03194 0.42404 -0.04201 0.44254 C -0.04514 0.44809 -0.04757 0.45433 -0.05035 0.46011 C -0.05712 0.47445 -0.06597 0.48531 -0.07326 0.49919 C -0.08194 0.51583 -0.08316 0.52092 -0.09618 0.52994 C -0.09792 0.53109 -0.09913 0.53364 -0.10104 0.53433 C -0.10955 0.53688 -0.11858 0.53664 -0.12726 0.53849 C -0.14028 0.54427 -0.13368 0.54219 -0.14705 0.5452 C -0.16354 0.54381 -0.17969 0.54081 -0.19618 0.54081 " pathEditMode="relative" ptsTypes="fffffffffffA">
                                      <p:cBhvr>
                                        <p:cTn id="70" dur="2000" fill="hold"/>
                                        <p:tgtEl>
                                          <p:spTgt spid="52"/>
                                        </p:tgtEl>
                                        <p:attrNameLst>
                                          <p:attrName>ppt_x</p:attrName>
                                          <p:attrName>ppt_y</p:attrName>
                                        </p:attrNameLst>
                                      </p:cBhvr>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jpeg"/>
          <p:cNvPicPr>
            <a:picLocks noChangeAspect="1"/>
          </p:cNvPicPr>
          <p:nvPr/>
        </p:nvPicPr>
        <p:blipFill>
          <a:blip r:embed="rId2" cstate="print"/>
          <a:stretch>
            <a:fillRect/>
          </a:stretch>
        </p:blipFill>
        <p:spPr>
          <a:xfrm>
            <a:off x="1524000" y="535675"/>
            <a:ext cx="9144000" cy="5786651"/>
          </a:xfrm>
          <a:prstGeom prst="rect">
            <a:avLst/>
          </a:prstGeom>
        </p:spPr>
      </p:pic>
      <p:pic>
        <p:nvPicPr>
          <p:cNvPr id="4" name="Picture 3" descr="British_Flag.gif"/>
          <p:cNvPicPr>
            <a:picLocks noChangeAspect="1"/>
          </p:cNvPicPr>
          <p:nvPr/>
        </p:nvPicPr>
        <p:blipFill>
          <a:blip r:embed="rId3" cstate="print"/>
          <a:stretch>
            <a:fillRect/>
          </a:stretch>
        </p:blipFill>
        <p:spPr>
          <a:xfrm flipH="1">
            <a:off x="8839201" y="1524000"/>
            <a:ext cx="470647" cy="400050"/>
          </a:xfrm>
          <a:prstGeom prst="rect">
            <a:avLst/>
          </a:prstGeom>
        </p:spPr>
      </p:pic>
      <p:pic>
        <p:nvPicPr>
          <p:cNvPr id="13" name="Picture 12" descr="fluerflag.gif"/>
          <p:cNvPicPr>
            <a:picLocks noChangeAspect="1"/>
          </p:cNvPicPr>
          <p:nvPr/>
        </p:nvPicPr>
        <p:blipFill>
          <a:blip r:embed="rId4" cstate="print"/>
          <a:stretch>
            <a:fillRect/>
          </a:stretch>
        </p:blipFill>
        <p:spPr>
          <a:xfrm flipH="1">
            <a:off x="4267200" y="1219201"/>
            <a:ext cx="452438" cy="283618"/>
          </a:xfrm>
          <a:prstGeom prst="rect">
            <a:avLst/>
          </a:prstGeom>
        </p:spPr>
      </p:pic>
      <p:pic>
        <p:nvPicPr>
          <p:cNvPr id="14" name="Picture 13" descr="fluerflag.gif"/>
          <p:cNvPicPr>
            <a:picLocks noChangeAspect="1"/>
          </p:cNvPicPr>
          <p:nvPr/>
        </p:nvPicPr>
        <p:blipFill>
          <a:blip r:embed="rId5" cstate="print"/>
          <a:stretch>
            <a:fillRect/>
          </a:stretch>
        </p:blipFill>
        <p:spPr>
          <a:xfrm flipH="1">
            <a:off x="3048000" y="2341757"/>
            <a:ext cx="294800" cy="215707"/>
          </a:xfrm>
          <a:prstGeom prst="rect">
            <a:avLst/>
          </a:prstGeom>
        </p:spPr>
      </p:pic>
      <p:pic>
        <p:nvPicPr>
          <p:cNvPr id="15" name="Picture 14" descr="fluerflag.gif"/>
          <p:cNvPicPr>
            <a:picLocks noChangeAspect="1"/>
          </p:cNvPicPr>
          <p:nvPr/>
        </p:nvPicPr>
        <p:blipFill>
          <a:blip r:embed="rId6" cstate="print"/>
          <a:stretch>
            <a:fillRect/>
          </a:stretch>
        </p:blipFill>
        <p:spPr>
          <a:xfrm flipH="1">
            <a:off x="2667000" y="3124201"/>
            <a:ext cx="228600" cy="158435"/>
          </a:xfrm>
          <a:prstGeom prst="rect">
            <a:avLst/>
          </a:prstGeom>
        </p:spPr>
      </p:pic>
      <p:pic>
        <p:nvPicPr>
          <p:cNvPr id="20" name="Picture 19" descr="British_Flag.gif"/>
          <p:cNvPicPr>
            <a:picLocks noChangeAspect="1"/>
          </p:cNvPicPr>
          <p:nvPr/>
        </p:nvPicPr>
        <p:blipFill>
          <a:blip r:embed="rId3" cstate="print"/>
          <a:stretch>
            <a:fillRect/>
          </a:stretch>
        </p:blipFill>
        <p:spPr>
          <a:xfrm flipH="1">
            <a:off x="8440271" y="2362201"/>
            <a:ext cx="322728" cy="304799"/>
          </a:xfrm>
          <a:prstGeom prst="rect">
            <a:avLst/>
          </a:prstGeom>
        </p:spPr>
      </p:pic>
      <p:pic>
        <p:nvPicPr>
          <p:cNvPr id="21" name="Picture 20" descr="British_Flag.gif"/>
          <p:cNvPicPr>
            <a:picLocks noChangeAspect="1"/>
          </p:cNvPicPr>
          <p:nvPr/>
        </p:nvPicPr>
        <p:blipFill>
          <a:blip r:embed="rId7" cstate="print"/>
          <a:stretch>
            <a:fillRect/>
          </a:stretch>
        </p:blipFill>
        <p:spPr>
          <a:xfrm flipH="1">
            <a:off x="7620000" y="3124200"/>
            <a:ext cx="228600" cy="215900"/>
          </a:xfrm>
          <a:prstGeom prst="rect">
            <a:avLst/>
          </a:prstGeom>
        </p:spPr>
      </p:pic>
    </p:spTree>
    <p:extLst>
      <p:ext uri="{BB962C8B-B14F-4D97-AF65-F5344CB8AC3E}">
        <p14:creationId xmlns:p14="http://schemas.microsoft.com/office/powerpoint/2010/main" val="25552819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524001" y="-378372"/>
            <a:ext cx="4828685" cy="3267421"/>
          </a:xfrm>
          <a:custGeom>
            <a:avLst/>
            <a:gdLst>
              <a:gd name="connsiteX0" fmla="*/ 0 w 4828685"/>
              <a:gd name="connsiteY0" fmla="*/ 1671144 h 3267421"/>
              <a:gd name="connsiteX1" fmla="*/ 236483 w 4828685"/>
              <a:gd name="connsiteY1" fmla="*/ 1686910 h 3267421"/>
              <a:gd name="connsiteX2" fmla="*/ 378372 w 4828685"/>
              <a:gd name="connsiteY2" fmla="*/ 1718441 h 3267421"/>
              <a:gd name="connsiteX3" fmla="*/ 441434 w 4828685"/>
              <a:gd name="connsiteY3" fmla="*/ 1797269 h 3267421"/>
              <a:gd name="connsiteX4" fmla="*/ 409903 w 4828685"/>
              <a:gd name="connsiteY4" fmla="*/ 1844565 h 3267421"/>
              <a:gd name="connsiteX5" fmla="*/ 457200 w 4828685"/>
              <a:gd name="connsiteY5" fmla="*/ 1876096 h 3267421"/>
              <a:gd name="connsiteX6" fmla="*/ 693683 w 4828685"/>
              <a:gd name="connsiteY6" fmla="*/ 1907627 h 3267421"/>
              <a:gd name="connsiteX7" fmla="*/ 835572 w 4828685"/>
              <a:gd name="connsiteY7" fmla="*/ 1986455 h 3267421"/>
              <a:gd name="connsiteX8" fmla="*/ 867103 w 4828685"/>
              <a:gd name="connsiteY8" fmla="*/ 2033751 h 3267421"/>
              <a:gd name="connsiteX9" fmla="*/ 914400 w 4828685"/>
              <a:gd name="connsiteY9" fmla="*/ 2049517 h 3267421"/>
              <a:gd name="connsiteX10" fmla="*/ 1119352 w 4828685"/>
              <a:gd name="connsiteY10" fmla="*/ 2065282 h 3267421"/>
              <a:gd name="connsiteX11" fmla="*/ 1135117 w 4828685"/>
              <a:gd name="connsiteY11" fmla="*/ 2112579 h 3267421"/>
              <a:gd name="connsiteX12" fmla="*/ 1087821 w 4828685"/>
              <a:gd name="connsiteY12" fmla="*/ 2238703 h 3267421"/>
              <a:gd name="connsiteX13" fmla="*/ 1198179 w 4828685"/>
              <a:gd name="connsiteY13" fmla="*/ 2301765 h 3267421"/>
              <a:gd name="connsiteX14" fmla="*/ 1308538 w 4828685"/>
              <a:gd name="connsiteY14" fmla="*/ 2317531 h 3267421"/>
              <a:gd name="connsiteX15" fmla="*/ 1403131 w 4828685"/>
              <a:gd name="connsiteY15" fmla="*/ 2349062 h 3267421"/>
              <a:gd name="connsiteX16" fmla="*/ 1450428 w 4828685"/>
              <a:gd name="connsiteY16" fmla="*/ 2364827 h 3267421"/>
              <a:gd name="connsiteX17" fmla="*/ 1481959 w 4828685"/>
              <a:gd name="connsiteY17" fmla="*/ 2412124 h 3267421"/>
              <a:gd name="connsiteX18" fmla="*/ 1497724 w 4828685"/>
              <a:gd name="connsiteY18" fmla="*/ 2475186 h 3267421"/>
              <a:gd name="connsiteX19" fmla="*/ 1639614 w 4828685"/>
              <a:gd name="connsiteY19" fmla="*/ 2522482 h 3267421"/>
              <a:gd name="connsiteX20" fmla="*/ 1749972 w 4828685"/>
              <a:gd name="connsiteY20" fmla="*/ 2569779 h 3267421"/>
              <a:gd name="connsiteX21" fmla="*/ 1765738 w 4828685"/>
              <a:gd name="connsiteY21" fmla="*/ 2632841 h 3267421"/>
              <a:gd name="connsiteX22" fmla="*/ 1813034 w 4828685"/>
              <a:gd name="connsiteY22" fmla="*/ 2648606 h 3267421"/>
              <a:gd name="connsiteX23" fmla="*/ 1876097 w 4828685"/>
              <a:gd name="connsiteY23" fmla="*/ 2664372 h 3267421"/>
              <a:gd name="connsiteX24" fmla="*/ 1860331 w 4828685"/>
              <a:gd name="connsiteY24" fmla="*/ 2711669 h 3267421"/>
              <a:gd name="connsiteX25" fmla="*/ 1876097 w 4828685"/>
              <a:gd name="connsiteY25" fmla="*/ 2758965 h 3267421"/>
              <a:gd name="connsiteX26" fmla="*/ 1970690 w 4828685"/>
              <a:gd name="connsiteY26" fmla="*/ 2695903 h 3267421"/>
              <a:gd name="connsiteX27" fmla="*/ 1986455 w 4828685"/>
              <a:gd name="connsiteY27" fmla="*/ 2648606 h 3267421"/>
              <a:gd name="connsiteX28" fmla="*/ 2017986 w 4828685"/>
              <a:gd name="connsiteY28" fmla="*/ 2680138 h 3267421"/>
              <a:gd name="connsiteX29" fmla="*/ 1986455 w 4828685"/>
              <a:gd name="connsiteY29" fmla="*/ 2869324 h 3267421"/>
              <a:gd name="connsiteX30" fmla="*/ 2002221 w 4828685"/>
              <a:gd name="connsiteY30" fmla="*/ 2948151 h 3267421"/>
              <a:gd name="connsiteX31" fmla="*/ 2096814 w 4828685"/>
              <a:gd name="connsiteY31" fmla="*/ 3042744 h 3267421"/>
              <a:gd name="connsiteX32" fmla="*/ 2112579 w 4828685"/>
              <a:gd name="connsiteY32" fmla="*/ 3090041 h 3267421"/>
              <a:gd name="connsiteX33" fmla="*/ 2128345 w 4828685"/>
              <a:gd name="connsiteY33" fmla="*/ 3247696 h 3267421"/>
              <a:gd name="connsiteX34" fmla="*/ 2191407 w 4828685"/>
              <a:gd name="connsiteY34" fmla="*/ 3263462 h 3267421"/>
              <a:gd name="connsiteX35" fmla="*/ 2317531 w 4828685"/>
              <a:gd name="connsiteY35" fmla="*/ 3231931 h 3267421"/>
              <a:gd name="connsiteX36" fmla="*/ 2364828 w 4828685"/>
              <a:gd name="connsiteY36" fmla="*/ 3200400 h 3267421"/>
              <a:gd name="connsiteX37" fmla="*/ 2427890 w 4828685"/>
              <a:gd name="connsiteY37" fmla="*/ 3137338 h 3267421"/>
              <a:gd name="connsiteX38" fmla="*/ 2475186 w 4828685"/>
              <a:gd name="connsiteY38" fmla="*/ 3121572 h 3267421"/>
              <a:gd name="connsiteX39" fmla="*/ 2522483 w 4828685"/>
              <a:gd name="connsiteY39" fmla="*/ 3090041 h 3267421"/>
              <a:gd name="connsiteX40" fmla="*/ 2569779 w 4828685"/>
              <a:gd name="connsiteY40" fmla="*/ 3042744 h 3267421"/>
              <a:gd name="connsiteX41" fmla="*/ 2632841 w 4828685"/>
              <a:gd name="connsiteY41" fmla="*/ 3026979 h 3267421"/>
              <a:gd name="connsiteX42" fmla="*/ 2680138 w 4828685"/>
              <a:gd name="connsiteY42" fmla="*/ 3011213 h 3267421"/>
              <a:gd name="connsiteX43" fmla="*/ 2837793 w 4828685"/>
              <a:gd name="connsiteY43" fmla="*/ 2979682 h 3267421"/>
              <a:gd name="connsiteX44" fmla="*/ 2885090 w 4828685"/>
              <a:gd name="connsiteY44" fmla="*/ 2932386 h 3267421"/>
              <a:gd name="connsiteX45" fmla="*/ 2995448 w 4828685"/>
              <a:gd name="connsiteY45" fmla="*/ 2774731 h 3267421"/>
              <a:gd name="connsiteX46" fmla="*/ 3042745 w 4828685"/>
              <a:gd name="connsiteY46" fmla="*/ 2743200 h 3267421"/>
              <a:gd name="connsiteX47" fmla="*/ 3090041 w 4828685"/>
              <a:gd name="connsiteY47" fmla="*/ 2758965 h 3267421"/>
              <a:gd name="connsiteX48" fmla="*/ 3121572 w 4828685"/>
              <a:gd name="connsiteY48" fmla="*/ 2806262 h 3267421"/>
              <a:gd name="connsiteX49" fmla="*/ 3326524 w 4828685"/>
              <a:gd name="connsiteY49" fmla="*/ 2790496 h 3267421"/>
              <a:gd name="connsiteX50" fmla="*/ 3421117 w 4828685"/>
              <a:gd name="connsiteY50" fmla="*/ 2727434 h 3267421"/>
              <a:gd name="connsiteX51" fmla="*/ 3468414 w 4828685"/>
              <a:gd name="connsiteY51" fmla="*/ 2711669 h 3267421"/>
              <a:gd name="connsiteX52" fmla="*/ 3657600 w 4828685"/>
              <a:gd name="connsiteY52" fmla="*/ 2727434 h 3267421"/>
              <a:gd name="connsiteX53" fmla="*/ 3783724 w 4828685"/>
              <a:gd name="connsiteY53" fmla="*/ 2758965 h 3267421"/>
              <a:gd name="connsiteX54" fmla="*/ 3831021 w 4828685"/>
              <a:gd name="connsiteY54" fmla="*/ 2743200 h 3267421"/>
              <a:gd name="connsiteX55" fmla="*/ 3815255 w 4828685"/>
              <a:gd name="connsiteY55" fmla="*/ 2695903 h 3267421"/>
              <a:gd name="connsiteX56" fmla="*/ 3720662 w 4828685"/>
              <a:gd name="connsiteY56" fmla="*/ 2554013 h 3267421"/>
              <a:gd name="connsiteX57" fmla="*/ 3610303 w 4828685"/>
              <a:gd name="connsiteY57" fmla="*/ 2427889 h 3267421"/>
              <a:gd name="connsiteX58" fmla="*/ 3594538 w 4828685"/>
              <a:gd name="connsiteY58" fmla="*/ 2380593 h 3267421"/>
              <a:gd name="connsiteX59" fmla="*/ 3499945 w 4828685"/>
              <a:gd name="connsiteY59" fmla="*/ 2301765 h 3267421"/>
              <a:gd name="connsiteX60" fmla="*/ 3452648 w 4828685"/>
              <a:gd name="connsiteY60" fmla="*/ 2254469 h 3267421"/>
              <a:gd name="connsiteX61" fmla="*/ 3358055 w 4828685"/>
              <a:gd name="connsiteY61" fmla="*/ 2222938 h 3267421"/>
              <a:gd name="connsiteX62" fmla="*/ 3310759 w 4828685"/>
              <a:gd name="connsiteY62" fmla="*/ 2207172 h 3267421"/>
              <a:gd name="connsiteX63" fmla="*/ 3263462 w 4828685"/>
              <a:gd name="connsiteY63" fmla="*/ 2191406 h 3267421"/>
              <a:gd name="connsiteX64" fmla="*/ 3200400 w 4828685"/>
              <a:gd name="connsiteY64" fmla="*/ 2081048 h 3267421"/>
              <a:gd name="connsiteX65" fmla="*/ 3247697 w 4828685"/>
              <a:gd name="connsiteY65" fmla="*/ 2049517 h 3267421"/>
              <a:gd name="connsiteX66" fmla="*/ 3452648 w 4828685"/>
              <a:gd name="connsiteY66" fmla="*/ 2096813 h 3267421"/>
              <a:gd name="connsiteX67" fmla="*/ 3547241 w 4828685"/>
              <a:gd name="connsiteY67" fmla="*/ 2159875 h 3267421"/>
              <a:gd name="connsiteX68" fmla="*/ 3657600 w 4828685"/>
              <a:gd name="connsiteY68" fmla="*/ 2128344 h 3267421"/>
              <a:gd name="connsiteX69" fmla="*/ 3752193 w 4828685"/>
              <a:gd name="connsiteY69" fmla="*/ 2049517 h 3267421"/>
              <a:gd name="connsiteX70" fmla="*/ 3783724 w 4828685"/>
              <a:gd name="connsiteY70" fmla="*/ 2002220 h 3267421"/>
              <a:gd name="connsiteX71" fmla="*/ 3815255 w 4828685"/>
              <a:gd name="connsiteY71" fmla="*/ 1939158 h 3267421"/>
              <a:gd name="connsiteX72" fmla="*/ 3862552 w 4828685"/>
              <a:gd name="connsiteY72" fmla="*/ 1781503 h 3267421"/>
              <a:gd name="connsiteX73" fmla="*/ 3831021 w 4828685"/>
              <a:gd name="connsiteY73" fmla="*/ 1655379 h 3267421"/>
              <a:gd name="connsiteX74" fmla="*/ 3783724 w 4828685"/>
              <a:gd name="connsiteY74" fmla="*/ 1623848 h 3267421"/>
              <a:gd name="connsiteX75" fmla="*/ 3846786 w 4828685"/>
              <a:gd name="connsiteY75" fmla="*/ 1592317 h 3267421"/>
              <a:gd name="connsiteX76" fmla="*/ 3925614 w 4828685"/>
              <a:gd name="connsiteY76" fmla="*/ 1655379 h 3267421"/>
              <a:gd name="connsiteX77" fmla="*/ 4020207 w 4828685"/>
              <a:gd name="connsiteY77" fmla="*/ 1702675 h 3267421"/>
              <a:gd name="connsiteX78" fmla="*/ 4099034 w 4828685"/>
              <a:gd name="connsiteY78" fmla="*/ 1686910 h 3267421"/>
              <a:gd name="connsiteX79" fmla="*/ 4193628 w 4828685"/>
              <a:gd name="connsiteY79" fmla="*/ 1623848 h 3267421"/>
              <a:gd name="connsiteX80" fmla="*/ 4225159 w 4828685"/>
              <a:gd name="connsiteY80" fmla="*/ 1466193 h 3267421"/>
              <a:gd name="connsiteX81" fmla="*/ 4240924 w 4828685"/>
              <a:gd name="connsiteY81" fmla="*/ 1418896 h 3267421"/>
              <a:gd name="connsiteX82" fmla="*/ 4209393 w 4828685"/>
              <a:gd name="connsiteY82" fmla="*/ 1371600 h 3267421"/>
              <a:gd name="connsiteX83" fmla="*/ 4162097 w 4828685"/>
              <a:gd name="connsiteY83" fmla="*/ 1355834 h 3267421"/>
              <a:gd name="connsiteX84" fmla="*/ 3673366 w 4828685"/>
              <a:gd name="connsiteY84" fmla="*/ 1340069 h 3267421"/>
              <a:gd name="connsiteX85" fmla="*/ 3610303 w 4828685"/>
              <a:gd name="connsiteY85" fmla="*/ 1324303 h 3267421"/>
              <a:gd name="connsiteX86" fmla="*/ 3563007 w 4828685"/>
              <a:gd name="connsiteY86" fmla="*/ 1308538 h 3267421"/>
              <a:gd name="connsiteX87" fmla="*/ 3389586 w 4828685"/>
              <a:gd name="connsiteY87" fmla="*/ 1292772 h 3267421"/>
              <a:gd name="connsiteX88" fmla="*/ 3263462 w 4828685"/>
              <a:gd name="connsiteY88" fmla="*/ 1213944 h 3267421"/>
              <a:gd name="connsiteX89" fmla="*/ 3216166 w 4828685"/>
              <a:gd name="connsiteY89" fmla="*/ 1182413 h 3267421"/>
              <a:gd name="connsiteX90" fmla="*/ 3452648 w 4828685"/>
              <a:gd name="connsiteY90" fmla="*/ 1198179 h 3267421"/>
              <a:gd name="connsiteX91" fmla="*/ 3846786 w 4828685"/>
              <a:gd name="connsiteY91" fmla="*/ 1213944 h 3267421"/>
              <a:gd name="connsiteX92" fmla="*/ 3909848 w 4828685"/>
              <a:gd name="connsiteY92" fmla="*/ 1245475 h 3267421"/>
              <a:gd name="connsiteX93" fmla="*/ 4004441 w 4828685"/>
              <a:gd name="connsiteY93" fmla="*/ 1308538 h 3267421"/>
              <a:gd name="connsiteX94" fmla="*/ 4067503 w 4828685"/>
              <a:gd name="connsiteY94" fmla="*/ 1324303 h 3267421"/>
              <a:gd name="connsiteX95" fmla="*/ 4130566 w 4828685"/>
              <a:gd name="connsiteY95" fmla="*/ 1355834 h 3267421"/>
              <a:gd name="connsiteX96" fmla="*/ 4177862 w 4828685"/>
              <a:gd name="connsiteY96" fmla="*/ 1324303 h 3267421"/>
              <a:gd name="connsiteX97" fmla="*/ 4272455 w 4828685"/>
              <a:gd name="connsiteY97" fmla="*/ 1245475 h 3267421"/>
              <a:gd name="connsiteX98" fmla="*/ 4256690 w 4828685"/>
              <a:gd name="connsiteY98" fmla="*/ 1150882 h 3267421"/>
              <a:gd name="connsiteX99" fmla="*/ 4209393 w 4828685"/>
              <a:gd name="connsiteY99" fmla="*/ 1119351 h 3267421"/>
              <a:gd name="connsiteX100" fmla="*/ 3815255 w 4828685"/>
              <a:gd name="connsiteY100" fmla="*/ 1040524 h 3267421"/>
              <a:gd name="connsiteX101" fmla="*/ 3704897 w 4828685"/>
              <a:gd name="connsiteY101" fmla="*/ 977462 h 3267421"/>
              <a:gd name="connsiteX102" fmla="*/ 3610303 w 4828685"/>
              <a:gd name="connsiteY102" fmla="*/ 930165 h 3267421"/>
              <a:gd name="connsiteX103" fmla="*/ 3436883 w 4828685"/>
              <a:gd name="connsiteY103" fmla="*/ 914400 h 3267421"/>
              <a:gd name="connsiteX104" fmla="*/ 3373821 w 4828685"/>
              <a:gd name="connsiteY104" fmla="*/ 898634 h 3267421"/>
              <a:gd name="connsiteX105" fmla="*/ 3326524 w 4828685"/>
              <a:gd name="connsiteY105" fmla="*/ 867103 h 3267421"/>
              <a:gd name="connsiteX106" fmla="*/ 3200400 w 4828685"/>
              <a:gd name="connsiteY106" fmla="*/ 819806 h 3267421"/>
              <a:gd name="connsiteX107" fmla="*/ 3153103 w 4828685"/>
              <a:gd name="connsiteY107" fmla="*/ 772510 h 3267421"/>
              <a:gd name="connsiteX108" fmla="*/ 3105807 w 4828685"/>
              <a:gd name="connsiteY108" fmla="*/ 740979 h 3267421"/>
              <a:gd name="connsiteX109" fmla="*/ 3042745 w 4828685"/>
              <a:gd name="connsiteY109" fmla="*/ 662151 h 3267421"/>
              <a:gd name="connsiteX110" fmla="*/ 2948152 w 4828685"/>
              <a:gd name="connsiteY110" fmla="*/ 630620 h 3267421"/>
              <a:gd name="connsiteX111" fmla="*/ 2900855 w 4828685"/>
              <a:gd name="connsiteY111" fmla="*/ 583324 h 3267421"/>
              <a:gd name="connsiteX112" fmla="*/ 2853559 w 4828685"/>
              <a:gd name="connsiteY112" fmla="*/ 551793 h 3267421"/>
              <a:gd name="connsiteX113" fmla="*/ 2806262 w 4828685"/>
              <a:gd name="connsiteY113" fmla="*/ 457200 h 3267421"/>
              <a:gd name="connsiteX114" fmla="*/ 2758966 w 4828685"/>
              <a:gd name="connsiteY114" fmla="*/ 409903 h 3267421"/>
              <a:gd name="connsiteX115" fmla="*/ 2727434 w 4828685"/>
              <a:gd name="connsiteY115" fmla="*/ 315310 h 3267421"/>
              <a:gd name="connsiteX116" fmla="*/ 2680138 w 4828685"/>
              <a:gd name="connsiteY116" fmla="*/ 299544 h 3267421"/>
              <a:gd name="connsiteX117" fmla="*/ 2632841 w 4828685"/>
              <a:gd name="connsiteY117" fmla="*/ 268013 h 3267421"/>
              <a:gd name="connsiteX118" fmla="*/ 2522483 w 4828685"/>
              <a:gd name="connsiteY118" fmla="*/ 252248 h 3267421"/>
              <a:gd name="connsiteX119" fmla="*/ 2459421 w 4828685"/>
              <a:gd name="connsiteY119" fmla="*/ 236482 h 3267421"/>
              <a:gd name="connsiteX120" fmla="*/ 2396359 w 4828685"/>
              <a:gd name="connsiteY120" fmla="*/ 189186 h 3267421"/>
              <a:gd name="connsiteX121" fmla="*/ 2349062 w 4828685"/>
              <a:gd name="connsiteY121" fmla="*/ 173420 h 3267421"/>
              <a:gd name="connsiteX122" fmla="*/ 2301766 w 4828685"/>
              <a:gd name="connsiteY122" fmla="*/ 141889 h 3267421"/>
              <a:gd name="connsiteX123" fmla="*/ 2569779 w 4828685"/>
              <a:gd name="connsiteY123" fmla="*/ 110358 h 3267421"/>
              <a:gd name="connsiteX124" fmla="*/ 2632841 w 4828685"/>
              <a:gd name="connsiteY124" fmla="*/ 78827 h 3267421"/>
              <a:gd name="connsiteX125" fmla="*/ 2869324 w 4828685"/>
              <a:gd name="connsiteY125" fmla="*/ 110358 h 3267421"/>
              <a:gd name="connsiteX126" fmla="*/ 2916621 w 4828685"/>
              <a:gd name="connsiteY126" fmla="*/ 141889 h 3267421"/>
              <a:gd name="connsiteX127" fmla="*/ 2963917 w 4828685"/>
              <a:gd name="connsiteY127" fmla="*/ 268013 h 3267421"/>
              <a:gd name="connsiteX128" fmla="*/ 2979683 w 4828685"/>
              <a:gd name="connsiteY128" fmla="*/ 315310 h 3267421"/>
              <a:gd name="connsiteX129" fmla="*/ 3042745 w 4828685"/>
              <a:gd name="connsiteY129" fmla="*/ 346841 h 3267421"/>
              <a:gd name="connsiteX130" fmla="*/ 3153103 w 4828685"/>
              <a:gd name="connsiteY130" fmla="*/ 409903 h 3267421"/>
              <a:gd name="connsiteX131" fmla="*/ 3168869 w 4828685"/>
              <a:gd name="connsiteY131" fmla="*/ 362606 h 3267421"/>
              <a:gd name="connsiteX132" fmla="*/ 3279228 w 4828685"/>
              <a:gd name="connsiteY132" fmla="*/ 362606 h 3267421"/>
              <a:gd name="connsiteX133" fmla="*/ 3342290 w 4828685"/>
              <a:gd name="connsiteY133" fmla="*/ 394138 h 3267421"/>
              <a:gd name="connsiteX134" fmla="*/ 3405352 w 4828685"/>
              <a:gd name="connsiteY134" fmla="*/ 504496 h 3267421"/>
              <a:gd name="connsiteX135" fmla="*/ 3452648 w 4828685"/>
              <a:gd name="connsiteY135" fmla="*/ 551793 h 3267421"/>
              <a:gd name="connsiteX136" fmla="*/ 3468414 w 4828685"/>
              <a:gd name="connsiteY136" fmla="*/ 599089 h 3267421"/>
              <a:gd name="connsiteX137" fmla="*/ 3515710 w 4828685"/>
              <a:gd name="connsiteY137" fmla="*/ 630620 h 3267421"/>
              <a:gd name="connsiteX138" fmla="*/ 3610303 w 4828685"/>
              <a:gd name="connsiteY138" fmla="*/ 693682 h 3267421"/>
              <a:gd name="connsiteX139" fmla="*/ 3736428 w 4828685"/>
              <a:gd name="connsiteY139" fmla="*/ 709448 h 3267421"/>
              <a:gd name="connsiteX140" fmla="*/ 3783724 w 4828685"/>
              <a:gd name="connsiteY140" fmla="*/ 662151 h 3267421"/>
              <a:gd name="connsiteX141" fmla="*/ 3878317 w 4828685"/>
              <a:gd name="connsiteY141" fmla="*/ 630620 h 3267421"/>
              <a:gd name="connsiteX142" fmla="*/ 3925614 w 4828685"/>
              <a:gd name="connsiteY142" fmla="*/ 646386 h 3267421"/>
              <a:gd name="connsiteX143" fmla="*/ 4099034 w 4828685"/>
              <a:gd name="connsiteY143" fmla="*/ 756744 h 3267421"/>
              <a:gd name="connsiteX144" fmla="*/ 4177862 w 4828685"/>
              <a:gd name="connsiteY144" fmla="*/ 804041 h 3267421"/>
              <a:gd name="connsiteX145" fmla="*/ 4319752 w 4828685"/>
              <a:gd name="connsiteY145" fmla="*/ 851338 h 3267421"/>
              <a:gd name="connsiteX146" fmla="*/ 4430110 w 4828685"/>
              <a:gd name="connsiteY146" fmla="*/ 898634 h 3267421"/>
              <a:gd name="connsiteX147" fmla="*/ 4445876 w 4828685"/>
              <a:gd name="connsiteY147" fmla="*/ 851338 h 3267421"/>
              <a:gd name="connsiteX148" fmla="*/ 4351283 w 4828685"/>
              <a:gd name="connsiteY148" fmla="*/ 725213 h 3267421"/>
              <a:gd name="connsiteX149" fmla="*/ 4303986 w 4828685"/>
              <a:gd name="connsiteY149" fmla="*/ 709448 h 3267421"/>
              <a:gd name="connsiteX150" fmla="*/ 4256690 w 4828685"/>
              <a:gd name="connsiteY150" fmla="*/ 662151 h 3267421"/>
              <a:gd name="connsiteX151" fmla="*/ 4445876 w 4828685"/>
              <a:gd name="connsiteY151" fmla="*/ 709448 h 3267421"/>
              <a:gd name="connsiteX152" fmla="*/ 4524703 w 4828685"/>
              <a:gd name="connsiteY152" fmla="*/ 725213 h 3267421"/>
              <a:gd name="connsiteX153" fmla="*/ 4477407 w 4828685"/>
              <a:gd name="connsiteY153" fmla="*/ 614855 h 3267421"/>
              <a:gd name="connsiteX154" fmla="*/ 4430110 w 4828685"/>
              <a:gd name="connsiteY154" fmla="*/ 583324 h 3267421"/>
              <a:gd name="connsiteX155" fmla="*/ 4319752 w 4828685"/>
              <a:gd name="connsiteY155" fmla="*/ 520262 h 3267421"/>
              <a:gd name="connsiteX156" fmla="*/ 4240924 w 4828685"/>
              <a:gd name="connsiteY156" fmla="*/ 441434 h 3267421"/>
              <a:gd name="connsiteX157" fmla="*/ 4288221 w 4828685"/>
              <a:gd name="connsiteY157" fmla="*/ 394138 h 3267421"/>
              <a:gd name="connsiteX158" fmla="*/ 4556234 w 4828685"/>
              <a:gd name="connsiteY158" fmla="*/ 409903 h 3267421"/>
              <a:gd name="connsiteX159" fmla="*/ 4587766 w 4828685"/>
              <a:gd name="connsiteY159" fmla="*/ 441434 h 3267421"/>
              <a:gd name="connsiteX160" fmla="*/ 4635062 w 4828685"/>
              <a:gd name="connsiteY160" fmla="*/ 472965 h 3267421"/>
              <a:gd name="connsiteX161" fmla="*/ 4792717 w 4828685"/>
              <a:gd name="connsiteY161" fmla="*/ 457200 h 3267421"/>
              <a:gd name="connsiteX162" fmla="*/ 4745421 w 4828685"/>
              <a:gd name="connsiteY162" fmla="*/ 362606 h 3267421"/>
              <a:gd name="connsiteX163" fmla="*/ 4587766 w 4828685"/>
              <a:gd name="connsiteY163" fmla="*/ 252248 h 3267421"/>
              <a:gd name="connsiteX164" fmla="*/ 4508938 w 4828685"/>
              <a:gd name="connsiteY164" fmla="*/ 220717 h 3267421"/>
              <a:gd name="connsiteX165" fmla="*/ 4461641 w 4828685"/>
              <a:gd name="connsiteY165" fmla="*/ 204951 h 3267421"/>
              <a:gd name="connsiteX166" fmla="*/ 4193628 w 4828685"/>
              <a:gd name="connsiteY166" fmla="*/ 189186 h 3267421"/>
              <a:gd name="connsiteX167" fmla="*/ 4067503 w 4828685"/>
              <a:gd name="connsiteY167" fmla="*/ 173420 h 3267421"/>
              <a:gd name="connsiteX168" fmla="*/ 3909848 w 4828685"/>
              <a:gd name="connsiteY168" fmla="*/ 110358 h 3267421"/>
              <a:gd name="connsiteX169" fmla="*/ 3862552 w 4828685"/>
              <a:gd name="connsiteY169" fmla="*/ 78827 h 3267421"/>
              <a:gd name="connsiteX170" fmla="*/ 3799490 w 4828685"/>
              <a:gd name="connsiteY170" fmla="*/ 47296 h 3267421"/>
              <a:gd name="connsiteX171" fmla="*/ 3736428 w 4828685"/>
              <a:gd name="connsiteY171" fmla="*/ 0 h 326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28685" h="3267421">
                <a:moveTo>
                  <a:pt x="0" y="1671144"/>
                </a:moveTo>
                <a:cubicBezTo>
                  <a:pt x="78828" y="1676399"/>
                  <a:pt x="157872" y="1679049"/>
                  <a:pt x="236483" y="1686910"/>
                </a:cubicBezTo>
                <a:cubicBezTo>
                  <a:pt x="269848" y="1690246"/>
                  <a:pt x="343256" y="1709662"/>
                  <a:pt x="378372" y="1718441"/>
                </a:cubicBezTo>
                <a:cubicBezTo>
                  <a:pt x="406007" y="1736864"/>
                  <a:pt x="449049" y="1751578"/>
                  <a:pt x="441434" y="1797269"/>
                </a:cubicBezTo>
                <a:cubicBezTo>
                  <a:pt x="438319" y="1815959"/>
                  <a:pt x="420413" y="1828800"/>
                  <a:pt x="409903" y="1844565"/>
                </a:cubicBezTo>
                <a:cubicBezTo>
                  <a:pt x="425669" y="1855075"/>
                  <a:pt x="439459" y="1869443"/>
                  <a:pt x="457200" y="1876096"/>
                </a:cubicBezTo>
                <a:cubicBezTo>
                  <a:pt x="504700" y="1893909"/>
                  <a:pt x="673180" y="1905577"/>
                  <a:pt x="693683" y="1907627"/>
                </a:cubicBezTo>
                <a:cubicBezTo>
                  <a:pt x="785074" y="1938091"/>
                  <a:pt x="781111" y="1921101"/>
                  <a:pt x="835572" y="1986455"/>
                </a:cubicBezTo>
                <a:cubicBezTo>
                  <a:pt x="847702" y="2001011"/>
                  <a:pt x="852307" y="2021915"/>
                  <a:pt x="867103" y="2033751"/>
                </a:cubicBezTo>
                <a:cubicBezTo>
                  <a:pt x="880080" y="2044132"/>
                  <a:pt x="897910" y="2047456"/>
                  <a:pt x="914400" y="2049517"/>
                </a:cubicBezTo>
                <a:cubicBezTo>
                  <a:pt x="982390" y="2058016"/>
                  <a:pt x="1051035" y="2060027"/>
                  <a:pt x="1119352" y="2065282"/>
                </a:cubicBezTo>
                <a:cubicBezTo>
                  <a:pt x="1124607" y="2081048"/>
                  <a:pt x="1135117" y="2095961"/>
                  <a:pt x="1135117" y="2112579"/>
                </a:cubicBezTo>
                <a:cubicBezTo>
                  <a:pt x="1135117" y="2180764"/>
                  <a:pt x="1120440" y="2189773"/>
                  <a:pt x="1087821" y="2238703"/>
                </a:cubicBezTo>
                <a:cubicBezTo>
                  <a:pt x="1117458" y="2258461"/>
                  <a:pt x="1164328" y="2292533"/>
                  <a:pt x="1198179" y="2301765"/>
                </a:cubicBezTo>
                <a:cubicBezTo>
                  <a:pt x="1234029" y="2311542"/>
                  <a:pt x="1271752" y="2312276"/>
                  <a:pt x="1308538" y="2317531"/>
                </a:cubicBezTo>
                <a:lnTo>
                  <a:pt x="1403131" y="2349062"/>
                </a:lnTo>
                <a:lnTo>
                  <a:pt x="1450428" y="2364827"/>
                </a:lnTo>
                <a:cubicBezTo>
                  <a:pt x="1460938" y="2380593"/>
                  <a:pt x="1474495" y="2394708"/>
                  <a:pt x="1481959" y="2412124"/>
                </a:cubicBezTo>
                <a:cubicBezTo>
                  <a:pt x="1490494" y="2432040"/>
                  <a:pt x="1479973" y="2462761"/>
                  <a:pt x="1497724" y="2475186"/>
                </a:cubicBezTo>
                <a:cubicBezTo>
                  <a:pt x="1538567" y="2503776"/>
                  <a:pt x="1595022" y="2500186"/>
                  <a:pt x="1639614" y="2522482"/>
                </a:cubicBezTo>
                <a:cubicBezTo>
                  <a:pt x="1717540" y="2561445"/>
                  <a:pt x="1680380" y="2546581"/>
                  <a:pt x="1749972" y="2569779"/>
                </a:cubicBezTo>
                <a:cubicBezTo>
                  <a:pt x="1755227" y="2590800"/>
                  <a:pt x="1752202" y="2615921"/>
                  <a:pt x="1765738" y="2632841"/>
                </a:cubicBezTo>
                <a:cubicBezTo>
                  <a:pt x="1776119" y="2645818"/>
                  <a:pt x="1797055" y="2644041"/>
                  <a:pt x="1813034" y="2648606"/>
                </a:cubicBezTo>
                <a:cubicBezTo>
                  <a:pt x="1833868" y="2654559"/>
                  <a:pt x="1855076" y="2659117"/>
                  <a:pt x="1876097" y="2664372"/>
                </a:cubicBezTo>
                <a:cubicBezTo>
                  <a:pt x="1870842" y="2680138"/>
                  <a:pt x="1860331" y="2695050"/>
                  <a:pt x="1860331" y="2711669"/>
                </a:cubicBezTo>
                <a:cubicBezTo>
                  <a:pt x="1860331" y="2728287"/>
                  <a:pt x="1859646" y="2761315"/>
                  <a:pt x="1876097" y="2758965"/>
                </a:cubicBezTo>
                <a:cubicBezTo>
                  <a:pt x="1913612" y="2753606"/>
                  <a:pt x="1970690" y="2695903"/>
                  <a:pt x="1970690" y="2695903"/>
                </a:cubicBezTo>
                <a:cubicBezTo>
                  <a:pt x="1975945" y="2680137"/>
                  <a:pt x="1970689" y="2653861"/>
                  <a:pt x="1986455" y="2648606"/>
                </a:cubicBezTo>
                <a:cubicBezTo>
                  <a:pt x="2000556" y="2643906"/>
                  <a:pt x="2016640" y="2665335"/>
                  <a:pt x="2017986" y="2680138"/>
                </a:cubicBezTo>
                <a:cubicBezTo>
                  <a:pt x="2025530" y="2763114"/>
                  <a:pt x="2008489" y="2803223"/>
                  <a:pt x="1986455" y="2869324"/>
                </a:cubicBezTo>
                <a:cubicBezTo>
                  <a:pt x="1991710" y="2895600"/>
                  <a:pt x="1987835" y="2925544"/>
                  <a:pt x="2002221" y="2948151"/>
                </a:cubicBezTo>
                <a:cubicBezTo>
                  <a:pt x="2026161" y="2985771"/>
                  <a:pt x="2096814" y="3042744"/>
                  <a:pt x="2096814" y="3042744"/>
                </a:cubicBezTo>
                <a:cubicBezTo>
                  <a:pt x="2102069" y="3058510"/>
                  <a:pt x="2110052" y="3073616"/>
                  <a:pt x="2112579" y="3090041"/>
                </a:cubicBezTo>
                <a:cubicBezTo>
                  <a:pt x="2120610" y="3142241"/>
                  <a:pt x="2106490" y="3199616"/>
                  <a:pt x="2128345" y="3247696"/>
                </a:cubicBezTo>
                <a:cubicBezTo>
                  <a:pt x="2137311" y="3267421"/>
                  <a:pt x="2170386" y="3258207"/>
                  <a:pt x="2191407" y="3263462"/>
                </a:cubicBezTo>
                <a:cubicBezTo>
                  <a:pt x="2221384" y="3257466"/>
                  <a:pt x="2285215" y="3248089"/>
                  <a:pt x="2317531" y="3231931"/>
                </a:cubicBezTo>
                <a:cubicBezTo>
                  <a:pt x="2334479" y="3223457"/>
                  <a:pt x="2350442" y="3212731"/>
                  <a:pt x="2364828" y="3200400"/>
                </a:cubicBezTo>
                <a:cubicBezTo>
                  <a:pt x="2387399" y="3181054"/>
                  <a:pt x="2403700" y="3154617"/>
                  <a:pt x="2427890" y="3137338"/>
                </a:cubicBezTo>
                <a:cubicBezTo>
                  <a:pt x="2441413" y="3127679"/>
                  <a:pt x="2460322" y="3129004"/>
                  <a:pt x="2475186" y="3121572"/>
                </a:cubicBezTo>
                <a:cubicBezTo>
                  <a:pt x="2492133" y="3113098"/>
                  <a:pt x="2507927" y="3102171"/>
                  <a:pt x="2522483" y="3090041"/>
                </a:cubicBezTo>
                <a:cubicBezTo>
                  <a:pt x="2539611" y="3075768"/>
                  <a:pt x="2550421" y="3053806"/>
                  <a:pt x="2569779" y="3042744"/>
                </a:cubicBezTo>
                <a:cubicBezTo>
                  <a:pt x="2588592" y="3031994"/>
                  <a:pt x="2612007" y="3032932"/>
                  <a:pt x="2632841" y="3026979"/>
                </a:cubicBezTo>
                <a:cubicBezTo>
                  <a:pt x="2648820" y="3022414"/>
                  <a:pt x="2663945" y="3014950"/>
                  <a:pt x="2680138" y="3011213"/>
                </a:cubicBezTo>
                <a:cubicBezTo>
                  <a:pt x="2732358" y="2999162"/>
                  <a:pt x="2837793" y="2979682"/>
                  <a:pt x="2837793" y="2979682"/>
                </a:cubicBezTo>
                <a:cubicBezTo>
                  <a:pt x="2853559" y="2963917"/>
                  <a:pt x="2871402" y="2949985"/>
                  <a:pt x="2885090" y="2932386"/>
                </a:cubicBezTo>
                <a:cubicBezTo>
                  <a:pt x="2903113" y="2909214"/>
                  <a:pt x="2966750" y="2803429"/>
                  <a:pt x="2995448" y="2774731"/>
                </a:cubicBezTo>
                <a:cubicBezTo>
                  <a:pt x="3008846" y="2761333"/>
                  <a:pt x="3026979" y="2753710"/>
                  <a:pt x="3042745" y="2743200"/>
                </a:cubicBezTo>
                <a:cubicBezTo>
                  <a:pt x="3058510" y="2748455"/>
                  <a:pt x="3077064" y="2748584"/>
                  <a:pt x="3090041" y="2758965"/>
                </a:cubicBezTo>
                <a:cubicBezTo>
                  <a:pt x="3104837" y="2770802"/>
                  <a:pt x="3102790" y="2803758"/>
                  <a:pt x="3121572" y="2806262"/>
                </a:cubicBezTo>
                <a:cubicBezTo>
                  <a:pt x="3189490" y="2815318"/>
                  <a:pt x="3258207" y="2795751"/>
                  <a:pt x="3326524" y="2790496"/>
                </a:cubicBezTo>
                <a:cubicBezTo>
                  <a:pt x="3438985" y="2753011"/>
                  <a:pt x="3303022" y="2806164"/>
                  <a:pt x="3421117" y="2727434"/>
                </a:cubicBezTo>
                <a:cubicBezTo>
                  <a:pt x="3434944" y="2718216"/>
                  <a:pt x="3452648" y="2716924"/>
                  <a:pt x="3468414" y="2711669"/>
                </a:cubicBezTo>
                <a:cubicBezTo>
                  <a:pt x="3531476" y="2716924"/>
                  <a:pt x="3595020" y="2718047"/>
                  <a:pt x="3657600" y="2727434"/>
                </a:cubicBezTo>
                <a:cubicBezTo>
                  <a:pt x="3700456" y="2733862"/>
                  <a:pt x="3783724" y="2758965"/>
                  <a:pt x="3783724" y="2758965"/>
                </a:cubicBezTo>
                <a:cubicBezTo>
                  <a:pt x="3799490" y="2753710"/>
                  <a:pt x="3823589" y="2758064"/>
                  <a:pt x="3831021" y="2743200"/>
                </a:cubicBezTo>
                <a:cubicBezTo>
                  <a:pt x="3838453" y="2728336"/>
                  <a:pt x="3823629" y="2710258"/>
                  <a:pt x="3815255" y="2695903"/>
                </a:cubicBezTo>
                <a:cubicBezTo>
                  <a:pt x="3786613" y="2646803"/>
                  <a:pt x="3760856" y="2594207"/>
                  <a:pt x="3720662" y="2554013"/>
                </a:cubicBezTo>
                <a:cubicBezTo>
                  <a:pt x="3639020" y="2472371"/>
                  <a:pt x="3675437" y="2514733"/>
                  <a:pt x="3610303" y="2427889"/>
                </a:cubicBezTo>
                <a:cubicBezTo>
                  <a:pt x="3605048" y="2412124"/>
                  <a:pt x="3603756" y="2394420"/>
                  <a:pt x="3594538" y="2380593"/>
                </a:cubicBezTo>
                <a:cubicBezTo>
                  <a:pt x="3559995" y="2328778"/>
                  <a:pt x="3543568" y="2338117"/>
                  <a:pt x="3499945" y="2301765"/>
                </a:cubicBezTo>
                <a:cubicBezTo>
                  <a:pt x="3482817" y="2287492"/>
                  <a:pt x="3472138" y="2265297"/>
                  <a:pt x="3452648" y="2254469"/>
                </a:cubicBezTo>
                <a:cubicBezTo>
                  <a:pt x="3423594" y="2238328"/>
                  <a:pt x="3389586" y="2233448"/>
                  <a:pt x="3358055" y="2222938"/>
                </a:cubicBezTo>
                <a:lnTo>
                  <a:pt x="3310759" y="2207172"/>
                </a:lnTo>
                <a:lnTo>
                  <a:pt x="3263462" y="2191406"/>
                </a:lnTo>
                <a:cubicBezTo>
                  <a:pt x="3238972" y="2166916"/>
                  <a:pt x="3184520" y="2128687"/>
                  <a:pt x="3200400" y="2081048"/>
                </a:cubicBezTo>
                <a:cubicBezTo>
                  <a:pt x="3206392" y="2063072"/>
                  <a:pt x="3231931" y="2060027"/>
                  <a:pt x="3247697" y="2049517"/>
                </a:cubicBezTo>
                <a:cubicBezTo>
                  <a:pt x="3369197" y="2063017"/>
                  <a:pt x="3368628" y="2046401"/>
                  <a:pt x="3452648" y="2096813"/>
                </a:cubicBezTo>
                <a:cubicBezTo>
                  <a:pt x="3485143" y="2116310"/>
                  <a:pt x="3547241" y="2159875"/>
                  <a:pt x="3547241" y="2159875"/>
                </a:cubicBezTo>
                <a:cubicBezTo>
                  <a:pt x="3584027" y="2149365"/>
                  <a:pt x="3622078" y="2142553"/>
                  <a:pt x="3657600" y="2128344"/>
                </a:cubicBezTo>
                <a:cubicBezTo>
                  <a:pt x="3688604" y="2115943"/>
                  <a:pt x="3732499" y="2073150"/>
                  <a:pt x="3752193" y="2049517"/>
                </a:cubicBezTo>
                <a:cubicBezTo>
                  <a:pt x="3764323" y="2034961"/>
                  <a:pt x="3774323" y="2018671"/>
                  <a:pt x="3783724" y="2002220"/>
                </a:cubicBezTo>
                <a:cubicBezTo>
                  <a:pt x="3795384" y="1981815"/>
                  <a:pt x="3806527" y="1960979"/>
                  <a:pt x="3815255" y="1939158"/>
                </a:cubicBezTo>
                <a:cubicBezTo>
                  <a:pt x="3840843" y="1875189"/>
                  <a:pt x="3847066" y="1843444"/>
                  <a:pt x="3862552" y="1781503"/>
                </a:cubicBezTo>
                <a:cubicBezTo>
                  <a:pt x="3861768" y="1777581"/>
                  <a:pt x="3843947" y="1671537"/>
                  <a:pt x="3831021" y="1655379"/>
                </a:cubicBezTo>
                <a:cubicBezTo>
                  <a:pt x="3819184" y="1640583"/>
                  <a:pt x="3799490" y="1634358"/>
                  <a:pt x="3783724" y="1623848"/>
                </a:cubicBezTo>
                <a:cubicBezTo>
                  <a:pt x="3752951" y="1577689"/>
                  <a:pt x="3702310" y="1526646"/>
                  <a:pt x="3846786" y="1592317"/>
                </a:cubicBezTo>
                <a:cubicBezTo>
                  <a:pt x="3877419" y="1606241"/>
                  <a:pt x="3898694" y="1635189"/>
                  <a:pt x="3925614" y="1655379"/>
                </a:cubicBezTo>
                <a:cubicBezTo>
                  <a:pt x="3974514" y="1692054"/>
                  <a:pt x="3965655" y="1684492"/>
                  <a:pt x="4020207" y="1702675"/>
                </a:cubicBezTo>
                <a:cubicBezTo>
                  <a:pt x="4046483" y="1697420"/>
                  <a:pt x="4074640" y="1697998"/>
                  <a:pt x="4099034" y="1686910"/>
                </a:cubicBezTo>
                <a:cubicBezTo>
                  <a:pt x="4133533" y="1671229"/>
                  <a:pt x="4193628" y="1623848"/>
                  <a:pt x="4193628" y="1623848"/>
                </a:cubicBezTo>
                <a:cubicBezTo>
                  <a:pt x="4229245" y="1516993"/>
                  <a:pt x="4188928" y="1647350"/>
                  <a:pt x="4225159" y="1466193"/>
                </a:cubicBezTo>
                <a:cubicBezTo>
                  <a:pt x="4228418" y="1449897"/>
                  <a:pt x="4235669" y="1434662"/>
                  <a:pt x="4240924" y="1418896"/>
                </a:cubicBezTo>
                <a:cubicBezTo>
                  <a:pt x="4230414" y="1403131"/>
                  <a:pt x="4224189" y="1383437"/>
                  <a:pt x="4209393" y="1371600"/>
                </a:cubicBezTo>
                <a:cubicBezTo>
                  <a:pt x="4196416" y="1361219"/>
                  <a:pt x="4178687" y="1356810"/>
                  <a:pt x="4162097" y="1355834"/>
                </a:cubicBezTo>
                <a:cubicBezTo>
                  <a:pt x="3999383" y="1346263"/>
                  <a:pt x="3836276" y="1345324"/>
                  <a:pt x="3673366" y="1340069"/>
                </a:cubicBezTo>
                <a:cubicBezTo>
                  <a:pt x="3652345" y="1334814"/>
                  <a:pt x="3631137" y="1330256"/>
                  <a:pt x="3610303" y="1324303"/>
                </a:cubicBezTo>
                <a:cubicBezTo>
                  <a:pt x="3594324" y="1319738"/>
                  <a:pt x="3579458" y="1310888"/>
                  <a:pt x="3563007" y="1308538"/>
                </a:cubicBezTo>
                <a:cubicBezTo>
                  <a:pt x="3505545" y="1300329"/>
                  <a:pt x="3447393" y="1298027"/>
                  <a:pt x="3389586" y="1292772"/>
                </a:cubicBezTo>
                <a:cubicBezTo>
                  <a:pt x="3281521" y="1220728"/>
                  <a:pt x="3415582" y="1309019"/>
                  <a:pt x="3263462" y="1213944"/>
                </a:cubicBezTo>
                <a:cubicBezTo>
                  <a:pt x="3247394" y="1203902"/>
                  <a:pt x="3197284" y="1183986"/>
                  <a:pt x="3216166" y="1182413"/>
                </a:cubicBezTo>
                <a:cubicBezTo>
                  <a:pt x="3294895" y="1175852"/>
                  <a:pt x="3373744" y="1194234"/>
                  <a:pt x="3452648" y="1198179"/>
                </a:cubicBezTo>
                <a:cubicBezTo>
                  <a:pt x="3583968" y="1204745"/>
                  <a:pt x="3715407" y="1208689"/>
                  <a:pt x="3846786" y="1213944"/>
                </a:cubicBezTo>
                <a:cubicBezTo>
                  <a:pt x="3867807" y="1224454"/>
                  <a:pt x="3889695" y="1233383"/>
                  <a:pt x="3909848" y="1245475"/>
                </a:cubicBezTo>
                <a:cubicBezTo>
                  <a:pt x="3942343" y="1264972"/>
                  <a:pt x="3967677" y="1299347"/>
                  <a:pt x="4004441" y="1308538"/>
                </a:cubicBezTo>
                <a:lnTo>
                  <a:pt x="4067503" y="1324303"/>
                </a:lnTo>
                <a:cubicBezTo>
                  <a:pt x="4088524" y="1334813"/>
                  <a:pt x="4107064" y="1355834"/>
                  <a:pt x="4130566" y="1355834"/>
                </a:cubicBezTo>
                <a:cubicBezTo>
                  <a:pt x="4149514" y="1355834"/>
                  <a:pt x="4163306" y="1336433"/>
                  <a:pt x="4177862" y="1324303"/>
                </a:cubicBezTo>
                <a:cubicBezTo>
                  <a:pt x="4299251" y="1223145"/>
                  <a:pt x="4155029" y="1323760"/>
                  <a:pt x="4272455" y="1245475"/>
                </a:cubicBezTo>
                <a:cubicBezTo>
                  <a:pt x="4267200" y="1213944"/>
                  <a:pt x="4270986" y="1179473"/>
                  <a:pt x="4256690" y="1150882"/>
                </a:cubicBezTo>
                <a:cubicBezTo>
                  <a:pt x="4248216" y="1133934"/>
                  <a:pt x="4224551" y="1130720"/>
                  <a:pt x="4209393" y="1119351"/>
                </a:cubicBezTo>
                <a:cubicBezTo>
                  <a:pt x="4036890" y="989974"/>
                  <a:pt x="4200142" y="1059768"/>
                  <a:pt x="3815255" y="1040524"/>
                </a:cubicBezTo>
                <a:cubicBezTo>
                  <a:pt x="3700032" y="963708"/>
                  <a:pt x="3844905" y="1057466"/>
                  <a:pt x="3704897" y="977462"/>
                </a:cubicBezTo>
                <a:cubicBezTo>
                  <a:pt x="3663268" y="953674"/>
                  <a:pt x="3658477" y="937047"/>
                  <a:pt x="3610303" y="930165"/>
                </a:cubicBezTo>
                <a:cubicBezTo>
                  <a:pt x="3552841" y="921956"/>
                  <a:pt x="3494690" y="919655"/>
                  <a:pt x="3436883" y="914400"/>
                </a:cubicBezTo>
                <a:cubicBezTo>
                  <a:pt x="3415862" y="909145"/>
                  <a:pt x="3393737" y="907169"/>
                  <a:pt x="3373821" y="898634"/>
                </a:cubicBezTo>
                <a:cubicBezTo>
                  <a:pt x="3356405" y="891170"/>
                  <a:pt x="3342975" y="876504"/>
                  <a:pt x="3326524" y="867103"/>
                </a:cubicBezTo>
                <a:cubicBezTo>
                  <a:pt x="3262402" y="830462"/>
                  <a:pt x="3269371" y="837049"/>
                  <a:pt x="3200400" y="819806"/>
                </a:cubicBezTo>
                <a:cubicBezTo>
                  <a:pt x="3184634" y="804041"/>
                  <a:pt x="3170231" y="786783"/>
                  <a:pt x="3153103" y="772510"/>
                </a:cubicBezTo>
                <a:cubicBezTo>
                  <a:pt x="3138547" y="760380"/>
                  <a:pt x="3117643" y="755775"/>
                  <a:pt x="3105807" y="740979"/>
                </a:cubicBezTo>
                <a:cubicBezTo>
                  <a:pt x="3051573" y="673187"/>
                  <a:pt x="3140896" y="705774"/>
                  <a:pt x="3042745" y="662151"/>
                </a:cubicBezTo>
                <a:cubicBezTo>
                  <a:pt x="3012373" y="648652"/>
                  <a:pt x="2948152" y="630620"/>
                  <a:pt x="2948152" y="630620"/>
                </a:cubicBezTo>
                <a:cubicBezTo>
                  <a:pt x="2932386" y="614855"/>
                  <a:pt x="2917983" y="597597"/>
                  <a:pt x="2900855" y="583324"/>
                </a:cubicBezTo>
                <a:cubicBezTo>
                  <a:pt x="2886299" y="571194"/>
                  <a:pt x="2866957" y="565191"/>
                  <a:pt x="2853559" y="551793"/>
                </a:cubicBezTo>
                <a:cubicBezTo>
                  <a:pt x="2779140" y="477373"/>
                  <a:pt x="2857551" y="534133"/>
                  <a:pt x="2806262" y="457200"/>
                </a:cubicBezTo>
                <a:cubicBezTo>
                  <a:pt x="2793895" y="438649"/>
                  <a:pt x="2774731" y="425669"/>
                  <a:pt x="2758966" y="409903"/>
                </a:cubicBezTo>
                <a:cubicBezTo>
                  <a:pt x="2748455" y="378372"/>
                  <a:pt x="2758965" y="325821"/>
                  <a:pt x="2727434" y="315310"/>
                </a:cubicBezTo>
                <a:cubicBezTo>
                  <a:pt x="2711669" y="310055"/>
                  <a:pt x="2695002" y="306976"/>
                  <a:pt x="2680138" y="299544"/>
                </a:cubicBezTo>
                <a:cubicBezTo>
                  <a:pt x="2663191" y="291070"/>
                  <a:pt x="2650990" y="273458"/>
                  <a:pt x="2632841" y="268013"/>
                </a:cubicBezTo>
                <a:cubicBezTo>
                  <a:pt x="2597249" y="257335"/>
                  <a:pt x="2559043" y="258895"/>
                  <a:pt x="2522483" y="252248"/>
                </a:cubicBezTo>
                <a:cubicBezTo>
                  <a:pt x="2501165" y="248372"/>
                  <a:pt x="2480442" y="241737"/>
                  <a:pt x="2459421" y="236482"/>
                </a:cubicBezTo>
                <a:cubicBezTo>
                  <a:pt x="2438400" y="220717"/>
                  <a:pt x="2419173" y="202222"/>
                  <a:pt x="2396359" y="189186"/>
                </a:cubicBezTo>
                <a:cubicBezTo>
                  <a:pt x="2381930" y="180941"/>
                  <a:pt x="2363926" y="180852"/>
                  <a:pt x="2349062" y="173420"/>
                </a:cubicBezTo>
                <a:cubicBezTo>
                  <a:pt x="2332115" y="164946"/>
                  <a:pt x="2317531" y="152399"/>
                  <a:pt x="2301766" y="141889"/>
                </a:cubicBezTo>
                <a:cubicBezTo>
                  <a:pt x="2400272" y="134853"/>
                  <a:pt x="2483777" y="147216"/>
                  <a:pt x="2569779" y="110358"/>
                </a:cubicBezTo>
                <a:cubicBezTo>
                  <a:pt x="2591381" y="101100"/>
                  <a:pt x="2611820" y="89337"/>
                  <a:pt x="2632841" y="78827"/>
                </a:cubicBezTo>
                <a:cubicBezTo>
                  <a:pt x="2675101" y="82349"/>
                  <a:pt x="2804927" y="78160"/>
                  <a:pt x="2869324" y="110358"/>
                </a:cubicBezTo>
                <a:cubicBezTo>
                  <a:pt x="2886272" y="118832"/>
                  <a:pt x="2900855" y="131379"/>
                  <a:pt x="2916621" y="141889"/>
                </a:cubicBezTo>
                <a:cubicBezTo>
                  <a:pt x="2952399" y="249227"/>
                  <a:pt x="2907373" y="117230"/>
                  <a:pt x="2963917" y="268013"/>
                </a:cubicBezTo>
                <a:cubicBezTo>
                  <a:pt x="2969752" y="283573"/>
                  <a:pt x="2967932" y="303559"/>
                  <a:pt x="2979683" y="315310"/>
                </a:cubicBezTo>
                <a:cubicBezTo>
                  <a:pt x="2996301" y="331928"/>
                  <a:pt x="3022816" y="334385"/>
                  <a:pt x="3042745" y="346841"/>
                </a:cubicBezTo>
                <a:cubicBezTo>
                  <a:pt x="3151825" y="415017"/>
                  <a:pt x="3060183" y="378930"/>
                  <a:pt x="3153103" y="409903"/>
                </a:cubicBezTo>
                <a:cubicBezTo>
                  <a:pt x="3158358" y="394137"/>
                  <a:pt x="3157118" y="374357"/>
                  <a:pt x="3168869" y="362606"/>
                </a:cubicBezTo>
                <a:cubicBezTo>
                  <a:pt x="3200533" y="330942"/>
                  <a:pt x="3247228" y="354606"/>
                  <a:pt x="3279228" y="362606"/>
                </a:cubicBezTo>
                <a:cubicBezTo>
                  <a:pt x="3300249" y="373117"/>
                  <a:pt x="3324235" y="379092"/>
                  <a:pt x="3342290" y="394138"/>
                </a:cubicBezTo>
                <a:cubicBezTo>
                  <a:pt x="3368576" y="416043"/>
                  <a:pt x="3388023" y="480235"/>
                  <a:pt x="3405352" y="504496"/>
                </a:cubicBezTo>
                <a:cubicBezTo>
                  <a:pt x="3418311" y="522639"/>
                  <a:pt x="3436883" y="536027"/>
                  <a:pt x="3452648" y="551793"/>
                </a:cubicBezTo>
                <a:cubicBezTo>
                  <a:pt x="3457903" y="567558"/>
                  <a:pt x="3458033" y="586112"/>
                  <a:pt x="3468414" y="599089"/>
                </a:cubicBezTo>
                <a:cubicBezTo>
                  <a:pt x="3480251" y="613885"/>
                  <a:pt x="3501154" y="618490"/>
                  <a:pt x="3515710" y="630620"/>
                </a:cubicBezTo>
                <a:cubicBezTo>
                  <a:pt x="3594439" y="696228"/>
                  <a:pt x="3527186" y="665977"/>
                  <a:pt x="3610303" y="693682"/>
                </a:cubicBezTo>
                <a:cubicBezTo>
                  <a:pt x="3662184" y="728269"/>
                  <a:pt x="3664069" y="745628"/>
                  <a:pt x="3736428" y="709448"/>
                </a:cubicBezTo>
                <a:cubicBezTo>
                  <a:pt x="3756370" y="699477"/>
                  <a:pt x="3764234" y="672979"/>
                  <a:pt x="3783724" y="662151"/>
                </a:cubicBezTo>
                <a:cubicBezTo>
                  <a:pt x="3812778" y="646010"/>
                  <a:pt x="3878317" y="630620"/>
                  <a:pt x="3878317" y="630620"/>
                </a:cubicBezTo>
                <a:cubicBezTo>
                  <a:pt x="3894083" y="635875"/>
                  <a:pt x="3910750" y="638954"/>
                  <a:pt x="3925614" y="646386"/>
                </a:cubicBezTo>
                <a:cubicBezTo>
                  <a:pt x="3990352" y="678755"/>
                  <a:pt x="4036556" y="719257"/>
                  <a:pt x="4099034" y="756744"/>
                </a:cubicBezTo>
                <a:cubicBezTo>
                  <a:pt x="4125310" y="772510"/>
                  <a:pt x="4150454" y="790337"/>
                  <a:pt x="4177862" y="804041"/>
                </a:cubicBezTo>
                <a:cubicBezTo>
                  <a:pt x="4302760" y="866490"/>
                  <a:pt x="4209365" y="811197"/>
                  <a:pt x="4319752" y="851338"/>
                </a:cubicBezTo>
                <a:cubicBezTo>
                  <a:pt x="4357364" y="865015"/>
                  <a:pt x="4393324" y="882869"/>
                  <a:pt x="4430110" y="898634"/>
                </a:cubicBezTo>
                <a:cubicBezTo>
                  <a:pt x="4435365" y="882869"/>
                  <a:pt x="4447937" y="867828"/>
                  <a:pt x="4445876" y="851338"/>
                </a:cubicBezTo>
                <a:cubicBezTo>
                  <a:pt x="4437376" y="783334"/>
                  <a:pt x="4406541" y="756789"/>
                  <a:pt x="4351283" y="725213"/>
                </a:cubicBezTo>
                <a:cubicBezTo>
                  <a:pt x="4336854" y="716968"/>
                  <a:pt x="4319752" y="714703"/>
                  <a:pt x="4303986" y="709448"/>
                </a:cubicBezTo>
                <a:cubicBezTo>
                  <a:pt x="4288221" y="693682"/>
                  <a:pt x="4235538" y="669202"/>
                  <a:pt x="4256690" y="662151"/>
                </a:cubicBezTo>
                <a:cubicBezTo>
                  <a:pt x="4406423" y="612240"/>
                  <a:pt x="4363359" y="678504"/>
                  <a:pt x="4445876" y="709448"/>
                </a:cubicBezTo>
                <a:cubicBezTo>
                  <a:pt x="4470966" y="718857"/>
                  <a:pt x="4498427" y="719958"/>
                  <a:pt x="4524703" y="725213"/>
                </a:cubicBezTo>
                <a:cubicBezTo>
                  <a:pt x="4512643" y="676969"/>
                  <a:pt x="4513699" y="651147"/>
                  <a:pt x="4477407" y="614855"/>
                </a:cubicBezTo>
                <a:cubicBezTo>
                  <a:pt x="4464009" y="601457"/>
                  <a:pt x="4444666" y="595454"/>
                  <a:pt x="4430110" y="583324"/>
                </a:cubicBezTo>
                <a:cubicBezTo>
                  <a:pt x="4349601" y="516233"/>
                  <a:pt x="4421832" y="545781"/>
                  <a:pt x="4319752" y="520262"/>
                </a:cubicBezTo>
                <a:cubicBezTo>
                  <a:pt x="4303986" y="509752"/>
                  <a:pt x="4235669" y="472966"/>
                  <a:pt x="4240924" y="441434"/>
                </a:cubicBezTo>
                <a:cubicBezTo>
                  <a:pt x="4244590" y="419442"/>
                  <a:pt x="4272455" y="409903"/>
                  <a:pt x="4288221" y="394138"/>
                </a:cubicBezTo>
                <a:cubicBezTo>
                  <a:pt x="4377559" y="399393"/>
                  <a:pt x="4467837" y="395946"/>
                  <a:pt x="4556234" y="409903"/>
                </a:cubicBezTo>
                <a:cubicBezTo>
                  <a:pt x="4570916" y="412221"/>
                  <a:pt x="4576159" y="432149"/>
                  <a:pt x="4587766" y="441434"/>
                </a:cubicBezTo>
                <a:cubicBezTo>
                  <a:pt x="4602562" y="453270"/>
                  <a:pt x="4619297" y="462455"/>
                  <a:pt x="4635062" y="472965"/>
                </a:cubicBezTo>
                <a:cubicBezTo>
                  <a:pt x="4687614" y="467710"/>
                  <a:pt x="4746549" y="482848"/>
                  <a:pt x="4792717" y="457200"/>
                </a:cubicBezTo>
                <a:cubicBezTo>
                  <a:pt x="4828685" y="437218"/>
                  <a:pt x="4754311" y="370014"/>
                  <a:pt x="4745421" y="362606"/>
                </a:cubicBezTo>
                <a:cubicBezTo>
                  <a:pt x="4719693" y="341165"/>
                  <a:pt x="4606655" y="259804"/>
                  <a:pt x="4587766" y="252248"/>
                </a:cubicBezTo>
                <a:cubicBezTo>
                  <a:pt x="4561490" y="241738"/>
                  <a:pt x="4535436" y="230654"/>
                  <a:pt x="4508938" y="220717"/>
                </a:cubicBezTo>
                <a:cubicBezTo>
                  <a:pt x="4493378" y="214882"/>
                  <a:pt x="4478177" y="206605"/>
                  <a:pt x="4461641" y="204951"/>
                </a:cubicBezTo>
                <a:cubicBezTo>
                  <a:pt x="4372593" y="196046"/>
                  <a:pt x="4282966" y="194441"/>
                  <a:pt x="4193628" y="189186"/>
                </a:cubicBezTo>
                <a:cubicBezTo>
                  <a:pt x="4151586" y="183931"/>
                  <a:pt x="4108931" y="182298"/>
                  <a:pt x="4067503" y="173420"/>
                </a:cubicBezTo>
                <a:cubicBezTo>
                  <a:pt x="4015822" y="162346"/>
                  <a:pt x="3956529" y="137033"/>
                  <a:pt x="3909848" y="110358"/>
                </a:cubicBezTo>
                <a:cubicBezTo>
                  <a:pt x="3893397" y="100957"/>
                  <a:pt x="3879003" y="88228"/>
                  <a:pt x="3862552" y="78827"/>
                </a:cubicBezTo>
                <a:cubicBezTo>
                  <a:pt x="3842147" y="67167"/>
                  <a:pt x="3819895" y="58956"/>
                  <a:pt x="3799490" y="47296"/>
                </a:cubicBezTo>
                <a:cubicBezTo>
                  <a:pt x="3757893" y="23527"/>
                  <a:pt x="3760930" y="24502"/>
                  <a:pt x="3736428"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8208579" y="-362607"/>
            <a:ext cx="3074276" cy="3689131"/>
          </a:xfrm>
          <a:custGeom>
            <a:avLst/>
            <a:gdLst>
              <a:gd name="connsiteX0" fmla="*/ 0 w 3074276"/>
              <a:gd name="connsiteY0" fmla="*/ 0 h 3689131"/>
              <a:gd name="connsiteX1" fmla="*/ 15766 w 3074276"/>
              <a:gd name="connsiteY1" fmla="*/ 47297 h 3689131"/>
              <a:gd name="connsiteX2" fmla="*/ 78828 w 3074276"/>
              <a:gd name="connsiteY2" fmla="*/ 126124 h 3689131"/>
              <a:gd name="connsiteX3" fmla="*/ 110359 w 3074276"/>
              <a:gd name="connsiteY3" fmla="*/ 173421 h 3689131"/>
              <a:gd name="connsiteX4" fmla="*/ 394138 w 3074276"/>
              <a:gd name="connsiteY4" fmla="*/ 94593 h 3689131"/>
              <a:gd name="connsiteX5" fmla="*/ 488731 w 3074276"/>
              <a:gd name="connsiteY5" fmla="*/ 63062 h 3689131"/>
              <a:gd name="connsiteX6" fmla="*/ 662152 w 3074276"/>
              <a:gd name="connsiteY6" fmla="*/ 78828 h 3689131"/>
              <a:gd name="connsiteX7" fmla="*/ 725214 w 3074276"/>
              <a:gd name="connsiteY7" fmla="*/ 94593 h 3689131"/>
              <a:gd name="connsiteX8" fmla="*/ 740980 w 3074276"/>
              <a:gd name="connsiteY8" fmla="*/ 141890 h 3689131"/>
              <a:gd name="connsiteX9" fmla="*/ 756745 w 3074276"/>
              <a:gd name="connsiteY9" fmla="*/ 315310 h 3689131"/>
              <a:gd name="connsiteX10" fmla="*/ 804042 w 3074276"/>
              <a:gd name="connsiteY10" fmla="*/ 378373 h 3689131"/>
              <a:gd name="connsiteX11" fmla="*/ 819807 w 3074276"/>
              <a:gd name="connsiteY11" fmla="*/ 425669 h 3689131"/>
              <a:gd name="connsiteX12" fmla="*/ 804042 w 3074276"/>
              <a:gd name="connsiteY12" fmla="*/ 882869 h 3689131"/>
              <a:gd name="connsiteX13" fmla="*/ 788276 w 3074276"/>
              <a:gd name="connsiteY13" fmla="*/ 930166 h 3689131"/>
              <a:gd name="connsiteX14" fmla="*/ 725214 w 3074276"/>
              <a:gd name="connsiteY14" fmla="*/ 1008993 h 3689131"/>
              <a:gd name="connsiteX15" fmla="*/ 662152 w 3074276"/>
              <a:gd name="connsiteY15" fmla="*/ 1103586 h 3689131"/>
              <a:gd name="connsiteX16" fmla="*/ 614855 w 3074276"/>
              <a:gd name="connsiteY16" fmla="*/ 1213945 h 3689131"/>
              <a:gd name="connsiteX17" fmla="*/ 567559 w 3074276"/>
              <a:gd name="connsiteY17" fmla="*/ 1277007 h 3689131"/>
              <a:gd name="connsiteX18" fmla="*/ 488731 w 3074276"/>
              <a:gd name="connsiteY18" fmla="*/ 1434662 h 3689131"/>
              <a:gd name="connsiteX19" fmla="*/ 457200 w 3074276"/>
              <a:gd name="connsiteY19" fmla="*/ 1481959 h 3689131"/>
              <a:gd name="connsiteX20" fmla="*/ 504497 w 3074276"/>
              <a:gd name="connsiteY20" fmla="*/ 1497724 h 3689131"/>
              <a:gd name="connsiteX21" fmla="*/ 567559 w 3074276"/>
              <a:gd name="connsiteY21" fmla="*/ 1450428 h 3689131"/>
              <a:gd name="connsiteX22" fmla="*/ 630621 w 3074276"/>
              <a:gd name="connsiteY22" fmla="*/ 1418897 h 3689131"/>
              <a:gd name="connsiteX23" fmla="*/ 677918 w 3074276"/>
              <a:gd name="connsiteY23" fmla="*/ 1387366 h 3689131"/>
              <a:gd name="connsiteX24" fmla="*/ 709449 w 3074276"/>
              <a:gd name="connsiteY24" fmla="*/ 1340069 h 3689131"/>
              <a:gd name="connsiteX25" fmla="*/ 756745 w 3074276"/>
              <a:gd name="connsiteY25" fmla="*/ 1308538 h 3689131"/>
              <a:gd name="connsiteX26" fmla="*/ 804042 w 3074276"/>
              <a:gd name="connsiteY26" fmla="*/ 1261241 h 3689131"/>
              <a:gd name="connsiteX27" fmla="*/ 914400 w 3074276"/>
              <a:gd name="connsiteY27" fmla="*/ 1182414 h 3689131"/>
              <a:gd name="connsiteX28" fmla="*/ 1040524 w 3074276"/>
              <a:gd name="connsiteY28" fmla="*/ 1056290 h 3689131"/>
              <a:gd name="connsiteX29" fmla="*/ 1072055 w 3074276"/>
              <a:gd name="connsiteY29" fmla="*/ 961697 h 3689131"/>
              <a:gd name="connsiteX30" fmla="*/ 1087821 w 3074276"/>
              <a:gd name="connsiteY30" fmla="*/ 551793 h 3689131"/>
              <a:gd name="connsiteX31" fmla="*/ 1119352 w 3074276"/>
              <a:gd name="connsiteY31" fmla="*/ 441435 h 3689131"/>
              <a:gd name="connsiteX32" fmla="*/ 1213945 w 3074276"/>
              <a:gd name="connsiteY32" fmla="*/ 346841 h 3689131"/>
              <a:gd name="connsiteX33" fmla="*/ 1277007 w 3074276"/>
              <a:gd name="connsiteY33" fmla="*/ 331076 h 3689131"/>
              <a:gd name="connsiteX34" fmla="*/ 1324304 w 3074276"/>
              <a:gd name="connsiteY34" fmla="*/ 283779 h 3689131"/>
              <a:gd name="connsiteX35" fmla="*/ 1387366 w 3074276"/>
              <a:gd name="connsiteY35" fmla="*/ 236483 h 3689131"/>
              <a:gd name="connsiteX36" fmla="*/ 1371600 w 3074276"/>
              <a:gd name="connsiteY36" fmla="*/ 283779 h 3689131"/>
              <a:gd name="connsiteX37" fmla="*/ 1340069 w 3074276"/>
              <a:gd name="connsiteY37" fmla="*/ 378373 h 3689131"/>
              <a:gd name="connsiteX38" fmla="*/ 1324304 w 3074276"/>
              <a:gd name="connsiteY38" fmla="*/ 472966 h 3689131"/>
              <a:gd name="connsiteX39" fmla="*/ 1292773 w 3074276"/>
              <a:gd name="connsiteY39" fmla="*/ 599090 h 3689131"/>
              <a:gd name="connsiteX40" fmla="*/ 1261242 w 3074276"/>
              <a:gd name="connsiteY40" fmla="*/ 819807 h 3689131"/>
              <a:gd name="connsiteX41" fmla="*/ 1229711 w 3074276"/>
              <a:gd name="connsiteY41" fmla="*/ 867104 h 3689131"/>
              <a:gd name="connsiteX42" fmla="*/ 1213945 w 3074276"/>
              <a:gd name="connsiteY42" fmla="*/ 930166 h 3689131"/>
              <a:gd name="connsiteX43" fmla="*/ 1182414 w 3074276"/>
              <a:gd name="connsiteY43" fmla="*/ 1166648 h 3689131"/>
              <a:gd name="connsiteX44" fmla="*/ 1150883 w 3074276"/>
              <a:gd name="connsiteY44" fmla="*/ 1213945 h 3689131"/>
              <a:gd name="connsiteX45" fmla="*/ 1103587 w 3074276"/>
              <a:gd name="connsiteY45" fmla="*/ 1292773 h 3689131"/>
              <a:gd name="connsiteX46" fmla="*/ 1056290 w 3074276"/>
              <a:gd name="connsiteY46" fmla="*/ 1308538 h 3689131"/>
              <a:gd name="connsiteX47" fmla="*/ 977462 w 3074276"/>
              <a:gd name="connsiteY47" fmla="*/ 1403131 h 3689131"/>
              <a:gd name="connsiteX48" fmla="*/ 945931 w 3074276"/>
              <a:gd name="connsiteY48" fmla="*/ 1513490 h 3689131"/>
              <a:gd name="connsiteX49" fmla="*/ 882869 w 3074276"/>
              <a:gd name="connsiteY49" fmla="*/ 1608083 h 3689131"/>
              <a:gd name="connsiteX50" fmla="*/ 930166 w 3074276"/>
              <a:gd name="connsiteY50" fmla="*/ 1623848 h 3689131"/>
              <a:gd name="connsiteX51" fmla="*/ 1008993 w 3074276"/>
              <a:gd name="connsiteY51" fmla="*/ 1639614 h 3689131"/>
              <a:gd name="connsiteX52" fmla="*/ 945931 w 3074276"/>
              <a:gd name="connsiteY52" fmla="*/ 2017986 h 3689131"/>
              <a:gd name="connsiteX53" fmla="*/ 898635 w 3074276"/>
              <a:gd name="connsiteY53" fmla="*/ 2081048 h 3689131"/>
              <a:gd name="connsiteX54" fmla="*/ 882869 w 3074276"/>
              <a:gd name="connsiteY54" fmla="*/ 2286000 h 3689131"/>
              <a:gd name="connsiteX55" fmla="*/ 1008993 w 3074276"/>
              <a:gd name="connsiteY55" fmla="*/ 2254469 h 3689131"/>
              <a:gd name="connsiteX56" fmla="*/ 1056290 w 3074276"/>
              <a:gd name="connsiteY56" fmla="*/ 2222938 h 3689131"/>
              <a:gd name="connsiteX57" fmla="*/ 1182414 w 3074276"/>
              <a:gd name="connsiteY57" fmla="*/ 2112579 h 3689131"/>
              <a:gd name="connsiteX58" fmla="*/ 1198180 w 3074276"/>
              <a:gd name="connsiteY58" fmla="*/ 2065283 h 3689131"/>
              <a:gd name="connsiteX59" fmla="*/ 1213945 w 3074276"/>
              <a:gd name="connsiteY59" fmla="*/ 1986455 h 3689131"/>
              <a:gd name="connsiteX60" fmla="*/ 1245476 w 3074276"/>
              <a:gd name="connsiteY60" fmla="*/ 2033752 h 3689131"/>
              <a:gd name="connsiteX61" fmla="*/ 1229711 w 3074276"/>
              <a:gd name="connsiteY61" fmla="*/ 2112579 h 3689131"/>
              <a:gd name="connsiteX62" fmla="*/ 1213945 w 3074276"/>
              <a:gd name="connsiteY62" fmla="*/ 2159876 h 3689131"/>
              <a:gd name="connsiteX63" fmla="*/ 1198180 w 3074276"/>
              <a:gd name="connsiteY63" fmla="*/ 2349062 h 3689131"/>
              <a:gd name="connsiteX64" fmla="*/ 1150883 w 3074276"/>
              <a:gd name="connsiteY64" fmla="*/ 2380593 h 3689131"/>
              <a:gd name="connsiteX65" fmla="*/ 1040524 w 3074276"/>
              <a:gd name="connsiteY65" fmla="*/ 2443655 h 3689131"/>
              <a:gd name="connsiteX66" fmla="*/ 977462 w 3074276"/>
              <a:gd name="connsiteY66" fmla="*/ 2522483 h 3689131"/>
              <a:gd name="connsiteX67" fmla="*/ 882869 w 3074276"/>
              <a:gd name="connsiteY67" fmla="*/ 2601310 h 3689131"/>
              <a:gd name="connsiteX68" fmla="*/ 1103587 w 3074276"/>
              <a:gd name="connsiteY68" fmla="*/ 2664373 h 3689131"/>
              <a:gd name="connsiteX69" fmla="*/ 1087821 w 3074276"/>
              <a:gd name="connsiteY69" fmla="*/ 2727435 h 3689131"/>
              <a:gd name="connsiteX70" fmla="*/ 1040524 w 3074276"/>
              <a:gd name="connsiteY70" fmla="*/ 2774731 h 3689131"/>
              <a:gd name="connsiteX71" fmla="*/ 993228 w 3074276"/>
              <a:gd name="connsiteY71" fmla="*/ 2837793 h 3689131"/>
              <a:gd name="connsiteX72" fmla="*/ 898635 w 3074276"/>
              <a:gd name="connsiteY72" fmla="*/ 2885090 h 3689131"/>
              <a:gd name="connsiteX73" fmla="*/ 851338 w 3074276"/>
              <a:gd name="connsiteY73" fmla="*/ 2932386 h 3689131"/>
              <a:gd name="connsiteX74" fmla="*/ 819807 w 3074276"/>
              <a:gd name="connsiteY74" fmla="*/ 3042745 h 3689131"/>
              <a:gd name="connsiteX75" fmla="*/ 835573 w 3074276"/>
              <a:gd name="connsiteY75" fmla="*/ 3231931 h 3689131"/>
              <a:gd name="connsiteX76" fmla="*/ 851338 w 3074276"/>
              <a:gd name="connsiteY76" fmla="*/ 3294993 h 3689131"/>
              <a:gd name="connsiteX77" fmla="*/ 867104 w 3074276"/>
              <a:gd name="connsiteY77" fmla="*/ 3389586 h 3689131"/>
              <a:gd name="connsiteX78" fmla="*/ 882869 w 3074276"/>
              <a:gd name="connsiteY78" fmla="*/ 3436883 h 3689131"/>
              <a:gd name="connsiteX79" fmla="*/ 930166 w 3074276"/>
              <a:gd name="connsiteY79" fmla="*/ 3452648 h 3689131"/>
              <a:gd name="connsiteX80" fmla="*/ 977462 w 3074276"/>
              <a:gd name="connsiteY80" fmla="*/ 3499945 h 3689131"/>
              <a:gd name="connsiteX81" fmla="*/ 1072055 w 3074276"/>
              <a:gd name="connsiteY81" fmla="*/ 3563007 h 3689131"/>
              <a:gd name="connsiteX82" fmla="*/ 1087821 w 3074276"/>
              <a:gd name="connsiteY82" fmla="*/ 3610304 h 3689131"/>
              <a:gd name="connsiteX83" fmla="*/ 1135118 w 3074276"/>
              <a:gd name="connsiteY83" fmla="*/ 3641835 h 3689131"/>
              <a:gd name="connsiteX84" fmla="*/ 1166649 w 3074276"/>
              <a:gd name="connsiteY84" fmla="*/ 3689131 h 3689131"/>
              <a:gd name="connsiteX85" fmla="*/ 1277007 w 3074276"/>
              <a:gd name="connsiteY85" fmla="*/ 3673366 h 3689131"/>
              <a:gd name="connsiteX86" fmla="*/ 1324304 w 3074276"/>
              <a:gd name="connsiteY86" fmla="*/ 3641835 h 3689131"/>
              <a:gd name="connsiteX87" fmla="*/ 1387366 w 3074276"/>
              <a:gd name="connsiteY87" fmla="*/ 3626069 h 3689131"/>
              <a:gd name="connsiteX88" fmla="*/ 1418897 w 3074276"/>
              <a:gd name="connsiteY88" fmla="*/ 3578773 h 3689131"/>
              <a:gd name="connsiteX89" fmla="*/ 1560787 w 3074276"/>
              <a:gd name="connsiteY89" fmla="*/ 3499945 h 3689131"/>
              <a:gd name="connsiteX90" fmla="*/ 1608083 w 3074276"/>
              <a:gd name="connsiteY90" fmla="*/ 3468414 h 3689131"/>
              <a:gd name="connsiteX91" fmla="*/ 1686911 w 3074276"/>
              <a:gd name="connsiteY91" fmla="*/ 3342290 h 3689131"/>
              <a:gd name="connsiteX92" fmla="*/ 1702676 w 3074276"/>
              <a:gd name="connsiteY92" fmla="*/ 3294993 h 3689131"/>
              <a:gd name="connsiteX93" fmla="*/ 1734207 w 3074276"/>
              <a:gd name="connsiteY93" fmla="*/ 3168869 h 3689131"/>
              <a:gd name="connsiteX94" fmla="*/ 1749973 w 3074276"/>
              <a:gd name="connsiteY94" fmla="*/ 3121573 h 3689131"/>
              <a:gd name="connsiteX95" fmla="*/ 1781504 w 3074276"/>
              <a:gd name="connsiteY95" fmla="*/ 3090041 h 3689131"/>
              <a:gd name="connsiteX96" fmla="*/ 1844566 w 3074276"/>
              <a:gd name="connsiteY96" fmla="*/ 2995448 h 3689131"/>
              <a:gd name="connsiteX97" fmla="*/ 1876097 w 3074276"/>
              <a:gd name="connsiteY97" fmla="*/ 2948152 h 3689131"/>
              <a:gd name="connsiteX98" fmla="*/ 1923393 w 3074276"/>
              <a:gd name="connsiteY98" fmla="*/ 2900855 h 3689131"/>
              <a:gd name="connsiteX99" fmla="*/ 1923393 w 3074276"/>
              <a:gd name="connsiteY99" fmla="*/ 2569779 h 3689131"/>
              <a:gd name="connsiteX100" fmla="*/ 2017987 w 3074276"/>
              <a:gd name="connsiteY100" fmla="*/ 2443655 h 3689131"/>
              <a:gd name="connsiteX101" fmla="*/ 2081049 w 3074276"/>
              <a:gd name="connsiteY101" fmla="*/ 2364828 h 3689131"/>
              <a:gd name="connsiteX102" fmla="*/ 2096814 w 3074276"/>
              <a:gd name="connsiteY102" fmla="*/ 2301766 h 3689131"/>
              <a:gd name="connsiteX103" fmla="*/ 2207173 w 3074276"/>
              <a:gd name="connsiteY103" fmla="*/ 2207173 h 3689131"/>
              <a:gd name="connsiteX104" fmla="*/ 2270235 w 3074276"/>
              <a:gd name="connsiteY104" fmla="*/ 2049517 h 3689131"/>
              <a:gd name="connsiteX105" fmla="*/ 2286000 w 3074276"/>
              <a:gd name="connsiteY105" fmla="*/ 1986455 h 3689131"/>
              <a:gd name="connsiteX106" fmla="*/ 2333297 w 3074276"/>
              <a:gd name="connsiteY106" fmla="*/ 1923393 h 3689131"/>
              <a:gd name="connsiteX107" fmla="*/ 2364828 w 3074276"/>
              <a:gd name="connsiteY107" fmla="*/ 1876097 h 3689131"/>
              <a:gd name="connsiteX108" fmla="*/ 2380593 w 3074276"/>
              <a:gd name="connsiteY108" fmla="*/ 1828800 h 3689131"/>
              <a:gd name="connsiteX109" fmla="*/ 2396359 w 3074276"/>
              <a:gd name="connsiteY109" fmla="*/ 1749973 h 3689131"/>
              <a:gd name="connsiteX110" fmla="*/ 2522483 w 3074276"/>
              <a:gd name="connsiteY110" fmla="*/ 1781504 h 3689131"/>
              <a:gd name="connsiteX111" fmla="*/ 2585545 w 3074276"/>
              <a:gd name="connsiteY111" fmla="*/ 1765738 h 3689131"/>
              <a:gd name="connsiteX112" fmla="*/ 2601311 w 3074276"/>
              <a:gd name="connsiteY112" fmla="*/ 1718441 h 3689131"/>
              <a:gd name="connsiteX113" fmla="*/ 2664373 w 3074276"/>
              <a:gd name="connsiteY113" fmla="*/ 1655379 h 3689131"/>
              <a:gd name="connsiteX114" fmla="*/ 2790497 w 3074276"/>
              <a:gd name="connsiteY114" fmla="*/ 1560786 h 3689131"/>
              <a:gd name="connsiteX115" fmla="*/ 2806262 w 3074276"/>
              <a:gd name="connsiteY115" fmla="*/ 1513490 h 3689131"/>
              <a:gd name="connsiteX116" fmla="*/ 2948152 w 3074276"/>
              <a:gd name="connsiteY116" fmla="*/ 1340069 h 3689131"/>
              <a:gd name="connsiteX117" fmla="*/ 2995449 w 3074276"/>
              <a:gd name="connsiteY117" fmla="*/ 1308538 h 3689131"/>
              <a:gd name="connsiteX118" fmla="*/ 3011214 w 3074276"/>
              <a:gd name="connsiteY118" fmla="*/ 1135117 h 3689131"/>
              <a:gd name="connsiteX119" fmla="*/ 2979683 w 3074276"/>
              <a:gd name="connsiteY119" fmla="*/ 1040524 h 3689131"/>
              <a:gd name="connsiteX120" fmla="*/ 2995449 w 3074276"/>
              <a:gd name="connsiteY120" fmla="*/ 945931 h 3689131"/>
              <a:gd name="connsiteX121" fmla="*/ 3011214 w 3074276"/>
              <a:gd name="connsiteY121" fmla="*/ 898635 h 3689131"/>
              <a:gd name="connsiteX122" fmla="*/ 3058511 w 3074276"/>
              <a:gd name="connsiteY122" fmla="*/ 472966 h 3689131"/>
              <a:gd name="connsiteX123" fmla="*/ 3074276 w 3074276"/>
              <a:gd name="connsiteY123" fmla="*/ 441435 h 368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074276" h="3689131">
                <a:moveTo>
                  <a:pt x="0" y="0"/>
                </a:moveTo>
                <a:cubicBezTo>
                  <a:pt x="5255" y="15766"/>
                  <a:pt x="6958" y="33205"/>
                  <a:pt x="15766" y="47297"/>
                </a:cubicBezTo>
                <a:cubicBezTo>
                  <a:pt x="33600" y="75832"/>
                  <a:pt x="58638" y="99205"/>
                  <a:pt x="78828" y="126124"/>
                </a:cubicBezTo>
                <a:cubicBezTo>
                  <a:pt x="90197" y="141282"/>
                  <a:pt x="99849" y="157655"/>
                  <a:pt x="110359" y="173421"/>
                </a:cubicBezTo>
                <a:cubicBezTo>
                  <a:pt x="495258" y="143813"/>
                  <a:pt x="189912" y="205989"/>
                  <a:pt x="394138" y="94593"/>
                </a:cubicBezTo>
                <a:cubicBezTo>
                  <a:pt x="423316" y="78678"/>
                  <a:pt x="488731" y="63062"/>
                  <a:pt x="488731" y="63062"/>
                </a:cubicBezTo>
                <a:cubicBezTo>
                  <a:pt x="546538" y="68317"/>
                  <a:pt x="604616" y="71157"/>
                  <a:pt x="662152" y="78828"/>
                </a:cubicBezTo>
                <a:cubicBezTo>
                  <a:pt x="683629" y="81692"/>
                  <a:pt x="708294" y="81057"/>
                  <a:pt x="725214" y="94593"/>
                </a:cubicBezTo>
                <a:cubicBezTo>
                  <a:pt x="738191" y="104974"/>
                  <a:pt x="735725" y="126124"/>
                  <a:pt x="740980" y="141890"/>
                </a:cubicBezTo>
                <a:cubicBezTo>
                  <a:pt x="746235" y="199697"/>
                  <a:pt x="741789" y="259225"/>
                  <a:pt x="756745" y="315310"/>
                </a:cubicBezTo>
                <a:cubicBezTo>
                  <a:pt x="763515" y="340699"/>
                  <a:pt x="791005" y="355559"/>
                  <a:pt x="804042" y="378373"/>
                </a:cubicBezTo>
                <a:cubicBezTo>
                  <a:pt x="812287" y="392802"/>
                  <a:pt x="814552" y="409904"/>
                  <a:pt x="819807" y="425669"/>
                </a:cubicBezTo>
                <a:cubicBezTo>
                  <a:pt x="814552" y="578069"/>
                  <a:pt x="813554" y="730675"/>
                  <a:pt x="804042" y="882869"/>
                </a:cubicBezTo>
                <a:cubicBezTo>
                  <a:pt x="803005" y="899455"/>
                  <a:pt x="797084" y="916074"/>
                  <a:pt x="788276" y="930166"/>
                </a:cubicBezTo>
                <a:cubicBezTo>
                  <a:pt x="770442" y="958701"/>
                  <a:pt x="746235" y="982717"/>
                  <a:pt x="725214" y="1008993"/>
                </a:cubicBezTo>
                <a:cubicBezTo>
                  <a:pt x="691397" y="1110450"/>
                  <a:pt x="735961" y="1000254"/>
                  <a:pt x="662152" y="1103586"/>
                </a:cubicBezTo>
                <a:cubicBezTo>
                  <a:pt x="572828" y="1228638"/>
                  <a:pt x="673664" y="1111029"/>
                  <a:pt x="614855" y="1213945"/>
                </a:cubicBezTo>
                <a:cubicBezTo>
                  <a:pt x="601819" y="1236759"/>
                  <a:pt x="583324" y="1255986"/>
                  <a:pt x="567559" y="1277007"/>
                </a:cubicBezTo>
                <a:cubicBezTo>
                  <a:pt x="542602" y="1376833"/>
                  <a:pt x="563812" y="1322040"/>
                  <a:pt x="488731" y="1434662"/>
                </a:cubicBezTo>
                <a:lnTo>
                  <a:pt x="457200" y="1481959"/>
                </a:lnTo>
                <a:cubicBezTo>
                  <a:pt x="472966" y="1487214"/>
                  <a:pt x="488518" y="1502289"/>
                  <a:pt x="504497" y="1497724"/>
                </a:cubicBezTo>
                <a:cubicBezTo>
                  <a:pt x="529762" y="1490506"/>
                  <a:pt x="545277" y="1464354"/>
                  <a:pt x="567559" y="1450428"/>
                </a:cubicBezTo>
                <a:cubicBezTo>
                  <a:pt x="587489" y="1437972"/>
                  <a:pt x="610216" y="1430557"/>
                  <a:pt x="630621" y="1418897"/>
                </a:cubicBezTo>
                <a:cubicBezTo>
                  <a:pt x="647072" y="1409496"/>
                  <a:pt x="662152" y="1397876"/>
                  <a:pt x="677918" y="1387366"/>
                </a:cubicBezTo>
                <a:cubicBezTo>
                  <a:pt x="688428" y="1371600"/>
                  <a:pt x="696051" y="1353467"/>
                  <a:pt x="709449" y="1340069"/>
                </a:cubicBezTo>
                <a:cubicBezTo>
                  <a:pt x="722847" y="1326671"/>
                  <a:pt x="742189" y="1320668"/>
                  <a:pt x="756745" y="1308538"/>
                </a:cubicBezTo>
                <a:cubicBezTo>
                  <a:pt x="773873" y="1294264"/>
                  <a:pt x="786914" y="1275515"/>
                  <a:pt x="804042" y="1261241"/>
                </a:cubicBezTo>
                <a:cubicBezTo>
                  <a:pt x="898705" y="1182355"/>
                  <a:pt x="800812" y="1286536"/>
                  <a:pt x="914400" y="1182414"/>
                </a:cubicBezTo>
                <a:cubicBezTo>
                  <a:pt x="958228" y="1142239"/>
                  <a:pt x="1040524" y="1056290"/>
                  <a:pt x="1040524" y="1056290"/>
                </a:cubicBezTo>
                <a:cubicBezTo>
                  <a:pt x="1051034" y="1024759"/>
                  <a:pt x="1070778" y="994909"/>
                  <a:pt x="1072055" y="961697"/>
                </a:cubicBezTo>
                <a:cubicBezTo>
                  <a:pt x="1077310" y="825062"/>
                  <a:pt x="1078725" y="688226"/>
                  <a:pt x="1087821" y="551793"/>
                </a:cubicBezTo>
                <a:cubicBezTo>
                  <a:pt x="1088053" y="548319"/>
                  <a:pt x="1111741" y="451221"/>
                  <a:pt x="1119352" y="441435"/>
                </a:cubicBezTo>
                <a:cubicBezTo>
                  <a:pt x="1146729" y="406236"/>
                  <a:pt x="1170685" y="357656"/>
                  <a:pt x="1213945" y="346841"/>
                </a:cubicBezTo>
                <a:lnTo>
                  <a:pt x="1277007" y="331076"/>
                </a:lnTo>
                <a:cubicBezTo>
                  <a:pt x="1292773" y="315310"/>
                  <a:pt x="1307376" y="298289"/>
                  <a:pt x="1324304" y="283779"/>
                </a:cubicBezTo>
                <a:cubicBezTo>
                  <a:pt x="1344254" y="266679"/>
                  <a:pt x="1395675" y="211556"/>
                  <a:pt x="1387366" y="236483"/>
                </a:cubicBezTo>
                <a:lnTo>
                  <a:pt x="1371600" y="283779"/>
                </a:lnTo>
                <a:lnTo>
                  <a:pt x="1340069" y="378373"/>
                </a:lnTo>
                <a:cubicBezTo>
                  <a:pt x="1334814" y="409904"/>
                  <a:pt x="1331002" y="441710"/>
                  <a:pt x="1324304" y="472966"/>
                </a:cubicBezTo>
                <a:cubicBezTo>
                  <a:pt x="1315224" y="515339"/>
                  <a:pt x="1292773" y="599090"/>
                  <a:pt x="1292773" y="599090"/>
                </a:cubicBezTo>
                <a:cubicBezTo>
                  <a:pt x="1288746" y="643389"/>
                  <a:pt x="1291570" y="759149"/>
                  <a:pt x="1261242" y="819807"/>
                </a:cubicBezTo>
                <a:cubicBezTo>
                  <a:pt x="1252768" y="836755"/>
                  <a:pt x="1240221" y="851338"/>
                  <a:pt x="1229711" y="867104"/>
                </a:cubicBezTo>
                <a:cubicBezTo>
                  <a:pt x="1224456" y="888125"/>
                  <a:pt x="1217324" y="908764"/>
                  <a:pt x="1213945" y="930166"/>
                </a:cubicBezTo>
                <a:cubicBezTo>
                  <a:pt x="1201542" y="1008718"/>
                  <a:pt x="1199665" y="1089017"/>
                  <a:pt x="1182414" y="1166648"/>
                </a:cubicBezTo>
                <a:cubicBezTo>
                  <a:pt x="1178304" y="1185145"/>
                  <a:pt x="1161393" y="1198179"/>
                  <a:pt x="1150883" y="1213945"/>
                </a:cubicBezTo>
                <a:cubicBezTo>
                  <a:pt x="1138483" y="1251146"/>
                  <a:pt x="1139655" y="1271132"/>
                  <a:pt x="1103587" y="1292773"/>
                </a:cubicBezTo>
                <a:cubicBezTo>
                  <a:pt x="1089337" y="1301323"/>
                  <a:pt x="1072056" y="1303283"/>
                  <a:pt x="1056290" y="1308538"/>
                </a:cubicBezTo>
                <a:cubicBezTo>
                  <a:pt x="1030033" y="1334795"/>
                  <a:pt x="992094" y="1366550"/>
                  <a:pt x="977462" y="1403131"/>
                </a:cubicBezTo>
                <a:cubicBezTo>
                  <a:pt x="963253" y="1438653"/>
                  <a:pt x="961963" y="1478753"/>
                  <a:pt x="945931" y="1513490"/>
                </a:cubicBezTo>
                <a:cubicBezTo>
                  <a:pt x="930051" y="1547898"/>
                  <a:pt x="882869" y="1608083"/>
                  <a:pt x="882869" y="1608083"/>
                </a:cubicBezTo>
                <a:cubicBezTo>
                  <a:pt x="898635" y="1613338"/>
                  <a:pt x="914044" y="1619817"/>
                  <a:pt x="930166" y="1623848"/>
                </a:cubicBezTo>
                <a:cubicBezTo>
                  <a:pt x="956162" y="1630347"/>
                  <a:pt x="1004200" y="1613250"/>
                  <a:pt x="1008993" y="1639614"/>
                </a:cubicBezTo>
                <a:cubicBezTo>
                  <a:pt x="1074590" y="2000397"/>
                  <a:pt x="1054720" y="1891066"/>
                  <a:pt x="945931" y="2017986"/>
                </a:cubicBezTo>
                <a:cubicBezTo>
                  <a:pt x="928831" y="2037936"/>
                  <a:pt x="914400" y="2060027"/>
                  <a:pt x="898635" y="2081048"/>
                </a:cubicBezTo>
                <a:cubicBezTo>
                  <a:pt x="855353" y="2210894"/>
                  <a:pt x="862404" y="2142738"/>
                  <a:pt x="882869" y="2286000"/>
                </a:cubicBezTo>
                <a:cubicBezTo>
                  <a:pt x="912858" y="2280003"/>
                  <a:pt x="976670" y="2270630"/>
                  <a:pt x="1008993" y="2254469"/>
                </a:cubicBezTo>
                <a:cubicBezTo>
                  <a:pt x="1025940" y="2245995"/>
                  <a:pt x="1041132" y="2234307"/>
                  <a:pt x="1056290" y="2222938"/>
                </a:cubicBezTo>
                <a:cubicBezTo>
                  <a:pt x="1133282" y="2165194"/>
                  <a:pt x="1124076" y="2170918"/>
                  <a:pt x="1182414" y="2112579"/>
                </a:cubicBezTo>
                <a:cubicBezTo>
                  <a:pt x="1187669" y="2096814"/>
                  <a:pt x="1194149" y="2081405"/>
                  <a:pt x="1198180" y="2065283"/>
                </a:cubicBezTo>
                <a:cubicBezTo>
                  <a:pt x="1204679" y="2039287"/>
                  <a:pt x="1191649" y="2001319"/>
                  <a:pt x="1213945" y="1986455"/>
                </a:cubicBezTo>
                <a:cubicBezTo>
                  <a:pt x="1229711" y="1975945"/>
                  <a:pt x="1234966" y="2017986"/>
                  <a:pt x="1245476" y="2033752"/>
                </a:cubicBezTo>
                <a:cubicBezTo>
                  <a:pt x="1240221" y="2060028"/>
                  <a:pt x="1236210" y="2086583"/>
                  <a:pt x="1229711" y="2112579"/>
                </a:cubicBezTo>
                <a:cubicBezTo>
                  <a:pt x="1225680" y="2128701"/>
                  <a:pt x="1216141" y="2143403"/>
                  <a:pt x="1213945" y="2159876"/>
                </a:cubicBezTo>
                <a:cubicBezTo>
                  <a:pt x="1205582" y="2222601"/>
                  <a:pt x="1215565" y="2288216"/>
                  <a:pt x="1198180" y="2349062"/>
                </a:cubicBezTo>
                <a:cubicBezTo>
                  <a:pt x="1192975" y="2367281"/>
                  <a:pt x="1166302" y="2369580"/>
                  <a:pt x="1150883" y="2380593"/>
                </a:cubicBezTo>
                <a:cubicBezTo>
                  <a:pt x="1067367" y="2440248"/>
                  <a:pt x="1117277" y="2418072"/>
                  <a:pt x="1040524" y="2443655"/>
                </a:cubicBezTo>
                <a:cubicBezTo>
                  <a:pt x="934749" y="2514172"/>
                  <a:pt x="1038383" y="2431102"/>
                  <a:pt x="977462" y="2522483"/>
                </a:cubicBezTo>
                <a:cubicBezTo>
                  <a:pt x="953184" y="2558900"/>
                  <a:pt x="917769" y="2578044"/>
                  <a:pt x="882869" y="2601310"/>
                </a:cubicBezTo>
                <a:cubicBezTo>
                  <a:pt x="971623" y="2734442"/>
                  <a:pt x="821639" y="2536214"/>
                  <a:pt x="1103587" y="2664373"/>
                </a:cubicBezTo>
                <a:cubicBezTo>
                  <a:pt x="1123312" y="2673339"/>
                  <a:pt x="1098571" y="2708622"/>
                  <a:pt x="1087821" y="2727435"/>
                </a:cubicBezTo>
                <a:cubicBezTo>
                  <a:pt x="1076759" y="2746793"/>
                  <a:pt x="1055034" y="2757803"/>
                  <a:pt x="1040524" y="2774731"/>
                </a:cubicBezTo>
                <a:cubicBezTo>
                  <a:pt x="1023424" y="2794681"/>
                  <a:pt x="1011808" y="2819213"/>
                  <a:pt x="993228" y="2837793"/>
                </a:cubicBezTo>
                <a:cubicBezTo>
                  <a:pt x="962667" y="2868354"/>
                  <a:pt x="937101" y="2872267"/>
                  <a:pt x="898635" y="2885090"/>
                </a:cubicBezTo>
                <a:cubicBezTo>
                  <a:pt x="882869" y="2900855"/>
                  <a:pt x="863705" y="2913835"/>
                  <a:pt x="851338" y="2932386"/>
                </a:cubicBezTo>
                <a:cubicBezTo>
                  <a:pt x="842293" y="2945953"/>
                  <a:pt x="821908" y="3034340"/>
                  <a:pt x="819807" y="3042745"/>
                </a:cubicBezTo>
                <a:cubicBezTo>
                  <a:pt x="825062" y="3105807"/>
                  <a:pt x="827724" y="3169139"/>
                  <a:pt x="835573" y="3231931"/>
                </a:cubicBezTo>
                <a:cubicBezTo>
                  <a:pt x="838261" y="3253431"/>
                  <a:pt x="847089" y="3273746"/>
                  <a:pt x="851338" y="3294993"/>
                </a:cubicBezTo>
                <a:cubicBezTo>
                  <a:pt x="857607" y="3326338"/>
                  <a:pt x="860170" y="3358381"/>
                  <a:pt x="867104" y="3389586"/>
                </a:cubicBezTo>
                <a:cubicBezTo>
                  <a:pt x="870709" y="3405809"/>
                  <a:pt x="871118" y="3425132"/>
                  <a:pt x="882869" y="3436883"/>
                </a:cubicBezTo>
                <a:cubicBezTo>
                  <a:pt x="894620" y="3448634"/>
                  <a:pt x="914400" y="3447393"/>
                  <a:pt x="930166" y="3452648"/>
                </a:cubicBezTo>
                <a:cubicBezTo>
                  <a:pt x="945931" y="3468414"/>
                  <a:pt x="958911" y="3487578"/>
                  <a:pt x="977462" y="3499945"/>
                </a:cubicBezTo>
                <a:cubicBezTo>
                  <a:pt x="1114358" y="3591209"/>
                  <a:pt x="921177" y="3412126"/>
                  <a:pt x="1072055" y="3563007"/>
                </a:cubicBezTo>
                <a:cubicBezTo>
                  <a:pt x="1077310" y="3578773"/>
                  <a:pt x="1077439" y="3597327"/>
                  <a:pt x="1087821" y="3610304"/>
                </a:cubicBezTo>
                <a:cubicBezTo>
                  <a:pt x="1099658" y="3625100"/>
                  <a:pt x="1121720" y="3628437"/>
                  <a:pt x="1135118" y="3641835"/>
                </a:cubicBezTo>
                <a:cubicBezTo>
                  <a:pt x="1148516" y="3655233"/>
                  <a:pt x="1156139" y="3673366"/>
                  <a:pt x="1166649" y="3689131"/>
                </a:cubicBezTo>
                <a:cubicBezTo>
                  <a:pt x="1203435" y="3683876"/>
                  <a:pt x="1241415" y="3684044"/>
                  <a:pt x="1277007" y="3673366"/>
                </a:cubicBezTo>
                <a:cubicBezTo>
                  <a:pt x="1295156" y="3667921"/>
                  <a:pt x="1306888" y="3649299"/>
                  <a:pt x="1324304" y="3641835"/>
                </a:cubicBezTo>
                <a:cubicBezTo>
                  <a:pt x="1344220" y="3633300"/>
                  <a:pt x="1366345" y="3631324"/>
                  <a:pt x="1387366" y="3626069"/>
                </a:cubicBezTo>
                <a:cubicBezTo>
                  <a:pt x="1397876" y="3610304"/>
                  <a:pt x="1404511" y="3591104"/>
                  <a:pt x="1418897" y="3578773"/>
                </a:cubicBezTo>
                <a:cubicBezTo>
                  <a:pt x="1458290" y="3545007"/>
                  <a:pt x="1516018" y="3525527"/>
                  <a:pt x="1560787" y="3499945"/>
                </a:cubicBezTo>
                <a:cubicBezTo>
                  <a:pt x="1577238" y="3490544"/>
                  <a:pt x="1592318" y="3478924"/>
                  <a:pt x="1608083" y="3468414"/>
                </a:cubicBezTo>
                <a:cubicBezTo>
                  <a:pt x="1643559" y="3361988"/>
                  <a:pt x="1595105" y="3489181"/>
                  <a:pt x="1686911" y="3342290"/>
                </a:cubicBezTo>
                <a:cubicBezTo>
                  <a:pt x="1695719" y="3328198"/>
                  <a:pt x="1698303" y="3311026"/>
                  <a:pt x="1702676" y="3294993"/>
                </a:cubicBezTo>
                <a:cubicBezTo>
                  <a:pt x="1714078" y="3253185"/>
                  <a:pt x="1720503" y="3209980"/>
                  <a:pt x="1734207" y="3168869"/>
                </a:cubicBezTo>
                <a:cubicBezTo>
                  <a:pt x="1739462" y="3153104"/>
                  <a:pt x="1741423" y="3135823"/>
                  <a:pt x="1749973" y="3121573"/>
                </a:cubicBezTo>
                <a:cubicBezTo>
                  <a:pt x="1757621" y="3108827"/>
                  <a:pt x="1772586" y="3101932"/>
                  <a:pt x="1781504" y="3090041"/>
                </a:cubicBezTo>
                <a:cubicBezTo>
                  <a:pt x="1804241" y="3059724"/>
                  <a:pt x="1823545" y="3026979"/>
                  <a:pt x="1844566" y="2995448"/>
                </a:cubicBezTo>
                <a:cubicBezTo>
                  <a:pt x="1855076" y="2979683"/>
                  <a:pt x="1862699" y="2961550"/>
                  <a:pt x="1876097" y="2948152"/>
                </a:cubicBezTo>
                <a:lnTo>
                  <a:pt x="1923393" y="2900855"/>
                </a:lnTo>
                <a:cubicBezTo>
                  <a:pt x="1920204" y="2853021"/>
                  <a:pt x="1888692" y="2653063"/>
                  <a:pt x="1923393" y="2569779"/>
                </a:cubicBezTo>
                <a:cubicBezTo>
                  <a:pt x="1948860" y="2508657"/>
                  <a:pt x="1977638" y="2484002"/>
                  <a:pt x="2017987" y="2443655"/>
                </a:cubicBezTo>
                <a:cubicBezTo>
                  <a:pt x="2069525" y="2289037"/>
                  <a:pt x="1985968" y="2507449"/>
                  <a:pt x="2081049" y="2364828"/>
                </a:cubicBezTo>
                <a:cubicBezTo>
                  <a:pt x="2093068" y="2346799"/>
                  <a:pt x="2085330" y="2320140"/>
                  <a:pt x="2096814" y="2301766"/>
                </a:cubicBezTo>
                <a:cubicBezTo>
                  <a:pt x="2124121" y="2258074"/>
                  <a:pt x="2166470" y="2234308"/>
                  <a:pt x="2207173" y="2207173"/>
                </a:cubicBezTo>
                <a:cubicBezTo>
                  <a:pt x="2246136" y="2090283"/>
                  <a:pt x="2223840" y="2142307"/>
                  <a:pt x="2270235" y="2049517"/>
                </a:cubicBezTo>
                <a:cubicBezTo>
                  <a:pt x="2275490" y="2028496"/>
                  <a:pt x="2276310" y="2005835"/>
                  <a:pt x="2286000" y="1986455"/>
                </a:cubicBezTo>
                <a:cubicBezTo>
                  <a:pt x="2297751" y="1962953"/>
                  <a:pt x="2318024" y="1944775"/>
                  <a:pt x="2333297" y="1923393"/>
                </a:cubicBezTo>
                <a:cubicBezTo>
                  <a:pt x="2344310" y="1907975"/>
                  <a:pt x="2354318" y="1891862"/>
                  <a:pt x="2364828" y="1876097"/>
                </a:cubicBezTo>
                <a:cubicBezTo>
                  <a:pt x="2370083" y="1860331"/>
                  <a:pt x="2376562" y="1844922"/>
                  <a:pt x="2380593" y="1828800"/>
                </a:cubicBezTo>
                <a:cubicBezTo>
                  <a:pt x="2387092" y="1802804"/>
                  <a:pt x="2374063" y="1764837"/>
                  <a:pt x="2396359" y="1749973"/>
                </a:cubicBezTo>
                <a:cubicBezTo>
                  <a:pt x="2409044" y="1741516"/>
                  <a:pt x="2500891" y="1774307"/>
                  <a:pt x="2522483" y="1781504"/>
                </a:cubicBezTo>
                <a:cubicBezTo>
                  <a:pt x="2543504" y="1776249"/>
                  <a:pt x="2568625" y="1779274"/>
                  <a:pt x="2585545" y="1765738"/>
                </a:cubicBezTo>
                <a:cubicBezTo>
                  <a:pt x="2598522" y="1755356"/>
                  <a:pt x="2591652" y="1731964"/>
                  <a:pt x="2601311" y="1718441"/>
                </a:cubicBezTo>
                <a:cubicBezTo>
                  <a:pt x="2618590" y="1694251"/>
                  <a:pt x="2641536" y="1674410"/>
                  <a:pt x="2664373" y="1655379"/>
                </a:cubicBezTo>
                <a:cubicBezTo>
                  <a:pt x="2704744" y="1621736"/>
                  <a:pt x="2790497" y="1560786"/>
                  <a:pt x="2790497" y="1560786"/>
                </a:cubicBezTo>
                <a:cubicBezTo>
                  <a:pt x="2795752" y="1545021"/>
                  <a:pt x="2799385" y="1528619"/>
                  <a:pt x="2806262" y="1513490"/>
                </a:cubicBezTo>
                <a:cubicBezTo>
                  <a:pt x="2876180" y="1359670"/>
                  <a:pt x="2833483" y="1411737"/>
                  <a:pt x="2948152" y="1340069"/>
                </a:cubicBezTo>
                <a:cubicBezTo>
                  <a:pt x="2964220" y="1330027"/>
                  <a:pt x="2979683" y="1319048"/>
                  <a:pt x="2995449" y="1308538"/>
                </a:cubicBezTo>
                <a:cubicBezTo>
                  <a:pt x="3046102" y="1232557"/>
                  <a:pt x="3039122" y="1265354"/>
                  <a:pt x="3011214" y="1135117"/>
                </a:cubicBezTo>
                <a:cubicBezTo>
                  <a:pt x="3004250" y="1102618"/>
                  <a:pt x="2979683" y="1040524"/>
                  <a:pt x="2979683" y="1040524"/>
                </a:cubicBezTo>
                <a:cubicBezTo>
                  <a:pt x="2984938" y="1008993"/>
                  <a:pt x="2988515" y="977136"/>
                  <a:pt x="2995449" y="945931"/>
                </a:cubicBezTo>
                <a:cubicBezTo>
                  <a:pt x="2999054" y="929709"/>
                  <a:pt x="3009986" y="915208"/>
                  <a:pt x="3011214" y="898635"/>
                </a:cubicBezTo>
                <a:cubicBezTo>
                  <a:pt x="3051988" y="348188"/>
                  <a:pt x="2953322" y="648281"/>
                  <a:pt x="3058511" y="472966"/>
                </a:cubicBezTo>
                <a:cubicBezTo>
                  <a:pt x="3064557" y="462890"/>
                  <a:pt x="3069021" y="451945"/>
                  <a:pt x="3074276" y="44143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1828800" y="2895600"/>
            <a:ext cx="304800" cy="3048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p:cNvSpPr/>
          <p:nvPr/>
        </p:nvSpPr>
        <p:spPr>
          <a:xfrm flipH="1" flipV="1">
            <a:off x="3276600" y="4343400"/>
            <a:ext cx="152400" cy="1524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flipH="1" flipV="1">
            <a:off x="4419600" y="6172200"/>
            <a:ext cx="228600" cy="2286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783007">
            <a:off x="4066419" y="2564358"/>
            <a:ext cx="1114151" cy="369332"/>
          </a:xfrm>
          <a:prstGeom prst="rect">
            <a:avLst/>
          </a:prstGeom>
          <a:noFill/>
        </p:spPr>
        <p:txBody>
          <a:bodyPr wrap="none" rtlCol="0">
            <a:spAutoFit/>
          </a:bodyPr>
          <a:lstStyle/>
          <a:p>
            <a:r>
              <a:rPr lang="en-US" dirty="0">
                <a:solidFill>
                  <a:schemeClr val="tx2"/>
                </a:solidFill>
              </a:rPr>
              <a:t>York River</a:t>
            </a:r>
          </a:p>
        </p:txBody>
      </p:sp>
      <p:sp>
        <p:nvSpPr>
          <p:cNvPr id="13" name="TextBox 12"/>
          <p:cNvSpPr txBox="1"/>
          <p:nvPr/>
        </p:nvSpPr>
        <p:spPr>
          <a:xfrm rot="1352006">
            <a:off x="1770247" y="4012158"/>
            <a:ext cx="1286891" cy="369332"/>
          </a:xfrm>
          <a:prstGeom prst="rect">
            <a:avLst/>
          </a:prstGeom>
          <a:noFill/>
        </p:spPr>
        <p:txBody>
          <a:bodyPr wrap="none" rtlCol="0">
            <a:spAutoFit/>
          </a:bodyPr>
          <a:lstStyle/>
          <a:p>
            <a:r>
              <a:rPr lang="en-US" dirty="0">
                <a:solidFill>
                  <a:schemeClr val="tx2"/>
                </a:solidFill>
              </a:rPr>
              <a:t>James River</a:t>
            </a:r>
          </a:p>
        </p:txBody>
      </p:sp>
      <p:sp>
        <p:nvSpPr>
          <p:cNvPr id="4" name="Freeform 3"/>
          <p:cNvSpPr/>
          <p:nvPr/>
        </p:nvSpPr>
        <p:spPr>
          <a:xfrm>
            <a:off x="1508234" y="1481959"/>
            <a:ext cx="4446310" cy="3720662"/>
          </a:xfrm>
          <a:custGeom>
            <a:avLst/>
            <a:gdLst>
              <a:gd name="connsiteX0" fmla="*/ 15766 w 4446310"/>
              <a:gd name="connsiteY0" fmla="*/ 1954924 h 3720662"/>
              <a:gd name="connsiteX1" fmla="*/ 141890 w 4446310"/>
              <a:gd name="connsiteY1" fmla="*/ 1970689 h 3720662"/>
              <a:gd name="connsiteX2" fmla="*/ 236483 w 4446310"/>
              <a:gd name="connsiteY2" fmla="*/ 2002220 h 3720662"/>
              <a:gd name="connsiteX3" fmla="*/ 283780 w 4446310"/>
              <a:gd name="connsiteY3" fmla="*/ 2033751 h 3720662"/>
              <a:gd name="connsiteX4" fmla="*/ 315311 w 4446310"/>
              <a:gd name="connsiteY4" fmla="*/ 2081048 h 3720662"/>
              <a:gd name="connsiteX5" fmla="*/ 362607 w 4446310"/>
              <a:gd name="connsiteY5" fmla="*/ 2065282 h 3720662"/>
              <a:gd name="connsiteX6" fmla="*/ 378373 w 4446310"/>
              <a:gd name="connsiteY6" fmla="*/ 1844565 h 3720662"/>
              <a:gd name="connsiteX7" fmla="*/ 472966 w 4446310"/>
              <a:gd name="connsiteY7" fmla="*/ 1718441 h 3720662"/>
              <a:gd name="connsiteX8" fmla="*/ 504497 w 4446310"/>
              <a:gd name="connsiteY8" fmla="*/ 1671144 h 3720662"/>
              <a:gd name="connsiteX9" fmla="*/ 488732 w 4446310"/>
              <a:gd name="connsiteY9" fmla="*/ 1765738 h 3720662"/>
              <a:gd name="connsiteX10" fmla="*/ 472966 w 4446310"/>
              <a:gd name="connsiteY10" fmla="*/ 1828800 h 3720662"/>
              <a:gd name="connsiteX11" fmla="*/ 488732 w 4446310"/>
              <a:gd name="connsiteY11" fmla="*/ 2301765 h 3720662"/>
              <a:gd name="connsiteX12" fmla="*/ 504497 w 4446310"/>
              <a:gd name="connsiteY12" fmla="*/ 2349062 h 3720662"/>
              <a:gd name="connsiteX13" fmla="*/ 583325 w 4446310"/>
              <a:gd name="connsiteY13" fmla="*/ 2459420 h 3720662"/>
              <a:gd name="connsiteX14" fmla="*/ 646387 w 4446310"/>
              <a:gd name="connsiteY14" fmla="*/ 2490951 h 3720662"/>
              <a:gd name="connsiteX15" fmla="*/ 851338 w 4446310"/>
              <a:gd name="connsiteY15" fmla="*/ 2506717 h 3720662"/>
              <a:gd name="connsiteX16" fmla="*/ 961697 w 4446310"/>
              <a:gd name="connsiteY16" fmla="*/ 2554013 h 3720662"/>
              <a:gd name="connsiteX17" fmla="*/ 1056290 w 4446310"/>
              <a:gd name="connsiteY17" fmla="*/ 2585544 h 3720662"/>
              <a:gd name="connsiteX18" fmla="*/ 1135118 w 4446310"/>
              <a:gd name="connsiteY18" fmla="*/ 2632841 h 3720662"/>
              <a:gd name="connsiteX19" fmla="*/ 1229711 w 4446310"/>
              <a:gd name="connsiteY19" fmla="*/ 2695903 h 3720662"/>
              <a:gd name="connsiteX20" fmla="*/ 1198180 w 4446310"/>
              <a:gd name="connsiteY20" fmla="*/ 2585544 h 3720662"/>
              <a:gd name="connsiteX21" fmla="*/ 1277007 w 4446310"/>
              <a:gd name="connsiteY21" fmla="*/ 2601310 h 3720662"/>
              <a:gd name="connsiteX22" fmla="*/ 1324304 w 4446310"/>
              <a:gd name="connsiteY22" fmla="*/ 2632841 h 3720662"/>
              <a:gd name="connsiteX23" fmla="*/ 1403132 w 4446310"/>
              <a:gd name="connsiteY23" fmla="*/ 2711669 h 3720662"/>
              <a:gd name="connsiteX24" fmla="*/ 1450428 w 4446310"/>
              <a:gd name="connsiteY24" fmla="*/ 2727434 h 3720662"/>
              <a:gd name="connsiteX25" fmla="*/ 1576552 w 4446310"/>
              <a:gd name="connsiteY25" fmla="*/ 2727434 h 3720662"/>
              <a:gd name="connsiteX26" fmla="*/ 1639614 w 4446310"/>
              <a:gd name="connsiteY26" fmla="*/ 2869324 h 3720662"/>
              <a:gd name="connsiteX27" fmla="*/ 1734207 w 4446310"/>
              <a:gd name="connsiteY27" fmla="*/ 2979682 h 3720662"/>
              <a:gd name="connsiteX28" fmla="*/ 1844566 w 4446310"/>
              <a:gd name="connsiteY28" fmla="*/ 3026979 h 3720662"/>
              <a:gd name="connsiteX29" fmla="*/ 1891863 w 4446310"/>
              <a:gd name="connsiteY29" fmla="*/ 3058510 h 3720662"/>
              <a:gd name="connsiteX30" fmla="*/ 1986456 w 4446310"/>
              <a:gd name="connsiteY30" fmla="*/ 3090041 h 3720662"/>
              <a:gd name="connsiteX31" fmla="*/ 1939159 w 4446310"/>
              <a:gd name="connsiteY31" fmla="*/ 2995448 h 3720662"/>
              <a:gd name="connsiteX32" fmla="*/ 1891863 w 4446310"/>
              <a:gd name="connsiteY32" fmla="*/ 2963917 h 3720662"/>
              <a:gd name="connsiteX33" fmla="*/ 1860332 w 4446310"/>
              <a:gd name="connsiteY33" fmla="*/ 2869324 h 3720662"/>
              <a:gd name="connsiteX34" fmla="*/ 1844566 w 4446310"/>
              <a:gd name="connsiteY34" fmla="*/ 2822027 h 3720662"/>
              <a:gd name="connsiteX35" fmla="*/ 1907628 w 4446310"/>
              <a:gd name="connsiteY35" fmla="*/ 2806262 h 3720662"/>
              <a:gd name="connsiteX36" fmla="*/ 2049518 w 4446310"/>
              <a:gd name="connsiteY36" fmla="*/ 2885089 h 3720662"/>
              <a:gd name="connsiteX37" fmla="*/ 2270235 w 4446310"/>
              <a:gd name="connsiteY37" fmla="*/ 2916620 h 3720662"/>
              <a:gd name="connsiteX38" fmla="*/ 2443656 w 4446310"/>
              <a:gd name="connsiteY38" fmla="*/ 2900855 h 3720662"/>
              <a:gd name="connsiteX39" fmla="*/ 2490952 w 4446310"/>
              <a:gd name="connsiteY39" fmla="*/ 2853558 h 3720662"/>
              <a:gd name="connsiteX40" fmla="*/ 2522483 w 4446310"/>
              <a:gd name="connsiteY40" fmla="*/ 2711669 h 3720662"/>
              <a:gd name="connsiteX41" fmla="*/ 2538249 w 4446310"/>
              <a:gd name="connsiteY41" fmla="*/ 2664372 h 3720662"/>
              <a:gd name="connsiteX42" fmla="*/ 2585545 w 4446310"/>
              <a:gd name="connsiteY42" fmla="*/ 2648607 h 3720662"/>
              <a:gd name="connsiteX43" fmla="*/ 2648607 w 4446310"/>
              <a:gd name="connsiteY43" fmla="*/ 3074275 h 3720662"/>
              <a:gd name="connsiteX44" fmla="*/ 2664373 w 4446310"/>
              <a:gd name="connsiteY44" fmla="*/ 3121572 h 3720662"/>
              <a:gd name="connsiteX45" fmla="*/ 2774732 w 4446310"/>
              <a:gd name="connsiteY45" fmla="*/ 3137338 h 3720662"/>
              <a:gd name="connsiteX46" fmla="*/ 3137338 w 4446310"/>
              <a:gd name="connsiteY46" fmla="*/ 3153103 h 3720662"/>
              <a:gd name="connsiteX47" fmla="*/ 3294994 w 4446310"/>
              <a:gd name="connsiteY47" fmla="*/ 3216165 h 3720662"/>
              <a:gd name="connsiteX48" fmla="*/ 3358056 w 4446310"/>
              <a:gd name="connsiteY48" fmla="*/ 3373820 h 3720662"/>
              <a:gd name="connsiteX49" fmla="*/ 3468414 w 4446310"/>
              <a:gd name="connsiteY49" fmla="*/ 3499944 h 3720662"/>
              <a:gd name="connsiteX50" fmla="*/ 3515711 w 4446310"/>
              <a:gd name="connsiteY50" fmla="*/ 3515710 h 3720662"/>
              <a:gd name="connsiteX51" fmla="*/ 3563007 w 4446310"/>
              <a:gd name="connsiteY51" fmla="*/ 3499944 h 3720662"/>
              <a:gd name="connsiteX52" fmla="*/ 3657600 w 4446310"/>
              <a:gd name="connsiteY52" fmla="*/ 3389586 h 3720662"/>
              <a:gd name="connsiteX53" fmla="*/ 3878318 w 4446310"/>
              <a:gd name="connsiteY53" fmla="*/ 3342289 h 3720662"/>
              <a:gd name="connsiteX54" fmla="*/ 3972911 w 4446310"/>
              <a:gd name="connsiteY54" fmla="*/ 3294993 h 3720662"/>
              <a:gd name="connsiteX55" fmla="*/ 4004442 w 4446310"/>
              <a:gd name="connsiteY55" fmla="*/ 3231931 h 3720662"/>
              <a:gd name="connsiteX56" fmla="*/ 4004442 w 4446310"/>
              <a:gd name="connsiteY56" fmla="*/ 2995448 h 3720662"/>
              <a:gd name="connsiteX57" fmla="*/ 4035973 w 4446310"/>
              <a:gd name="connsiteY57" fmla="*/ 3042744 h 3720662"/>
              <a:gd name="connsiteX58" fmla="*/ 4067504 w 4446310"/>
              <a:gd name="connsiteY58" fmla="*/ 3153103 h 3720662"/>
              <a:gd name="connsiteX59" fmla="*/ 4083269 w 4446310"/>
              <a:gd name="connsiteY59" fmla="*/ 3263462 h 3720662"/>
              <a:gd name="connsiteX60" fmla="*/ 4114800 w 4446310"/>
              <a:gd name="connsiteY60" fmla="*/ 3547241 h 3720662"/>
              <a:gd name="connsiteX61" fmla="*/ 4130566 w 4446310"/>
              <a:gd name="connsiteY61" fmla="*/ 3594538 h 3720662"/>
              <a:gd name="connsiteX62" fmla="*/ 4146332 w 4446310"/>
              <a:gd name="connsiteY62" fmla="*/ 3689131 h 3720662"/>
              <a:gd name="connsiteX63" fmla="*/ 4193628 w 4446310"/>
              <a:gd name="connsiteY63" fmla="*/ 3720662 h 3720662"/>
              <a:gd name="connsiteX64" fmla="*/ 4319752 w 4446310"/>
              <a:gd name="connsiteY64" fmla="*/ 3689131 h 3720662"/>
              <a:gd name="connsiteX65" fmla="*/ 4351283 w 4446310"/>
              <a:gd name="connsiteY65" fmla="*/ 3594538 h 3720662"/>
              <a:gd name="connsiteX66" fmla="*/ 4367049 w 4446310"/>
              <a:gd name="connsiteY66" fmla="*/ 3547241 h 3720662"/>
              <a:gd name="connsiteX67" fmla="*/ 4382814 w 4446310"/>
              <a:gd name="connsiteY67" fmla="*/ 3231931 h 3720662"/>
              <a:gd name="connsiteX68" fmla="*/ 4414345 w 4446310"/>
              <a:gd name="connsiteY68" fmla="*/ 3184634 h 3720662"/>
              <a:gd name="connsiteX69" fmla="*/ 4445876 w 4446310"/>
              <a:gd name="connsiteY69" fmla="*/ 3090041 h 3720662"/>
              <a:gd name="connsiteX70" fmla="*/ 4414345 w 4446310"/>
              <a:gd name="connsiteY70" fmla="*/ 2695903 h 3720662"/>
              <a:gd name="connsiteX71" fmla="*/ 4398580 w 4446310"/>
              <a:gd name="connsiteY71" fmla="*/ 2632841 h 3720662"/>
              <a:gd name="connsiteX72" fmla="*/ 4351283 w 4446310"/>
              <a:gd name="connsiteY72" fmla="*/ 2601310 h 3720662"/>
              <a:gd name="connsiteX73" fmla="*/ 4303987 w 4446310"/>
              <a:gd name="connsiteY73" fmla="*/ 2554013 h 3720662"/>
              <a:gd name="connsiteX74" fmla="*/ 4162097 w 4446310"/>
              <a:gd name="connsiteY74" fmla="*/ 2490951 h 3720662"/>
              <a:gd name="connsiteX75" fmla="*/ 4004442 w 4446310"/>
              <a:gd name="connsiteY75" fmla="*/ 2475186 h 3720662"/>
              <a:gd name="connsiteX76" fmla="*/ 3941380 w 4446310"/>
              <a:gd name="connsiteY76" fmla="*/ 2443655 h 3720662"/>
              <a:gd name="connsiteX77" fmla="*/ 3862552 w 4446310"/>
              <a:gd name="connsiteY77" fmla="*/ 2349062 h 3720662"/>
              <a:gd name="connsiteX78" fmla="*/ 4020207 w 4446310"/>
              <a:gd name="connsiteY78" fmla="*/ 2349062 h 3720662"/>
              <a:gd name="connsiteX79" fmla="*/ 4193628 w 4446310"/>
              <a:gd name="connsiteY79" fmla="*/ 2333296 h 3720662"/>
              <a:gd name="connsiteX80" fmla="*/ 4225159 w 4446310"/>
              <a:gd name="connsiteY80" fmla="*/ 2081048 h 3720662"/>
              <a:gd name="connsiteX81" fmla="*/ 4177863 w 4446310"/>
              <a:gd name="connsiteY81" fmla="*/ 1986455 h 3720662"/>
              <a:gd name="connsiteX82" fmla="*/ 4114800 w 4446310"/>
              <a:gd name="connsiteY82" fmla="*/ 1939158 h 3720662"/>
              <a:gd name="connsiteX83" fmla="*/ 3972911 w 4446310"/>
              <a:gd name="connsiteY83" fmla="*/ 1828800 h 3720662"/>
              <a:gd name="connsiteX84" fmla="*/ 3909849 w 4446310"/>
              <a:gd name="connsiteY84" fmla="*/ 1813034 h 3720662"/>
              <a:gd name="connsiteX85" fmla="*/ 3846787 w 4446310"/>
              <a:gd name="connsiteY85" fmla="*/ 1765738 h 3720662"/>
              <a:gd name="connsiteX86" fmla="*/ 3846787 w 4446310"/>
              <a:gd name="connsiteY86" fmla="*/ 1671144 h 3720662"/>
              <a:gd name="connsiteX87" fmla="*/ 3878318 w 4446310"/>
              <a:gd name="connsiteY87" fmla="*/ 1623848 h 3720662"/>
              <a:gd name="connsiteX88" fmla="*/ 3894083 w 4446310"/>
              <a:gd name="connsiteY88" fmla="*/ 1576551 h 3720662"/>
              <a:gd name="connsiteX89" fmla="*/ 3831021 w 4446310"/>
              <a:gd name="connsiteY89" fmla="*/ 1434662 h 3720662"/>
              <a:gd name="connsiteX90" fmla="*/ 3783725 w 4446310"/>
              <a:gd name="connsiteY90" fmla="*/ 1387365 h 3720662"/>
              <a:gd name="connsiteX91" fmla="*/ 3704897 w 4446310"/>
              <a:gd name="connsiteY91" fmla="*/ 1324303 h 3720662"/>
              <a:gd name="connsiteX92" fmla="*/ 3610304 w 4446310"/>
              <a:gd name="connsiteY92" fmla="*/ 1340069 h 3720662"/>
              <a:gd name="connsiteX93" fmla="*/ 3515711 w 4446310"/>
              <a:gd name="connsiteY93" fmla="*/ 1371600 h 3720662"/>
              <a:gd name="connsiteX94" fmla="*/ 3405352 w 4446310"/>
              <a:gd name="connsiteY94" fmla="*/ 1387365 h 3720662"/>
              <a:gd name="connsiteX95" fmla="*/ 3358056 w 4446310"/>
              <a:gd name="connsiteY95" fmla="*/ 1418896 h 3720662"/>
              <a:gd name="connsiteX96" fmla="*/ 3294994 w 4446310"/>
              <a:gd name="connsiteY96" fmla="*/ 1529255 h 3720662"/>
              <a:gd name="connsiteX97" fmla="*/ 3247697 w 4446310"/>
              <a:gd name="connsiteY97" fmla="*/ 1545020 h 3720662"/>
              <a:gd name="connsiteX98" fmla="*/ 2948152 w 4446310"/>
              <a:gd name="connsiteY98" fmla="*/ 1560786 h 3720662"/>
              <a:gd name="connsiteX99" fmla="*/ 2853559 w 4446310"/>
              <a:gd name="connsiteY99" fmla="*/ 1623848 h 3720662"/>
              <a:gd name="connsiteX100" fmla="*/ 2790497 w 4446310"/>
              <a:gd name="connsiteY100" fmla="*/ 1686910 h 3720662"/>
              <a:gd name="connsiteX101" fmla="*/ 2695904 w 4446310"/>
              <a:gd name="connsiteY101" fmla="*/ 1749972 h 3720662"/>
              <a:gd name="connsiteX102" fmla="*/ 2443656 w 4446310"/>
              <a:gd name="connsiteY102" fmla="*/ 1734207 h 3720662"/>
              <a:gd name="connsiteX103" fmla="*/ 2396359 w 4446310"/>
              <a:gd name="connsiteY103" fmla="*/ 1718441 h 3720662"/>
              <a:gd name="connsiteX104" fmla="*/ 2222938 w 4446310"/>
              <a:gd name="connsiteY104" fmla="*/ 1734207 h 3720662"/>
              <a:gd name="connsiteX105" fmla="*/ 2175642 w 4446310"/>
              <a:gd name="connsiteY105" fmla="*/ 1749972 h 3720662"/>
              <a:gd name="connsiteX106" fmla="*/ 2065283 w 4446310"/>
              <a:gd name="connsiteY106" fmla="*/ 1734207 h 3720662"/>
              <a:gd name="connsiteX107" fmla="*/ 1954925 w 4446310"/>
              <a:gd name="connsiteY107" fmla="*/ 1671144 h 3720662"/>
              <a:gd name="connsiteX108" fmla="*/ 1907628 w 4446310"/>
              <a:gd name="connsiteY108" fmla="*/ 1655379 h 3720662"/>
              <a:gd name="connsiteX109" fmla="*/ 1813035 w 4446310"/>
              <a:gd name="connsiteY109" fmla="*/ 1592317 h 3720662"/>
              <a:gd name="connsiteX110" fmla="*/ 1749973 w 4446310"/>
              <a:gd name="connsiteY110" fmla="*/ 1497724 h 3720662"/>
              <a:gd name="connsiteX111" fmla="*/ 1623849 w 4446310"/>
              <a:gd name="connsiteY111" fmla="*/ 1418896 h 3720662"/>
              <a:gd name="connsiteX112" fmla="*/ 1545021 w 4446310"/>
              <a:gd name="connsiteY112" fmla="*/ 1340069 h 3720662"/>
              <a:gd name="connsiteX113" fmla="*/ 1513490 w 4446310"/>
              <a:gd name="connsiteY113" fmla="*/ 1292772 h 3720662"/>
              <a:gd name="connsiteX114" fmla="*/ 1545021 w 4446310"/>
              <a:gd name="connsiteY114" fmla="*/ 1198179 h 3720662"/>
              <a:gd name="connsiteX115" fmla="*/ 1450428 w 4446310"/>
              <a:gd name="connsiteY115" fmla="*/ 1119351 h 3720662"/>
              <a:gd name="connsiteX116" fmla="*/ 1403132 w 4446310"/>
              <a:gd name="connsiteY116" fmla="*/ 1103586 h 3720662"/>
              <a:gd name="connsiteX117" fmla="*/ 1371600 w 4446310"/>
              <a:gd name="connsiteY117" fmla="*/ 1072055 h 3720662"/>
              <a:gd name="connsiteX118" fmla="*/ 1324304 w 4446310"/>
              <a:gd name="connsiteY118" fmla="*/ 1040524 h 3720662"/>
              <a:gd name="connsiteX119" fmla="*/ 1261242 w 4446310"/>
              <a:gd name="connsiteY119" fmla="*/ 961696 h 3720662"/>
              <a:gd name="connsiteX120" fmla="*/ 1213945 w 4446310"/>
              <a:gd name="connsiteY120" fmla="*/ 993227 h 3720662"/>
              <a:gd name="connsiteX121" fmla="*/ 1182414 w 4446310"/>
              <a:gd name="connsiteY121" fmla="*/ 1040524 h 3720662"/>
              <a:gd name="connsiteX122" fmla="*/ 993228 w 4446310"/>
              <a:gd name="connsiteY122" fmla="*/ 1024758 h 3720662"/>
              <a:gd name="connsiteX123" fmla="*/ 1008994 w 4446310"/>
              <a:gd name="connsiteY123" fmla="*/ 977462 h 3720662"/>
              <a:gd name="connsiteX124" fmla="*/ 1087821 w 4446310"/>
              <a:gd name="connsiteY124" fmla="*/ 898634 h 3720662"/>
              <a:gd name="connsiteX125" fmla="*/ 1166649 w 4446310"/>
              <a:gd name="connsiteY125" fmla="*/ 756744 h 3720662"/>
              <a:gd name="connsiteX126" fmla="*/ 1103587 w 4446310"/>
              <a:gd name="connsiteY126" fmla="*/ 677917 h 3720662"/>
              <a:gd name="connsiteX127" fmla="*/ 1040525 w 4446310"/>
              <a:gd name="connsiteY127" fmla="*/ 614855 h 3720662"/>
              <a:gd name="connsiteX128" fmla="*/ 945932 w 4446310"/>
              <a:gd name="connsiteY128" fmla="*/ 551793 h 3720662"/>
              <a:gd name="connsiteX129" fmla="*/ 882869 w 4446310"/>
              <a:gd name="connsiteY129" fmla="*/ 504496 h 3720662"/>
              <a:gd name="connsiteX130" fmla="*/ 835573 w 4446310"/>
              <a:gd name="connsiteY130" fmla="*/ 488731 h 3720662"/>
              <a:gd name="connsiteX131" fmla="*/ 788276 w 4446310"/>
              <a:gd name="connsiteY131" fmla="*/ 520262 h 3720662"/>
              <a:gd name="connsiteX132" fmla="*/ 756745 w 4446310"/>
              <a:gd name="connsiteY132" fmla="*/ 567558 h 3720662"/>
              <a:gd name="connsiteX133" fmla="*/ 709449 w 4446310"/>
              <a:gd name="connsiteY133" fmla="*/ 583324 h 3720662"/>
              <a:gd name="connsiteX134" fmla="*/ 662152 w 4446310"/>
              <a:gd name="connsiteY134" fmla="*/ 567558 h 3720662"/>
              <a:gd name="connsiteX135" fmla="*/ 599090 w 4446310"/>
              <a:gd name="connsiteY135" fmla="*/ 472965 h 3720662"/>
              <a:gd name="connsiteX136" fmla="*/ 551794 w 4446310"/>
              <a:gd name="connsiteY136" fmla="*/ 315310 h 3720662"/>
              <a:gd name="connsiteX137" fmla="*/ 536028 w 4446310"/>
              <a:gd name="connsiteY137" fmla="*/ 268013 h 3720662"/>
              <a:gd name="connsiteX138" fmla="*/ 488732 w 4446310"/>
              <a:gd name="connsiteY138" fmla="*/ 252248 h 3720662"/>
              <a:gd name="connsiteX139" fmla="*/ 457200 w 4446310"/>
              <a:gd name="connsiteY139" fmla="*/ 220717 h 3720662"/>
              <a:gd name="connsiteX140" fmla="*/ 409904 w 4446310"/>
              <a:gd name="connsiteY140" fmla="*/ 204951 h 3720662"/>
              <a:gd name="connsiteX141" fmla="*/ 346842 w 4446310"/>
              <a:gd name="connsiteY141" fmla="*/ 173420 h 3720662"/>
              <a:gd name="connsiteX142" fmla="*/ 252249 w 4446310"/>
              <a:gd name="connsiteY142" fmla="*/ 141889 h 3720662"/>
              <a:gd name="connsiteX143" fmla="*/ 189187 w 4446310"/>
              <a:gd name="connsiteY143" fmla="*/ 94593 h 3720662"/>
              <a:gd name="connsiteX144" fmla="*/ 141890 w 4446310"/>
              <a:gd name="connsiteY144" fmla="*/ 78827 h 3720662"/>
              <a:gd name="connsiteX145" fmla="*/ 47297 w 4446310"/>
              <a:gd name="connsiteY145" fmla="*/ 15765 h 3720662"/>
              <a:gd name="connsiteX146" fmla="*/ 0 w 4446310"/>
              <a:gd name="connsiteY146" fmla="*/ 0 h 372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446310" h="3720662">
                <a:moveTo>
                  <a:pt x="15766" y="1954924"/>
                </a:moveTo>
                <a:cubicBezTo>
                  <a:pt x="57807" y="1960179"/>
                  <a:pt x="100462" y="1961812"/>
                  <a:pt x="141890" y="1970689"/>
                </a:cubicBezTo>
                <a:cubicBezTo>
                  <a:pt x="174389" y="1977653"/>
                  <a:pt x="236483" y="2002220"/>
                  <a:pt x="236483" y="2002220"/>
                </a:cubicBezTo>
                <a:cubicBezTo>
                  <a:pt x="252249" y="2012730"/>
                  <a:pt x="270382" y="2020353"/>
                  <a:pt x="283780" y="2033751"/>
                </a:cubicBezTo>
                <a:cubicBezTo>
                  <a:pt x="297178" y="2047149"/>
                  <a:pt x="297718" y="2074011"/>
                  <a:pt x="315311" y="2081048"/>
                </a:cubicBezTo>
                <a:cubicBezTo>
                  <a:pt x="330741" y="2087220"/>
                  <a:pt x="346842" y="2070537"/>
                  <a:pt x="362607" y="2065282"/>
                </a:cubicBezTo>
                <a:cubicBezTo>
                  <a:pt x="367862" y="1991710"/>
                  <a:pt x="356009" y="1914853"/>
                  <a:pt x="378373" y="1844565"/>
                </a:cubicBezTo>
                <a:cubicBezTo>
                  <a:pt x="394307" y="1794487"/>
                  <a:pt x="443816" y="1762167"/>
                  <a:pt x="472966" y="1718441"/>
                </a:cubicBezTo>
                <a:lnTo>
                  <a:pt x="504497" y="1671144"/>
                </a:lnTo>
                <a:cubicBezTo>
                  <a:pt x="499242" y="1702675"/>
                  <a:pt x="495001" y="1734393"/>
                  <a:pt x="488732" y="1765738"/>
                </a:cubicBezTo>
                <a:cubicBezTo>
                  <a:pt x="484483" y="1786985"/>
                  <a:pt x="472966" y="1807132"/>
                  <a:pt x="472966" y="1828800"/>
                </a:cubicBezTo>
                <a:cubicBezTo>
                  <a:pt x="472966" y="1986543"/>
                  <a:pt x="479189" y="2144311"/>
                  <a:pt x="488732" y="2301765"/>
                </a:cubicBezTo>
                <a:cubicBezTo>
                  <a:pt x="489737" y="2318353"/>
                  <a:pt x="497951" y="2333787"/>
                  <a:pt x="504497" y="2349062"/>
                </a:cubicBezTo>
                <a:cubicBezTo>
                  <a:pt x="525565" y="2398222"/>
                  <a:pt x="538795" y="2427613"/>
                  <a:pt x="583325" y="2459420"/>
                </a:cubicBezTo>
                <a:cubicBezTo>
                  <a:pt x="602449" y="2473080"/>
                  <a:pt x="623243" y="2486867"/>
                  <a:pt x="646387" y="2490951"/>
                </a:cubicBezTo>
                <a:cubicBezTo>
                  <a:pt x="713863" y="2502859"/>
                  <a:pt x="783021" y="2501462"/>
                  <a:pt x="851338" y="2506717"/>
                </a:cubicBezTo>
                <a:cubicBezTo>
                  <a:pt x="1003567" y="2557458"/>
                  <a:pt x="766907" y="2476097"/>
                  <a:pt x="961697" y="2554013"/>
                </a:cubicBezTo>
                <a:cubicBezTo>
                  <a:pt x="992556" y="2566357"/>
                  <a:pt x="1027790" y="2568444"/>
                  <a:pt x="1056290" y="2585544"/>
                </a:cubicBezTo>
                <a:cubicBezTo>
                  <a:pt x="1082566" y="2601310"/>
                  <a:pt x="1110604" y="2614455"/>
                  <a:pt x="1135118" y="2632841"/>
                </a:cubicBezTo>
                <a:cubicBezTo>
                  <a:pt x="1229593" y="2703698"/>
                  <a:pt x="1134856" y="2664286"/>
                  <a:pt x="1229711" y="2695903"/>
                </a:cubicBezTo>
                <a:cubicBezTo>
                  <a:pt x="1226325" y="2685745"/>
                  <a:pt x="1192899" y="2589504"/>
                  <a:pt x="1198180" y="2585544"/>
                </a:cubicBezTo>
                <a:cubicBezTo>
                  <a:pt x="1219617" y="2569466"/>
                  <a:pt x="1250731" y="2596055"/>
                  <a:pt x="1277007" y="2601310"/>
                </a:cubicBezTo>
                <a:cubicBezTo>
                  <a:pt x="1292773" y="2611820"/>
                  <a:pt x="1310044" y="2620364"/>
                  <a:pt x="1324304" y="2632841"/>
                </a:cubicBezTo>
                <a:cubicBezTo>
                  <a:pt x="1352270" y="2657311"/>
                  <a:pt x="1367879" y="2699918"/>
                  <a:pt x="1403132" y="2711669"/>
                </a:cubicBezTo>
                <a:lnTo>
                  <a:pt x="1450428" y="2727434"/>
                </a:lnTo>
                <a:cubicBezTo>
                  <a:pt x="1496290" y="2715969"/>
                  <a:pt x="1530690" y="2696859"/>
                  <a:pt x="1576552" y="2727434"/>
                </a:cubicBezTo>
                <a:cubicBezTo>
                  <a:pt x="1615056" y="2753103"/>
                  <a:pt x="1622199" y="2843202"/>
                  <a:pt x="1639614" y="2869324"/>
                </a:cubicBezTo>
                <a:cubicBezTo>
                  <a:pt x="1671390" y="2916988"/>
                  <a:pt x="1683234" y="2941452"/>
                  <a:pt x="1734207" y="2979682"/>
                </a:cubicBezTo>
                <a:cubicBezTo>
                  <a:pt x="1799816" y="3028889"/>
                  <a:pt x="1783683" y="2996537"/>
                  <a:pt x="1844566" y="3026979"/>
                </a:cubicBezTo>
                <a:cubicBezTo>
                  <a:pt x="1861514" y="3035453"/>
                  <a:pt x="1874548" y="3050815"/>
                  <a:pt x="1891863" y="3058510"/>
                </a:cubicBezTo>
                <a:cubicBezTo>
                  <a:pt x="1922235" y="3072009"/>
                  <a:pt x="1986456" y="3090041"/>
                  <a:pt x="1986456" y="3090041"/>
                </a:cubicBezTo>
                <a:cubicBezTo>
                  <a:pt x="1973633" y="3051573"/>
                  <a:pt x="1969721" y="3026010"/>
                  <a:pt x="1939159" y="2995448"/>
                </a:cubicBezTo>
                <a:cubicBezTo>
                  <a:pt x="1925761" y="2982050"/>
                  <a:pt x="1907628" y="2974427"/>
                  <a:pt x="1891863" y="2963917"/>
                </a:cubicBezTo>
                <a:lnTo>
                  <a:pt x="1860332" y="2869324"/>
                </a:lnTo>
                <a:lnTo>
                  <a:pt x="1844566" y="2822027"/>
                </a:lnTo>
                <a:cubicBezTo>
                  <a:pt x="1865587" y="2816772"/>
                  <a:pt x="1885960" y="2806262"/>
                  <a:pt x="1907628" y="2806262"/>
                </a:cubicBezTo>
                <a:cubicBezTo>
                  <a:pt x="1959126" y="2806262"/>
                  <a:pt x="2013499" y="2876084"/>
                  <a:pt x="2049518" y="2885089"/>
                </a:cubicBezTo>
                <a:cubicBezTo>
                  <a:pt x="2163817" y="2913665"/>
                  <a:pt x="2091020" y="2898699"/>
                  <a:pt x="2270235" y="2916620"/>
                </a:cubicBezTo>
                <a:cubicBezTo>
                  <a:pt x="2328042" y="2911365"/>
                  <a:pt x="2387844" y="2916801"/>
                  <a:pt x="2443656" y="2900855"/>
                </a:cubicBezTo>
                <a:cubicBezTo>
                  <a:pt x="2465094" y="2894730"/>
                  <a:pt x="2479890" y="2872916"/>
                  <a:pt x="2490952" y="2853558"/>
                </a:cubicBezTo>
                <a:cubicBezTo>
                  <a:pt x="2498147" y="2840967"/>
                  <a:pt x="2521106" y="2717178"/>
                  <a:pt x="2522483" y="2711669"/>
                </a:cubicBezTo>
                <a:cubicBezTo>
                  <a:pt x="2526514" y="2695547"/>
                  <a:pt x="2526498" y="2676123"/>
                  <a:pt x="2538249" y="2664372"/>
                </a:cubicBezTo>
                <a:cubicBezTo>
                  <a:pt x="2550000" y="2652621"/>
                  <a:pt x="2569780" y="2653862"/>
                  <a:pt x="2585545" y="2648607"/>
                </a:cubicBezTo>
                <a:cubicBezTo>
                  <a:pt x="2744208" y="2754381"/>
                  <a:pt x="2618453" y="2652117"/>
                  <a:pt x="2648607" y="3074275"/>
                </a:cubicBezTo>
                <a:cubicBezTo>
                  <a:pt x="2649791" y="3090851"/>
                  <a:pt x="2649509" y="3114140"/>
                  <a:pt x="2664373" y="3121572"/>
                </a:cubicBezTo>
                <a:cubicBezTo>
                  <a:pt x="2697610" y="3138190"/>
                  <a:pt x="2737654" y="3134866"/>
                  <a:pt x="2774732" y="3137338"/>
                </a:cubicBezTo>
                <a:cubicBezTo>
                  <a:pt x="2895447" y="3145386"/>
                  <a:pt x="3016469" y="3147848"/>
                  <a:pt x="3137338" y="3153103"/>
                </a:cubicBezTo>
                <a:cubicBezTo>
                  <a:pt x="3212920" y="3165700"/>
                  <a:pt x="3243291" y="3155845"/>
                  <a:pt x="3294994" y="3216165"/>
                </a:cubicBezTo>
                <a:cubicBezTo>
                  <a:pt x="3349380" y="3279615"/>
                  <a:pt x="3307792" y="3298424"/>
                  <a:pt x="3358056" y="3373820"/>
                </a:cubicBezTo>
                <a:cubicBezTo>
                  <a:pt x="3405352" y="3444764"/>
                  <a:pt x="3402725" y="3467099"/>
                  <a:pt x="3468414" y="3499944"/>
                </a:cubicBezTo>
                <a:cubicBezTo>
                  <a:pt x="3483278" y="3507376"/>
                  <a:pt x="3499945" y="3510455"/>
                  <a:pt x="3515711" y="3515710"/>
                </a:cubicBezTo>
                <a:cubicBezTo>
                  <a:pt x="3531476" y="3510455"/>
                  <a:pt x="3550241" y="3510583"/>
                  <a:pt x="3563007" y="3499944"/>
                </a:cubicBezTo>
                <a:cubicBezTo>
                  <a:pt x="3629547" y="3444494"/>
                  <a:pt x="3586747" y="3433869"/>
                  <a:pt x="3657600" y="3389586"/>
                </a:cubicBezTo>
                <a:cubicBezTo>
                  <a:pt x="3726752" y="3346366"/>
                  <a:pt x="3798868" y="3351117"/>
                  <a:pt x="3878318" y="3342289"/>
                </a:cubicBezTo>
                <a:cubicBezTo>
                  <a:pt x="3910600" y="3331529"/>
                  <a:pt x="3949402" y="3323204"/>
                  <a:pt x="3972911" y="3294993"/>
                </a:cubicBezTo>
                <a:cubicBezTo>
                  <a:pt x="3987957" y="3276938"/>
                  <a:pt x="3993932" y="3252952"/>
                  <a:pt x="4004442" y="3231931"/>
                </a:cubicBezTo>
                <a:cubicBezTo>
                  <a:pt x="3995743" y="3171039"/>
                  <a:pt x="3969177" y="3054222"/>
                  <a:pt x="4004442" y="2995448"/>
                </a:cubicBezTo>
                <a:cubicBezTo>
                  <a:pt x="4014191" y="2979201"/>
                  <a:pt x="4025463" y="3026979"/>
                  <a:pt x="4035973" y="3042744"/>
                </a:cubicBezTo>
                <a:cubicBezTo>
                  <a:pt x="4049478" y="3083262"/>
                  <a:pt x="4059587" y="3109559"/>
                  <a:pt x="4067504" y="3153103"/>
                </a:cubicBezTo>
                <a:cubicBezTo>
                  <a:pt x="4074151" y="3189663"/>
                  <a:pt x="4079379" y="3226506"/>
                  <a:pt x="4083269" y="3263462"/>
                </a:cubicBezTo>
                <a:cubicBezTo>
                  <a:pt x="4095356" y="3378288"/>
                  <a:pt x="4091832" y="3443882"/>
                  <a:pt x="4114800" y="3547241"/>
                </a:cubicBezTo>
                <a:cubicBezTo>
                  <a:pt x="4118405" y="3563464"/>
                  <a:pt x="4126961" y="3578315"/>
                  <a:pt x="4130566" y="3594538"/>
                </a:cubicBezTo>
                <a:cubicBezTo>
                  <a:pt x="4137501" y="3625743"/>
                  <a:pt x="4132036" y="3660540"/>
                  <a:pt x="4146332" y="3689131"/>
                </a:cubicBezTo>
                <a:cubicBezTo>
                  <a:pt x="4154806" y="3706078"/>
                  <a:pt x="4177863" y="3710152"/>
                  <a:pt x="4193628" y="3720662"/>
                </a:cubicBezTo>
                <a:cubicBezTo>
                  <a:pt x="4235669" y="3710152"/>
                  <a:pt x="4285913" y="3716202"/>
                  <a:pt x="4319752" y="3689131"/>
                </a:cubicBezTo>
                <a:cubicBezTo>
                  <a:pt x="4345705" y="3668368"/>
                  <a:pt x="4340773" y="3626069"/>
                  <a:pt x="4351283" y="3594538"/>
                </a:cubicBezTo>
                <a:lnTo>
                  <a:pt x="4367049" y="3547241"/>
                </a:lnTo>
                <a:cubicBezTo>
                  <a:pt x="4372304" y="3442138"/>
                  <a:pt x="4369203" y="3336282"/>
                  <a:pt x="4382814" y="3231931"/>
                </a:cubicBezTo>
                <a:cubicBezTo>
                  <a:pt x="4385265" y="3213142"/>
                  <a:pt x="4406650" y="3201949"/>
                  <a:pt x="4414345" y="3184634"/>
                </a:cubicBezTo>
                <a:cubicBezTo>
                  <a:pt x="4427844" y="3154262"/>
                  <a:pt x="4445876" y="3090041"/>
                  <a:pt x="4445876" y="3090041"/>
                </a:cubicBezTo>
                <a:cubicBezTo>
                  <a:pt x="4435366" y="2958662"/>
                  <a:pt x="4446310" y="2823767"/>
                  <a:pt x="4414345" y="2695903"/>
                </a:cubicBezTo>
                <a:cubicBezTo>
                  <a:pt x="4409090" y="2674882"/>
                  <a:pt x="4410599" y="2650870"/>
                  <a:pt x="4398580" y="2632841"/>
                </a:cubicBezTo>
                <a:cubicBezTo>
                  <a:pt x="4388070" y="2617075"/>
                  <a:pt x="4365839" y="2613440"/>
                  <a:pt x="4351283" y="2601310"/>
                </a:cubicBezTo>
                <a:cubicBezTo>
                  <a:pt x="4334155" y="2587037"/>
                  <a:pt x="4321115" y="2568286"/>
                  <a:pt x="4303987" y="2554013"/>
                </a:cubicBezTo>
                <a:cubicBezTo>
                  <a:pt x="4266490" y="2522765"/>
                  <a:pt x="4208966" y="2495638"/>
                  <a:pt x="4162097" y="2490951"/>
                </a:cubicBezTo>
                <a:lnTo>
                  <a:pt x="4004442" y="2475186"/>
                </a:lnTo>
                <a:cubicBezTo>
                  <a:pt x="3983421" y="2464676"/>
                  <a:pt x="3960504" y="2457315"/>
                  <a:pt x="3941380" y="2443655"/>
                </a:cubicBezTo>
                <a:cubicBezTo>
                  <a:pt x="3902756" y="2416067"/>
                  <a:pt x="3887694" y="2386775"/>
                  <a:pt x="3862552" y="2349062"/>
                </a:cubicBezTo>
                <a:cubicBezTo>
                  <a:pt x="4009029" y="2312442"/>
                  <a:pt x="3826931" y="2349062"/>
                  <a:pt x="4020207" y="2349062"/>
                </a:cubicBezTo>
                <a:cubicBezTo>
                  <a:pt x="4078252" y="2349062"/>
                  <a:pt x="4135821" y="2338551"/>
                  <a:pt x="4193628" y="2333296"/>
                </a:cubicBezTo>
                <a:cubicBezTo>
                  <a:pt x="4299659" y="2262609"/>
                  <a:pt x="4252544" y="2313819"/>
                  <a:pt x="4225159" y="2081048"/>
                </a:cubicBezTo>
                <a:cubicBezTo>
                  <a:pt x="4221740" y="2051982"/>
                  <a:pt x="4197705" y="2006297"/>
                  <a:pt x="4177863" y="1986455"/>
                </a:cubicBezTo>
                <a:cubicBezTo>
                  <a:pt x="4159283" y="1967875"/>
                  <a:pt x="4134750" y="1956258"/>
                  <a:pt x="4114800" y="1939158"/>
                </a:cubicBezTo>
                <a:cubicBezTo>
                  <a:pt x="4068957" y="1899864"/>
                  <a:pt x="4038040" y="1845083"/>
                  <a:pt x="3972911" y="1828800"/>
                </a:cubicBezTo>
                <a:lnTo>
                  <a:pt x="3909849" y="1813034"/>
                </a:lnTo>
                <a:cubicBezTo>
                  <a:pt x="3888828" y="1797269"/>
                  <a:pt x="3863608" y="1785924"/>
                  <a:pt x="3846787" y="1765738"/>
                </a:cubicBezTo>
                <a:cubicBezTo>
                  <a:pt x="3820510" y="1734206"/>
                  <a:pt x="3831021" y="1702676"/>
                  <a:pt x="3846787" y="1671144"/>
                </a:cubicBezTo>
                <a:cubicBezTo>
                  <a:pt x="3855261" y="1654197"/>
                  <a:pt x="3867808" y="1639613"/>
                  <a:pt x="3878318" y="1623848"/>
                </a:cubicBezTo>
                <a:cubicBezTo>
                  <a:pt x="3883573" y="1608082"/>
                  <a:pt x="3895918" y="1593068"/>
                  <a:pt x="3894083" y="1576551"/>
                </a:cubicBezTo>
                <a:cubicBezTo>
                  <a:pt x="3888795" y="1528957"/>
                  <a:pt x="3862612" y="1472572"/>
                  <a:pt x="3831021" y="1434662"/>
                </a:cubicBezTo>
                <a:cubicBezTo>
                  <a:pt x="3816748" y="1417534"/>
                  <a:pt x="3797998" y="1404493"/>
                  <a:pt x="3783725" y="1387365"/>
                </a:cubicBezTo>
                <a:cubicBezTo>
                  <a:pt x="3728871" y="1321540"/>
                  <a:pt x="3782540" y="1350185"/>
                  <a:pt x="3704897" y="1324303"/>
                </a:cubicBezTo>
                <a:cubicBezTo>
                  <a:pt x="3673366" y="1329558"/>
                  <a:pt x="3641316" y="1332316"/>
                  <a:pt x="3610304" y="1340069"/>
                </a:cubicBezTo>
                <a:cubicBezTo>
                  <a:pt x="3578060" y="1348130"/>
                  <a:pt x="3548614" y="1366900"/>
                  <a:pt x="3515711" y="1371600"/>
                </a:cubicBezTo>
                <a:lnTo>
                  <a:pt x="3405352" y="1387365"/>
                </a:lnTo>
                <a:cubicBezTo>
                  <a:pt x="3389587" y="1397875"/>
                  <a:pt x="3370186" y="1404340"/>
                  <a:pt x="3358056" y="1418896"/>
                </a:cubicBezTo>
                <a:cubicBezTo>
                  <a:pt x="3334782" y="1446824"/>
                  <a:pt x="3326072" y="1504393"/>
                  <a:pt x="3294994" y="1529255"/>
                </a:cubicBezTo>
                <a:cubicBezTo>
                  <a:pt x="3282017" y="1539636"/>
                  <a:pt x="3264247" y="1543515"/>
                  <a:pt x="3247697" y="1545020"/>
                </a:cubicBezTo>
                <a:cubicBezTo>
                  <a:pt x="3148121" y="1554072"/>
                  <a:pt x="3048000" y="1555531"/>
                  <a:pt x="2948152" y="1560786"/>
                </a:cubicBezTo>
                <a:cubicBezTo>
                  <a:pt x="2916621" y="1581807"/>
                  <a:pt x="2880355" y="1597052"/>
                  <a:pt x="2853559" y="1623848"/>
                </a:cubicBezTo>
                <a:cubicBezTo>
                  <a:pt x="2832538" y="1644869"/>
                  <a:pt x="2813710" y="1668339"/>
                  <a:pt x="2790497" y="1686910"/>
                </a:cubicBezTo>
                <a:cubicBezTo>
                  <a:pt x="2760906" y="1710583"/>
                  <a:pt x="2695904" y="1749972"/>
                  <a:pt x="2695904" y="1749972"/>
                </a:cubicBezTo>
                <a:cubicBezTo>
                  <a:pt x="2611821" y="1744717"/>
                  <a:pt x="2527440" y="1743026"/>
                  <a:pt x="2443656" y="1734207"/>
                </a:cubicBezTo>
                <a:cubicBezTo>
                  <a:pt x="2427129" y="1732467"/>
                  <a:pt x="2412978" y="1718441"/>
                  <a:pt x="2396359" y="1718441"/>
                </a:cubicBezTo>
                <a:cubicBezTo>
                  <a:pt x="2338314" y="1718441"/>
                  <a:pt x="2280745" y="1728952"/>
                  <a:pt x="2222938" y="1734207"/>
                </a:cubicBezTo>
                <a:cubicBezTo>
                  <a:pt x="2207173" y="1739462"/>
                  <a:pt x="2192260" y="1749972"/>
                  <a:pt x="2175642" y="1749972"/>
                </a:cubicBezTo>
                <a:cubicBezTo>
                  <a:pt x="2138482" y="1749972"/>
                  <a:pt x="2101133" y="1743984"/>
                  <a:pt x="2065283" y="1734207"/>
                </a:cubicBezTo>
                <a:cubicBezTo>
                  <a:pt x="2004476" y="1717623"/>
                  <a:pt x="2006294" y="1696828"/>
                  <a:pt x="1954925" y="1671144"/>
                </a:cubicBezTo>
                <a:cubicBezTo>
                  <a:pt x="1940061" y="1663712"/>
                  <a:pt x="1923394" y="1660634"/>
                  <a:pt x="1907628" y="1655379"/>
                </a:cubicBezTo>
                <a:cubicBezTo>
                  <a:pt x="1876097" y="1634358"/>
                  <a:pt x="1834056" y="1623848"/>
                  <a:pt x="1813035" y="1592317"/>
                </a:cubicBezTo>
                <a:cubicBezTo>
                  <a:pt x="1792014" y="1560786"/>
                  <a:pt x="1783868" y="1514671"/>
                  <a:pt x="1749973" y="1497724"/>
                </a:cubicBezTo>
                <a:cubicBezTo>
                  <a:pt x="1700018" y="1472747"/>
                  <a:pt x="1664782" y="1459829"/>
                  <a:pt x="1623849" y="1418896"/>
                </a:cubicBezTo>
                <a:cubicBezTo>
                  <a:pt x="1518749" y="1313796"/>
                  <a:pt x="1671143" y="1424150"/>
                  <a:pt x="1545021" y="1340069"/>
                </a:cubicBezTo>
                <a:cubicBezTo>
                  <a:pt x="1534511" y="1324303"/>
                  <a:pt x="1513490" y="1311720"/>
                  <a:pt x="1513490" y="1292772"/>
                </a:cubicBezTo>
                <a:cubicBezTo>
                  <a:pt x="1513490" y="1259535"/>
                  <a:pt x="1545021" y="1198179"/>
                  <a:pt x="1545021" y="1198179"/>
                </a:cubicBezTo>
                <a:cubicBezTo>
                  <a:pt x="1510153" y="1163310"/>
                  <a:pt x="1494328" y="1141301"/>
                  <a:pt x="1450428" y="1119351"/>
                </a:cubicBezTo>
                <a:cubicBezTo>
                  <a:pt x="1435564" y="1111919"/>
                  <a:pt x="1418897" y="1108841"/>
                  <a:pt x="1403132" y="1103586"/>
                </a:cubicBezTo>
                <a:cubicBezTo>
                  <a:pt x="1392621" y="1093076"/>
                  <a:pt x="1383207" y="1081340"/>
                  <a:pt x="1371600" y="1072055"/>
                </a:cubicBezTo>
                <a:cubicBezTo>
                  <a:pt x="1356804" y="1060219"/>
                  <a:pt x="1336140" y="1055320"/>
                  <a:pt x="1324304" y="1040524"/>
                </a:cubicBezTo>
                <a:cubicBezTo>
                  <a:pt x="1237275" y="931737"/>
                  <a:pt x="1396784" y="1052058"/>
                  <a:pt x="1261242" y="961696"/>
                </a:cubicBezTo>
                <a:cubicBezTo>
                  <a:pt x="1245476" y="972206"/>
                  <a:pt x="1227343" y="979829"/>
                  <a:pt x="1213945" y="993227"/>
                </a:cubicBezTo>
                <a:cubicBezTo>
                  <a:pt x="1200547" y="1006625"/>
                  <a:pt x="1201171" y="1037844"/>
                  <a:pt x="1182414" y="1040524"/>
                </a:cubicBezTo>
                <a:cubicBezTo>
                  <a:pt x="1119769" y="1049473"/>
                  <a:pt x="1056290" y="1030013"/>
                  <a:pt x="993228" y="1024758"/>
                </a:cubicBezTo>
                <a:cubicBezTo>
                  <a:pt x="998483" y="1008993"/>
                  <a:pt x="998613" y="990439"/>
                  <a:pt x="1008994" y="977462"/>
                </a:cubicBezTo>
                <a:cubicBezTo>
                  <a:pt x="1077310" y="892067"/>
                  <a:pt x="1040525" y="1005050"/>
                  <a:pt x="1087821" y="898634"/>
                </a:cubicBezTo>
                <a:cubicBezTo>
                  <a:pt x="1149551" y="759741"/>
                  <a:pt x="1080321" y="843072"/>
                  <a:pt x="1166649" y="756744"/>
                </a:cubicBezTo>
                <a:cubicBezTo>
                  <a:pt x="1140126" y="677177"/>
                  <a:pt x="1170144" y="734966"/>
                  <a:pt x="1103587" y="677917"/>
                </a:cubicBezTo>
                <a:cubicBezTo>
                  <a:pt x="1081016" y="658570"/>
                  <a:pt x="1063738" y="633426"/>
                  <a:pt x="1040525" y="614855"/>
                </a:cubicBezTo>
                <a:cubicBezTo>
                  <a:pt x="1010934" y="591182"/>
                  <a:pt x="976248" y="574530"/>
                  <a:pt x="945932" y="551793"/>
                </a:cubicBezTo>
                <a:cubicBezTo>
                  <a:pt x="924911" y="536027"/>
                  <a:pt x="905683" y="517533"/>
                  <a:pt x="882869" y="504496"/>
                </a:cubicBezTo>
                <a:cubicBezTo>
                  <a:pt x="868440" y="496251"/>
                  <a:pt x="851338" y="493986"/>
                  <a:pt x="835573" y="488731"/>
                </a:cubicBezTo>
                <a:cubicBezTo>
                  <a:pt x="819807" y="499241"/>
                  <a:pt x="801674" y="506864"/>
                  <a:pt x="788276" y="520262"/>
                </a:cubicBezTo>
                <a:cubicBezTo>
                  <a:pt x="774878" y="533660"/>
                  <a:pt x="771541" y="555721"/>
                  <a:pt x="756745" y="567558"/>
                </a:cubicBezTo>
                <a:cubicBezTo>
                  <a:pt x="743768" y="577939"/>
                  <a:pt x="725214" y="578069"/>
                  <a:pt x="709449" y="583324"/>
                </a:cubicBezTo>
                <a:cubicBezTo>
                  <a:pt x="693683" y="578069"/>
                  <a:pt x="675979" y="576776"/>
                  <a:pt x="662152" y="567558"/>
                </a:cubicBezTo>
                <a:cubicBezTo>
                  <a:pt x="611540" y="533817"/>
                  <a:pt x="615619" y="522551"/>
                  <a:pt x="599090" y="472965"/>
                </a:cubicBezTo>
                <a:cubicBezTo>
                  <a:pt x="570420" y="272271"/>
                  <a:pt x="609151" y="430024"/>
                  <a:pt x="551794" y="315310"/>
                </a:cubicBezTo>
                <a:cubicBezTo>
                  <a:pt x="544362" y="300446"/>
                  <a:pt x="547779" y="279764"/>
                  <a:pt x="536028" y="268013"/>
                </a:cubicBezTo>
                <a:cubicBezTo>
                  <a:pt x="524277" y="256262"/>
                  <a:pt x="504497" y="257503"/>
                  <a:pt x="488732" y="252248"/>
                </a:cubicBezTo>
                <a:cubicBezTo>
                  <a:pt x="478221" y="241738"/>
                  <a:pt x="469946" y="228365"/>
                  <a:pt x="457200" y="220717"/>
                </a:cubicBezTo>
                <a:cubicBezTo>
                  <a:pt x="442950" y="212167"/>
                  <a:pt x="425178" y="211497"/>
                  <a:pt x="409904" y="204951"/>
                </a:cubicBezTo>
                <a:cubicBezTo>
                  <a:pt x="388302" y="195693"/>
                  <a:pt x="368663" y="182148"/>
                  <a:pt x="346842" y="173420"/>
                </a:cubicBezTo>
                <a:cubicBezTo>
                  <a:pt x="315983" y="161076"/>
                  <a:pt x="252249" y="141889"/>
                  <a:pt x="252249" y="141889"/>
                </a:cubicBezTo>
                <a:cubicBezTo>
                  <a:pt x="231228" y="126124"/>
                  <a:pt x="212001" y="107629"/>
                  <a:pt x="189187" y="94593"/>
                </a:cubicBezTo>
                <a:cubicBezTo>
                  <a:pt x="174758" y="86348"/>
                  <a:pt x="156417" y="86898"/>
                  <a:pt x="141890" y="78827"/>
                </a:cubicBezTo>
                <a:cubicBezTo>
                  <a:pt x="108763" y="60423"/>
                  <a:pt x="83248" y="27748"/>
                  <a:pt x="47297" y="15765"/>
                </a:cubicBezTo>
                <a:lnTo>
                  <a:pt x="0"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1524001" y="3957146"/>
            <a:ext cx="7015655" cy="2900855"/>
          </a:xfrm>
          <a:custGeom>
            <a:avLst/>
            <a:gdLst>
              <a:gd name="connsiteX0" fmla="*/ 7015655 w 7015655"/>
              <a:gd name="connsiteY0" fmla="*/ 2900855 h 2900855"/>
              <a:gd name="connsiteX1" fmla="*/ 6984124 w 7015655"/>
              <a:gd name="connsiteY1" fmla="*/ 2680138 h 2900855"/>
              <a:gd name="connsiteX2" fmla="*/ 6921062 w 7015655"/>
              <a:gd name="connsiteY2" fmla="*/ 2585545 h 2900855"/>
              <a:gd name="connsiteX3" fmla="*/ 6905297 w 7015655"/>
              <a:gd name="connsiteY3" fmla="*/ 1939158 h 2900855"/>
              <a:gd name="connsiteX4" fmla="*/ 6779172 w 7015655"/>
              <a:gd name="connsiteY4" fmla="*/ 1813034 h 2900855"/>
              <a:gd name="connsiteX5" fmla="*/ 6684579 w 7015655"/>
              <a:gd name="connsiteY5" fmla="*/ 1781503 h 2900855"/>
              <a:gd name="connsiteX6" fmla="*/ 6353503 w 7015655"/>
              <a:gd name="connsiteY6" fmla="*/ 1828800 h 2900855"/>
              <a:gd name="connsiteX7" fmla="*/ 6258910 w 7015655"/>
              <a:gd name="connsiteY7" fmla="*/ 1860331 h 2900855"/>
              <a:gd name="connsiteX8" fmla="*/ 6211614 w 7015655"/>
              <a:gd name="connsiteY8" fmla="*/ 1876096 h 2900855"/>
              <a:gd name="connsiteX9" fmla="*/ 6117021 w 7015655"/>
              <a:gd name="connsiteY9" fmla="*/ 1939158 h 2900855"/>
              <a:gd name="connsiteX10" fmla="*/ 6069724 w 7015655"/>
              <a:gd name="connsiteY10" fmla="*/ 1970689 h 2900855"/>
              <a:gd name="connsiteX11" fmla="*/ 5943600 w 7015655"/>
              <a:gd name="connsiteY11" fmla="*/ 1986455 h 2900855"/>
              <a:gd name="connsiteX12" fmla="*/ 5833241 w 7015655"/>
              <a:gd name="connsiteY12" fmla="*/ 2017986 h 2900855"/>
              <a:gd name="connsiteX13" fmla="*/ 5754414 w 7015655"/>
              <a:gd name="connsiteY13" fmla="*/ 2159876 h 2900855"/>
              <a:gd name="connsiteX14" fmla="*/ 5801710 w 7015655"/>
              <a:gd name="connsiteY14" fmla="*/ 2443655 h 2900855"/>
              <a:gd name="connsiteX15" fmla="*/ 5817476 w 7015655"/>
              <a:gd name="connsiteY15" fmla="*/ 2506717 h 2900855"/>
              <a:gd name="connsiteX16" fmla="*/ 5770179 w 7015655"/>
              <a:gd name="connsiteY16" fmla="*/ 2490952 h 2900855"/>
              <a:gd name="connsiteX17" fmla="*/ 5722883 w 7015655"/>
              <a:gd name="connsiteY17" fmla="*/ 2427889 h 2900855"/>
              <a:gd name="connsiteX18" fmla="*/ 5707117 w 7015655"/>
              <a:gd name="connsiteY18" fmla="*/ 2049517 h 2900855"/>
              <a:gd name="connsiteX19" fmla="*/ 5596759 w 7015655"/>
              <a:gd name="connsiteY19" fmla="*/ 1970689 h 2900855"/>
              <a:gd name="connsiteX20" fmla="*/ 5517931 w 7015655"/>
              <a:gd name="connsiteY20" fmla="*/ 1954924 h 2900855"/>
              <a:gd name="connsiteX21" fmla="*/ 5454869 w 7015655"/>
              <a:gd name="connsiteY21" fmla="*/ 1939158 h 2900855"/>
              <a:gd name="connsiteX22" fmla="*/ 5297214 w 7015655"/>
              <a:gd name="connsiteY22" fmla="*/ 1907627 h 2900855"/>
              <a:gd name="connsiteX23" fmla="*/ 5108028 w 7015655"/>
              <a:gd name="connsiteY23" fmla="*/ 1813034 h 2900855"/>
              <a:gd name="connsiteX24" fmla="*/ 4903076 w 7015655"/>
              <a:gd name="connsiteY24" fmla="*/ 1797269 h 2900855"/>
              <a:gd name="connsiteX25" fmla="*/ 4840014 w 7015655"/>
              <a:gd name="connsiteY25" fmla="*/ 1702676 h 2900855"/>
              <a:gd name="connsiteX26" fmla="*/ 4666593 w 7015655"/>
              <a:gd name="connsiteY26" fmla="*/ 1545021 h 2900855"/>
              <a:gd name="connsiteX27" fmla="*/ 4430110 w 7015655"/>
              <a:gd name="connsiteY27" fmla="*/ 1560786 h 2900855"/>
              <a:gd name="connsiteX28" fmla="*/ 4367048 w 7015655"/>
              <a:gd name="connsiteY28" fmla="*/ 1639614 h 2900855"/>
              <a:gd name="connsiteX29" fmla="*/ 4319752 w 7015655"/>
              <a:gd name="connsiteY29" fmla="*/ 1671145 h 2900855"/>
              <a:gd name="connsiteX30" fmla="*/ 4114800 w 7015655"/>
              <a:gd name="connsiteY30" fmla="*/ 1702676 h 2900855"/>
              <a:gd name="connsiteX31" fmla="*/ 4035972 w 7015655"/>
              <a:gd name="connsiteY31" fmla="*/ 1686910 h 2900855"/>
              <a:gd name="connsiteX32" fmla="*/ 4004441 w 7015655"/>
              <a:gd name="connsiteY32" fmla="*/ 1639614 h 2900855"/>
              <a:gd name="connsiteX33" fmla="*/ 3909848 w 7015655"/>
              <a:gd name="connsiteY33" fmla="*/ 1545021 h 2900855"/>
              <a:gd name="connsiteX34" fmla="*/ 3815255 w 7015655"/>
              <a:gd name="connsiteY34" fmla="*/ 1481958 h 2900855"/>
              <a:gd name="connsiteX35" fmla="*/ 3720662 w 7015655"/>
              <a:gd name="connsiteY35" fmla="*/ 1450427 h 2900855"/>
              <a:gd name="connsiteX36" fmla="*/ 3704897 w 7015655"/>
              <a:gd name="connsiteY36" fmla="*/ 1592317 h 2900855"/>
              <a:gd name="connsiteX37" fmla="*/ 3799490 w 7015655"/>
              <a:gd name="connsiteY37" fmla="*/ 1655379 h 2900855"/>
              <a:gd name="connsiteX38" fmla="*/ 3799490 w 7015655"/>
              <a:gd name="connsiteY38" fmla="*/ 1891862 h 2900855"/>
              <a:gd name="connsiteX39" fmla="*/ 3563007 w 7015655"/>
              <a:gd name="connsiteY39" fmla="*/ 1907627 h 2900855"/>
              <a:gd name="connsiteX40" fmla="*/ 3515710 w 7015655"/>
              <a:gd name="connsiteY40" fmla="*/ 2159876 h 2900855"/>
              <a:gd name="connsiteX41" fmla="*/ 3468414 w 7015655"/>
              <a:gd name="connsiteY41" fmla="*/ 2175641 h 2900855"/>
              <a:gd name="connsiteX42" fmla="*/ 3358055 w 7015655"/>
              <a:gd name="connsiteY42" fmla="*/ 2191407 h 2900855"/>
              <a:gd name="connsiteX43" fmla="*/ 3263462 w 7015655"/>
              <a:gd name="connsiteY43" fmla="*/ 2207172 h 2900855"/>
              <a:gd name="connsiteX44" fmla="*/ 3168869 w 7015655"/>
              <a:gd name="connsiteY44" fmla="*/ 2238703 h 2900855"/>
              <a:gd name="connsiteX45" fmla="*/ 3074276 w 7015655"/>
              <a:gd name="connsiteY45" fmla="*/ 2301765 h 2900855"/>
              <a:gd name="connsiteX46" fmla="*/ 3058510 w 7015655"/>
              <a:gd name="connsiteY46" fmla="*/ 2254469 h 2900855"/>
              <a:gd name="connsiteX47" fmla="*/ 3105807 w 7015655"/>
              <a:gd name="connsiteY47" fmla="*/ 2207172 h 2900855"/>
              <a:gd name="connsiteX48" fmla="*/ 3137338 w 7015655"/>
              <a:gd name="connsiteY48" fmla="*/ 2159876 h 2900855"/>
              <a:gd name="connsiteX49" fmla="*/ 3200400 w 7015655"/>
              <a:gd name="connsiteY49" fmla="*/ 2112579 h 2900855"/>
              <a:gd name="connsiteX50" fmla="*/ 3279228 w 7015655"/>
              <a:gd name="connsiteY50" fmla="*/ 2033752 h 2900855"/>
              <a:gd name="connsiteX51" fmla="*/ 3342290 w 7015655"/>
              <a:gd name="connsiteY51" fmla="*/ 1939158 h 2900855"/>
              <a:gd name="connsiteX52" fmla="*/ 3263462 w 7015655"/>
              <a:gd name="connsiteY52" fmla="*/ 1639614 h 2900855"/>
              <a:gd name="connsiteX53" fmla="*/ 3121572 w 7015655"/>
              <a:gd name="connsiteY53" fmla="*/ 1529255 h 2900855"/>
              <a:gd name="connsiteX54" fmla="*/ 3074276 w 7015655"/>
              <a:gd name="connsiteY54" fmla="*/ 1497724 h 2900855"/>
              <a:gd name="connsiteX55" fmla="*/ 2885090 w 7015655"/>
              <a:gd name="connsiteY55" fmla="*/ 1529255 h 2900855"/>
              <a:gd name="connsiteX56" fmla="*/ 2837793 w 7015655"/>
              <a:gd name="connsiteY56" fmla="*/ 1560786 h 2900855"/>
              <a:gd name="connsiteX57" fmla="*/ 2774731 w 7015655"/>
              <a:gd name="connsiteY57" fmla="*/ 1702676 h 2900855"/>
              <a:gd name="connsiteX58" fmla="*/ 2758966 w 7015655"/>
              <a:gd name="connsiteY58" fmla="*/ 1749972 h 2900855"/>
              <a:gd name="connsiteX59" fmla="*/ 2664372 w 7015655"/>
              <a:gd name="connsiteY59" fmla="*/ 1686910 h 2900855"/>
              <a:gd name="connsiteX60" fmla="*/ 2522483 w 7015655"/>
              <a:gd name="connsiteY60" fmla="*/ 1718441 h 2900855"/>
              <a:gd name="connsiteX61" fmla="*/ 2459421 w 7015655"/>
              <a:gd name="connsiteY61" fmla="*/ 1860331 h 2900855"/>
              <a:gd name="connsiteX62" fmla="*/ 2412124 w 7015655"/>
              <a:gd name="connsiteY62" fmla="*/ 1876096 h 2900855"/>
              <a:gd name="connsiteX63" fmla="*/ 2364828 w 7015655"/>
              <a:gd name="connsiteY63" fmla="*/ 1907627 h 2900855"/>
              <a:gd name="connsiteX64" fmla="*/ 2317531 w 7015655"/>
              <a:gd name="connsiteY64" fmla="*/ 1923393 h 2900855"/>
              <a:gd name="connsiteX65" fmla="*/ 2222938 w 7015655"/>
              <a:gd name="connsiteY65" fmla="*/ 1986455 h 2900855"/>
              <a:gd name="connsiteX66" fmla="*/ 2159876 w 7015655"/>
              <a:gd name="connsiteY66" fmla="*/ 2128345 h 2900855"/>
              <a:gd name="connsiteX67" fmla="*/ 2112579 w 7015655"/>
              <a:gd name="connsiteY67" fmla="*/ 2191407 h 2900855"/>
              <a:gd name="connsiteX68" fmla="*/ 2002221 w 7015655"/>
              <a:gd name="connsiteY68" fmla="*/ 2270234 h 2900855"/>
              <a:gd name="connsiteX69" fmla="*/ 1891862 w 7015655"/>
              <a:gd name="connsiteY69" fmla="*/ 2380593 h 2900855"/>
              <a:gd name="connsiteX70" fmla="*/ 1923393 w 7015655"/>
              <a:gd name="connsiteY70" fmla="*/ 2254469 h 2900855"/>
              <a:gd name="connsiteX71" fmla="*/ 2065283 w 7015655"/>
              <a:gd name="connsiteY71" fmla="*/ 2128345 h 2900855"/>
              <a:gd name="connsiteX72" fmla="*/ 2175641 w 7015655"/>
              <a:gd name="connsiteY72" fmla="*/ 2017986 h 2900855"/>
              <a:gd name="connsiteX73" fmla="*/ 2191407 w 7015655"/>
              <a:gd name="connsiteY73" fmla="*/ 1970689 h 2900855"/>
              <a:gd name="connsiteX74" fmla="*/ 2144110 w 7015655"/>
              <a:gd name="connsiteY74" fmla="*/ 1860331 h 2900855"/>
              <a:gd name="connsiteX75" fmla="*/ 2096814 w 7015655"/>
              <a:gd name="connsiteY75" fmla="*/ 1828800 h 2900855"/>
              <a:gd name="connsiteX76" fmla="*/ 2002221 w 7015655"/>
              <a:gd name="connsiteY76" fmla="*/ 1765738 h 2900855"/>
              <a:gd name="connsiteX77" fmla="*/ 1923393 w 7015655"/>
              <a:gd name="connsiteY77" fmla="*/ 1781503 h 2900855"/>
              <a:gd name="connsiteX78" fmla="*/ 1765738 w 7015655"/>
              <a:gd name="connsiteY78" fmla="*/ 1891862 h 2900855"/>
              <a:gd name="connsiteX79" fmla="*/ 1686910 w 7015655"/>
              <a:gd name="connsiteY79" fmla="*/ 1954924 h 2900855"/>
              <a:gd name="connsiteX80" fmla="*/ 1671145 w 7015655"/>
              <a:gd name="connsiteY80" fmla="*/ 1907627 h 2900855"/>
              <a:gd name="connsiteX81" fmla="*/ 1749972 w 7015655"/>
              <a:gd name="connsiteY81" fmla="*/ 1844565 h 2900855"/>
              <a:gd name="connsiteX82" fmla="*/ 1844566 w 7015655"/>
              <a:gd name="connsiteY82" fmla="*/ 1781503 h 2900855"/>
              <a:gd name="connsiteX83" fmla="*/ 1876097 w 7015655"/>
              <a:gd name="connsiteY83" fmla="*/ 1734207 h 2900855"/>
              <a:gd name="connsiteX84" fmla="*/ 2081048 w 7015655"/>
              <a:gd name="connsiteY84" fmla="*/ 1671145 h 2900855"/>
              <a:gd name="connsiteX85" fmla="*/ 2128345 w 7015655"/>
              <a:gd name="connsiteY85" fmla="*/ 1655379 h 2900855"/>
              <a:gd name="connsiteX86" fmla="*/ 2175641 w 7015655"/>
              <a:gd name="connsiteY86" fmla="*/ 1671145 h 2900855"/>
              <a:gd name="connsiteX87" fmla="*/ 2222938 w 7015655"/>
              <a:gd name="connsiteY87" fmla="*/ 1702676 h 2900855"/>
              <a:gd name="connsiteX88" fmla="*/ 2396359 w 7015655"/>
              <a:gd name="connsiteY88" fmla="*/ 1686910 h 2900855"/>
              <a:gd name="connsiteX89" fmla="*/ 2506717 w 7015655"/>
              <a:gd name="connsiteY89" fmla="*/ 1608083 h 2900855"/>
              <a:gd name="connsiteX90" fmla="*/ 2538248 w 7015655"/>
              <a:gd name="connsiteY90" fmla="*/ 1560786 h 2900855"/>
              <a:gd name="connsiteX91" fmla="*/ 2585545 w 7015655"/>
              <a:gd name="connsiteY91" fmla="*/ 1545021 h 2900855"/>
              <a:gd name="connsiteX92" fmla="*/ 2632841 w 7015655"/>
              <a:gd name="connsiteY92" fmla="*/ 1497724 h 2900855"/>
              <a:gd name="connsiteX93" fmla="*/ 2695903 w 7015655"/>
              <a:gd name="connsiteY93" fmla="*/ 1466193 h 2900855"/>
              <a:gd name="connsiteX94" fmla="*/ 2758966 w 7015655"/>
              <a:gd name="connsiteY94" fmla="*/ 1418896 h 2900855"/>
              <a:gd name="connsiteX95" fmla="*/ 2948152 w 7015655"/>
              <a:gd name="connsiteY95" fmla="*/ 1355834 h 2900855"/>
              <a:gd name="connsiteX96" fmla="*/ 2995448 w 7015655"/>
              <a:gd name="connsiteY96" fmla="*/ 1308538 h 2900855"/>
              <a:gd name="connsiteX97" fmla="*/ 3026979 w 7015655"/>
              <a:gd name="connsiteY97" fmla="*/ 1261241 h 2900855"/>
              <a:gd name="connsiteX98" fmla="*/ 3105807 w 7015655"/>
              <a:gd name="connsiteY98" fmla="*/ 1166648 h 2900855"/>
              <a:gd name="connsiteX99" fmla="*/ 3011214 w 7015655"/>
              <a:gd name="connsiteY99" fmla="*/ 1072055 h 2900855"/>
              <a:gd name="connsiteX100" fmla="*/ 2963917 w 7015655"/>
              <a:gd name="connsiteY100" fmla="*/ 1024758 h 2900855"/>
              <a:gd name="connsiteX101" fmla="*/ 2822028 w 7015655"/>
              <a:gd name="connsiteY101" fmla="*/ 961696 h 2900855"/>
              <a:gd name="connsiteX102" fmla="*/ 2774731 w 7015655"/>
              <a:gd name="connsiteY102" fmla="*/ 945931 h 2900855"/>
              <a:gd name="connsiteX103" fmla="*/ 2585545 w 7015655"/>
              <a:gd name="connsiteY103" fmla="*/ 930165 h 2900855"/>
              <a:gd name="connsiteX104" fmla="*/ 2333297 w 7015655"/>
              <a:gd name="connsiteY104" fmla="*/ 945931 h 2900855"/>
              <a:gd name="connsiteX105" fmla="*/ 2286000 w 7015655"/>
              <a:gd name="connsiteY105" fmla="*/ 961696 h 2900855"/>
              <a:gd name="connsiteX106" fmla="*/ 2175641 w 7015655"/>
              <a:gd name="connsiteY106" fmla="*/ 1056289 h 2900855"/>
              <a:gd name="connsiteX107" fmla="*/ 2049517 w 7015655"/>
              <a:gd name="connsiteY107" fmla="*/ 1135117 h 2900855"/>
              <a:gd name="connsiteX108" fmla="*/ 2002221 w 7015655"/>
              <a:gd name="connsiteY108" fmla="*/ 1166648 h 2900855"/>
              <a:gd name="connsiteX109" fmla="*/ 1907628 w 7015655"/>
              <a:gd name="connsiteY109" fmla="*/ 1182414 h 2900855"/>
              <a:gd name="connsiteX110" fmla="*/ 1734207 w 7015655"/>
              <a:gd name="connsiteY110" fmla="*/ 1213945 h 2900855"/>
              <a:gd name="connsiteX111" fmla="*/ 1876097 w 7015655"/>
              <a:gd name="connsiteY111" fmla="*/ 1150883 h 2900855"/>
              <a:gd name="connsiteX112" fmla="*/ 2081048 w 7015655"/>
              <a:gd name="connsiteY112" fmla="*/ 1056289 h 2900855"/>
              <a:gd name="connsiteX113" fmla="*/ 2175641 w 7015655"/>
              <a:gd name="connsiteY113" fmla="*/ 977462 h 2900855"/>
              <a:gd name="connsiteX114" fmla="*/ 2238703 w 7015655"/>
              <a:gd name="connsiteY114" fmla="*/ 914400 h 2900855"/>
              <a:gd name="connsiteX115" fmla="*/ 2238703 w 7015655"/>
              <a:gd name="connsiteY115" fmla="*/ 772510 h 2900855"/>
              <a:gd name="connsiteX116" fmla="*/ 2175641 w 7015655"/>
              <a:gd name="connsiteY116" fmla="*/ 788276 h 2900855"/>
              <a:gd name="connsiteX117" fmla="*/ 2096814 w 7015655"/>
              <a:gd name="connsiteY117" fmla="*/ 819807 h 2900855"/>
              <a:gd name="connsiteX118" fmla="*/ 2049517 w 7015655"/>
              <a:gd name="connsiteY118" fmla="*/ 835572 h 2900855"/>
              <a:gd name="connsiteX119" fmla="*/ 1718441 w 7015655"/>
              <a:gd name="connsiteY119" fmla="*/ 851338 h 2900855"/>
              <a:gd name="connsiteX120" fmla="*/ 1671145 w 7015655"/>
              <a:gd name="connsiteY120" fmla="*/ 882869 h 2900855"/>
              <a:gd name="connsiteX121" fmla="*/ 1481959 w 7015655"/>
              <a:gd name="connsiteY121" fmla="*/ 867103 h 2900855"/>
              <a:gd name="connsiteX122" fmla="*/ 1434662 w 7015655"/>
              <a:gd name="connsiteY122" fmla="*/ 835572 h 2900855"/>
              <a:gd name="connsiteX123" fmla="*/ 1355834 w 7015655"/>
              <a:gd name="connsiteY123" fmla="*/ 788276 h 2900855"/>
              <a:gd name="connsiteX124" fmla="*/ 1292772 w 7015655"/>
              <a:gd name="connsiteY124" fmla="*/ 756745 h 2900855"/>
              <a:gd name="connsiteX125" fmla="*/ 1198179 w 7015655"/>
              <a:gd name="connsiteY125" fmla="*/ 693683 h 2900855"/>
              <a:gd name="connsiteX126" fmla="*/ 1056290 w 7015655"/>
              <a:gd name="connsiteY126" fmla="*/ 614855 h 2900855"/>
              <a:gd name="connsiteX127" fmla="*/ 961697 w 7015655"/>
              <a:gd name="connsiteY127" fmla="*/ 551793 h 2900855"/>
              <a:gd name="connsiteX128" fmla="*/ 914400 w 7015655"/>
              <a:gd name="connsiteY128" fmla="*/ 504496 h 2900855"/>
              <a:gd name="connsiteX129" fmla="*/ 882869 w 7015655"/>
              <a:gd name="connsiteY129" fmla="*/ 457200 h 2900855"/>
              <a:gd name="connsiteX130" fmla="*/ 835572 w 7015655"/>
              <a:gd name="connsiteY130" fmla="*/ 425669 h 2900855"/>
              <a:gd name="connsiteX131" fmla="*/ 394138 w 7015655"/>
              <a:gd name="connsiteY131" fmla="*/ 346841 h 2900855"/>
              <a:gd name="connsiteX132" fmla="*/ 346841 w 7015655"/>
              <a:gd name="connsiteY132" fmla="*/ 315310 h 2900855"/>
              <a:gd name="connsiteX133" fmla="*/ 204952 w 7015655"/>
              <a:gd name="connsiteY133" fmla="*/ 189186 h 2900855"/>
              <a:gd name="connsiteX134" fmla="*/ 126124 w 7015655"/>
              <a:gd name="connsiteY134" fmla="*/ 110358 h 2900855"/>
              <a:gd name="connsiteX135" fmla="*/ 94593 w 7015655"/>
              <a:gd name="connsiteY135" fmla="*/ 63062 h 2900855"/>
              <a:gd name="connsiteX136" fmla="*/ 0 w 7015655"/>
              <a:gd name="connsiteY136" fmla="*/ 0 h 290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015655" h="2900855">
                <a:moveTo>
                  <a:pt x="7015655" y="2900855"/>
                </a:moveTo>
                <a:cubicBezTo>
                  <a:pt x="7013929" y="2881872"/>
                  <a:pt x="7013796" y="2733547"/>
                  <a:pt x="6984124" y="2680138"/>
                </a:cubicBezTo>
                <a:cubicBezTo>
                  <a:pt x="6965720" y="2647011"/>
                  <a:pt x="6921062" y="2585545"/>
                  <a:pt x="6921062" y="2585545"/>
                </a:cubicBezTo>
                <a:cubicBezTo>
                  <a:pt x="6915807" y="2370083"/>
                  <a:pt x="6919633" y="2154207"/>
                  <a:pt x="6905297" y="1939158"/>
                </a:cubicBezTo>
                <a:cubicBezTo>
                  <a:pt x="6901397" y="1880657"/>
                  <a:pt x="6821440" y="1827123"/>
                  <a:pt x="6779172" y="1813034"/>
                </a:cubicBezTo>
                <a:lnTo>
                  <a:pt x="6684579" y="1781503"/>
                </a:lnTo>
                <a:cubicBezTo>
                  <a:pt x="6414932" y="1799480"/>
                  <a:pt x="6523046" y="1772286"/>
                  <a:pt x="6353503" y="1828800"/>
                </a:cubicBezTo>
                <a:lnTo>
                  <a:pt x="6258910" y="1860331"/>
                </a:lnTo>
                <a:lnTo>
                  <a:pt x="6211614" y="1876096"/>
                </a:lnTo>
                <a:lnTo>
                  <a:pt x="6117021" y="1939158"/>
                </a:lnTo>
                <a:cubicBezTo>
                  <a:pt x="6101255" y="1949668"/>
                  <a:pt x="6088526" y="1968339"/>
                  <a:pt x="6069724" y="1970689"/>
                </a:cubicBezTo>
                <a:cubicBezTo>
                  <a:pt x="6027683" y="1975944"/>
                  <a:pt x="5985392" y="1979489"/>
                  <a:pt x="5943600" y="1986455"/>
                </a:cubicBezTo>
                <a:cubicBezTo>
                  <a:pt x="5904014" y="1993053"/>
                  <a:pt x="5870723" y="2005492"/>
                  <a:pt x="5833241" y="2017986"/>
                </a:cubicBezTo>
                <a:cubicBezTo>
                  <a:pt x="5760961" y="2126406"/>
                  <a:pt x="5782162" y="2076628"/>
                  <a:pt x="5754414" y="2159876"/>
                </a:cubicBezTo>
                <a:cubicBezTo>
                  <a:pt x="5800994" y="2392783"/>
                  <a:pt x="5721582" y="1989602"/>
                  <a:pt x="5801710" y="2443655"/>
                </a:cubicBezTo>
                <a:cubicBezTo>
                  <a:pt x="5805476" y="2464993"/>
                  <a:pt x="5812221" y="2485696"/>
                  <a:pt x="5817476" y="2506717"/>
                </a:cubicBezTo>
                <a:cubicBezTo>
                  <a:pt x="5791882" y="2583497"/>
                  <a:pt x="5812530" y="2558714"/>
                  <a:pt x="5770179" y="2490952"/>
                </a:cubicBezTo>
                <a:cubicBezTo>
                  <a:pt x="5756253" y="2468670"/>
                  <a:pt x="5738648" y="2448910"/>
                  <a:pt x="5722883" y="2427889"/>
                </a:cubicBezTo>
                <a:cubicBezTo>
                  <a:pt x="5717628" y="2301765"/>
                  <a:pt x="5725616" y="2174388"/>
                  <a:pt x="5707117" y="2049517"/>
                </a:cubicBezTo>
                <a:cubicBezTo>
                  <a:pt x="5702522" y="2018501"/>
                  <a:pt x="5617233" y="1977514"/>
                  <a:pt x="5596759" y="1970689"/>
                </a:cubicBezTo>
                <a:cubicBezTo>
                  <a:pt x="5571338" y="1962215"/>
                  <a:pt x="5544089" y="1960737"/>
                  <a:pt x="5517931" y="1954924"/>
                </a:cubicBezTo>
                <a:cubicBezTo>
                  <a:pt x="5496779" y="1950224"/>
                  <a:pt x="5476116" y="1943407"/>
                  <a:pt x="5454869" y="1939158"/>
                </a:cubicBezTo>
                <a:cubicBezTo>
                  <a:pt x="5261593" y="1900503"/>
                  <a:pt x="5443691" y="1944247"/>
                  <a:pt x="5297214" y="1907627"/>
                </a:cubicBezTo>
                <a:cubicBezTo>
                  <a:pt x="5219070" y="1858787"/>
                  <a:pt x="5190187" y="1822700"/>
                  <a:pt x="5108028" y="1813034"/>
                </a:cubicBezTo>
                <a:cubicBezTo>
                  <a:pt x="5039978" y="1805028"/>
                  <a:pt x="4971393" y="1802524"/>
                  <a:pt x="4903076" y="1797269"/>
                </a:cubicBezTo>
                <a:cubicBezTo>
                  <a:pt x="4882055" y="1765738"/>
                  <a:pt x="4866810" y="1729472"/>
                  <a:pt x="4840014" y="1702676"/>
                </a:cubicBezTo>
                <a:cubicBezTo>
                  <a:pt x="4711075" y="1573737"/>
                  <a:pt x="4771274" y="1623531"/>
                  <a:pt x="4666593" y="1545021"/>
                </a:cubicBezTo>
                <a:cubicBezTo>
                  <a:pt x="4587765" y="1550276"/>
                  <a:pt x="4508038" y="1547798"/>
                  <a:pt x="4430110" y="1560786"/>
                </a:cubicBezTo>
                <a:cubicBezTo>
                  <a:pt x="4357126" y="1572950"/>
                  <a:pt x="4399208" y="1599413"/>
                  <a:pt x="4367048" y="1639614"/>
                </a:cubicBezTo>
                <a:cubicBezTo>
                  <a:pt x="4355212" y="1654410"/>
                  <a:pt x="4336699" y="1662671"/>
                  <a:pt x="4319752" y="1671145"/>
                </a:cubicBezTo>
                <a:cubicBezTo>
                  <a:pt x="4262938" y="1699552"/>
                  <a:pt x="4160005" y="1698155"/>
                  <a:pt x="4114800" y="1702676"/>
                </a:cubicBezTo>
                <a:cubicBezTo>
                  <a:pt x="4088524" y="1697421"/>
                  <a:pt x="4059238" y="1700205"/>
                  <a:pt x="4035972" y="1686910"/>
                </a:cubicBezTo>
                <a:cubicBezTo>
                  <a:pt x="4019521" y="1677509"/>
                  <a:pt x="4017029" y="1653776"/>
                  <a:pt x="4004441" y="1639614"/>
                </a:cubicBezTo>
                <a:cubicBezTo>
                  <a:pt x="3974816" y="1606286"/>
                  <a:pt x="3946950" y="1569756"/>
                  <a:pt x="3909848" y="1545021"/>
                </a:cubicBezTo>
                <a:cubicBezTo>
                  <a:pt x="3878317" y="1524000"/>
                  <a:pt x="3851206" y="1493942"/>
                  <a:pt x="3815255" y="1481958"/>
                </a:cubicBezTo>
                <a:lnTo>
                  <a:pt x="3720662" y="1450427"/>
                </a:lnTo>
                <a:cubicBezTo>
                  <a:pt x="3688869" y="1498117"/>
                  <a:pt x="3656544" y="1523242"/>
                  <a:pt x="3704897" y="1592317"/>
                </a:cubicBezTo>
                <a:cubicBezTo>
                  <a:pt x="3726629" y="1623362"/>
                  <a:pt x="3799490" y="1655379"/>
                  <a:pt x="3799490" y="1655379"/>
                </a:cubicBezTo>
                <a:cubicBezTo>
                  <a:pt x="3800894" y="1666614"/>
                  <a:pt x="3837884" y="1872665"/>
                  <a:pt x="3799490" y="1891862"/>
                </a:cubicBezTo>
                <a:cubicBezTo>
                  <a:pt x="3728828" y="1927193"/>
                  <a:pt x="3641835" y="1902372"/>
                  <a:pt x="3563007" y="1907627"/>
                </a:cubicBezTo>
                <a:cubicBezTo>
                  <a:pt x="3470851" y="2045862"/>
                  <a:pt x="3614718" y="1813347"/>
                  <a:pt x="3515710" y="2159876"/>
                </a:cubicBezTo>
                <a:cubicBezTo>
                  <a:pt x="3511145" y="2175855"/>
                  <a:pt x="3484709" y="2172382"/>
                  <a:pt x="3468414" y="2175641"/>
                </a:cubicBezTo>
                <a:cubicBezTo>
                  <a:pt x="3431976" y="2182929"/>
                  <a:pt x="3394783" y="2185757"/>
                  <a:pt x="3358055" y="2191407"/>
                </a:cubicBezTo>
                <a:cubicBezTo>
                  <a:pt x="3326461" y="2196268"/>
                  <a:pt x="3294993" y="2201917"/>
                  <a:pt x="3263462" y="2207172"/>
                </a:cubicBezTo>
                <a:cubicBezTo>
                  <a:pt x="3231931" y="2217682"/>
                  <a:pt x="3196524" y="2220267"/>
                  <a:pt x="3168869" y="2238703"/>
                </a:cubicBezTo>
                <a:lnTo>
                  <a:pt x="3074276" y="2301765"/>
                </a:lnTo>
                <a:cubicBezTo>
                  <a:pt x="3069021" y="2286000"/>
                  <a:pt x="3053255" y="2270234"/>
                  <a:pt x="3058510" y="2254469"/>
                </a:cubicBezTo>
                <a:cubicBezTo>
                  <a:pt x="3065561" y="2233317"/>
                  <a:pt x="3091533" y="2224300"/>
                  <a:pt x="3105807" y="2207172"/>
                </a:cubicBezTo>
                <a:cubicBezTo>
                  <a:pt x="3117937" y="2192616"/>
                  <a:pt x="3123940" y="2173274"/>
                  <a:pt x="3137338" y="2159876"/>
                </a:cubicBezTo>
                <a:cubicBezTo>
                  <a:pt x="3155918" y="2141296"/>
                  <a:pt x="3181820" y="2131159"/>
                  <a:pt x="3200400" y="2112579"/>
                </a:cubicBezTo>
                <a:cubicBezTo>
                  <a:pt x="3305500" y="2007479"/>
                  <a:pt x="3153106" y="2117833"/>
                  <a:pt x="3279228" y="2033752"/>
                </a:cubicBezTo>
                <a:cubicBezTo>
                  <a:pt x="3300249" y="2002221"/>
                  <a:pt x="3347298" y="1976721"/>
                  <a:pt x="3342290" y="1939158"/>
                </a:cubicBezTo>
                <a:cubicBezTo>
                  <a:pt x="3314853" y="1733379"/>
                  <a:pt x="3355974" y="1747545"/>
                  <a:pt x="3263462" y="1639614"/>
                </a:cubicBezTo>
                <a:cubicBezTo>
                  <a:pt x="3214064" y="1581983"/>
                  <a:pt x="3192745" y="1576704"/>
                  <a:pt x="3121572" y="1529255"/>
                </a:cubicBezTo>
                <a:lnTo>
                  <a:pt x="3074276" y="1497724"/>
                </a:lnTo>
                <a:cubicBezTo>
                  <a:pt x="3029310" y="1502720"/>
                  <a:pt x="2937917" y="1502841"/>
                  <a:pt x="2885090" y="1529255"/>
                </a:cubicBezTo>
                <a:cubicBezTo>
                  <a:pt x="2868143" y="1537729"/>
                  <a:pt x="2853559" y="1550276"/>
                  <a:pt x="2837793" y="1560786"/>
                </a:cubicBezTo>
                <a:cubicBezTo>
                  <a:pt x="2787826" y="1635737"/>
                  <a:pt x="2812253" y="1590108"/>
                  <a:pt x="2774731" y="1702676"/>
                </a:cubicBezTo>
                <a:lnTo>
                  <a:pt x="2758966" y="1749972"/>
                </a:lnTo>
                <a:cubicBezTo>
                  <a:pt x="2732280" y="1723287"/>
                  <a:pt x="2706791" y="1691152"/>
                  <a:pt x="2664372" y="1686910"/>
                </a:cubicBezTo>
                <a:cubicBezTo>
                  <a:pt x="2621688" y="1682642"/>
                  <a:pt x="2564597" y="1704403"/>
                  <a:pt x="2522483" y="1718441"/>
                </a:cubicBezTo>
                <a:cubicBezTo>
                  <a:pt x="2512849" y="1747344"/>
                  <a:pt x="2493489" y="1833077"/>
                  <a:pt x="2459421" y="1860331"/>
                </a:cubicBezTo>
                <a:cubicBezTo>
                  <a:pt x="2446444" y="1870712"/>
                  <a:pt x="2427890" y="1870841"/>
                  <a:pt x="2412124" y="1876096"/>
                </a:cubicBezTo>
                <a:cubicBezTo>
                  <a:pt x="2396359" y="1886606"/>
                  <a:pt x="2381775" y="1899153"/>
                  <a:pt x="2364828" y="1907627"/>
                </a:cubicBezTo>
                <a:cubicBezTo>
                  <a:pt x="2349964" y="1915059"/>
                  <a:pt x="2331358" y="1914175"/>
                  <a:pt x="2317531" y="1923393"/>
                </a:cubicBezTo>
                <a:cubicBezTo>
                  <a:pt x="2199434" y="2002124"/>
                  <a:pt x="2335398" y="1948967"/>
                  <a:pt x="2222938" y="1986455"/>
                </a:cubicBezTo>
                <a:cubicBezTo>
                  <a:pt x="2190894" y="2082587"/>
                  <a:pt x="2206720" y="2062764"/>
                  <a:pt x="2159876" y="2128345"/>
                </a:cubicBezTo>
                <a:cubicBezTo>
                  <a:pt x="2144603" y="2149727"/>
                  <a:pt x="2131159" y="2172827"/>
                  <a:pt x="2112579" y="2191407"/>
                </a:cubicBezTo>
                <a:cubicBezTo>
                  <a:pt x="2093027" y="2210959"/>
                  <a:pt x="2029074" y="2252332"/>
                  <a:pt x="2002221" y="2270234"/>
                </a:cubicBezTo>
                <a:cubicBezTo>
                  <a:pt x="1929941" y="2378654"/>
                  <a:pt x="1975110" y="2352843"/>
                  <a:pt x="1891862" y="2380593"/>
                </a:cubicBezTo>
                <a:cubicBezTo>
                  <a:pt x="1892847" y="2375668"/>
                  <a:pt x="1910342" y="2271249"/>
                  <a:pt x="1923393" y="2254469"/>
                </a:cubicBezTo>
                <a:cubicBezTo>
                  <a:pt x="2071551" y="2063980"/>
                  <a:pt x="1963816" y="2219666"/>
                  <a:pt x="2065283" y="2128345"/>
                </a:cubicBezTo>
                <a:cubicBezTo>
                  <a:pt x="2103952" y="2093543"/>
                  <a:pt x="2175641" y="2017986"/>
                  <a:pt x="2175641" y="2017986"/>
                </a:cubicBezTo>
                <a:cubicBezTo>
                  <a:pt x="2180896" y="2002220"/>
                  <a:pt x="2191407" y="1987308"/>
                  <a:pt x="2191407" y="1970689"/>
                </a:cubicBezTo>
                <a:cubicBezTo>
                  <a:pt x="2191407" y="1934507"/>
                  <a:pt x="2169855" y="1886076"/>
                  <a:pt x="2144110" y="1860331"/>
                </a:cubicBezTo>
                <a:cubicBezTo>
                  <a:pt x="2130712" y="1846933"/>
                  <a:pt x="2111370" y="1840930"/>
                  <a:pt x="2096814" y="1828800"/>
                </a:cubicBezTo>
                <a:cubicBezTo>
                  <a:pt x="2018085" y="1763192"/>
                  <a:pt x="2085338" y="1793443"/>
                  <a:pt x="2002221" y="1765738"/>
                </a:cubicBezTo>
                <a:cubicBezTo>
                  <a:pt x="1975945" y="1770993"/>
                  <a:pt x="1947788" y="1770415"/>
                  <a:pt x="1923393" y="1781503"/>
                </a:cubicBezTo>
                <a:cubicBezTo>
                  <a:pt x="1913948" y="1785796"/>
                  <a:pt x="1784917" y="1872683"/>
                  <a:pt x="1765738" y="1891862"/>
                </a:cubicBezTo>
                <a:cubicBezTo>
                  <a:pt x="1694427" y="1963173"/>
                  <a:pt x="1778987" y="1924231"/>
                  <a:pt x="1686910" y="1954924"/>
                </a:cubicBezTo>
                <a:cubicBezTo>
                  <a:pt x="1681655" y="1939158"/>
                  <a:pt x="1662900" y="1922056"/>
                  <a:pt x="1671145" y="1907627"/>
                </a:cubicBezTo>
                <a:cubicBezTo>
                  <a:pt x="1687840" y="1878411"/>
                  <a:pt x="1724648" y="1866723"/>
                  <a:pt x="1749972" y="1844565"/>
                </a:cubicBezTo>
                <a:cubicBezTo>
                  <a:pt x="1822645" y="1780976"/>
                  <a:pt x="1765962" y="1807705"/>
                  <a:pt x="1844566" y="1781503"/>
                </a:cubicBezTo>
                <a:cubicBezTo>
                  <a:pt x="1855076" y="1765738"/>
                  <a:pt x="1859463" y="1743280"/>
                  <a:pt x="1876097" y="1734207"/>
                </a:cubicBezTo>
                <a:cubicBezTo>
                  <a:pt x="1941141" y="1698728"/>
                  <a:pt x="2011951" y="1690887"/>
                  <a:pt x="2081048" y="1671145"/>
                </a:cubicBezTo>
                <a:cubicBezTo>
                  <a:pt x="2097027" y="1666580"/>
                  <a:pt x="2112579" y="1660634"/>
                  <a:pt x="2128345" y="1655379"/>
                </a:cubicBezTo>
                <a:cubicBezTo>
                  <a:pt x="2144110" y="1660634"/>
                  <a:pt x="2160777" y="1663713"/>
                  <a:pt x="2175641" y="1671145"/>
                </a:cubicBezTo>
                <a:cubicBezTo>
                  <a:pt x="2192588" y="1679619"/>
                  <a:pt x="2204038" y="1701326"/>
                  <a:pt x="2222938" y="1702676"/>
                </a:cubicBezTo>
                <a:cubicBezTo>
                  <a:pt x="2280836" y="1706811"/>
                  <a:pt x="2338552" y="1692165"/>
                  <a:pt x="2396359" y="1686910"/>
                </a:cubicBezTo>
                <a:cubicBezTo>
                  <a:pt x="2463493" y="1664533"/>
                  <a:pt x="2446867" y="1677908"/>
                  <a:pt x="2506717" y="1608083"/>
                </a:cubicBezTo>
                <a:cubicBezTo>
                  <a:pt x="2519048" y="1593697"/>
                  <a:pt x="2523452" y="1572623"/>
                  <a:pt x="2538248" y="1560786"/>
                </a:cubicBezTo>
                <a:cubicBezTo>
                  <a:pt x="2551225" y="1550405"/>
                  <a:pt x="2569779" y="1550276"/>
                  <a:pt x="2585545" y="1545021"/>
                </a:cubicBezTo>
                <a:cubicBezTo>
                  <a:pt x="2601310" y="1529255"/>
                  <a:pt x="2614698" y="1510683"/>
                  <a:pt x="2632841" y="1497724"/>
                </a:cubicBezTo>
                <a:cubicBezTo>
                  <a:pt x="2651965" y="1484064"/>
                  <a:pt x="2675973" y="1478649"/>
                  <a:pt x="2695903" y="1466193"/>
                </a:cubicBezTo>
                <a:cubicBezTo>
                  <a:pt x="2718185" y="1452267"/>
                  <a:pt x="2737945" y="1434662"/>
                  <a:pt x="2758966" y="1418896"/>
                </a:cubicBezTo>
                <a:cubicBezTo>
                  <a:pt x="2796989" y="1304823"/>
                  <a:pt x="2744547" y="1414007"/>
                  <a:pt x="2948152" y="1355834"/>
                </a:cubicBezTo>
                <a:cubicBezTo>
                  <a:pt x="2969590" y="1349709"/>
                  <a:pt x="2981175" y="1325666"/>
                  <a:pt x="2995448" y="1308538"/>
                </a:cubicBezTo>
                <a:cubicBezTo>
                  <a:pt x="3007578" y="1293982"/>
                  <a:pt x="3014849" y="1275797"/>
                  <a:pt x="3026979" y="1261241"/>
                </a:cubicBezTo>
                <a:cubicBezTo>
                  <a:pt x="3128137" y="1139852"/>
                  <a:pt x="3027521" y="1284078"/>
                  <a:pt x="3105807" y="1166648"/>
                </a:cubicBezTo>
                <a:cubicBezTo>
                  <a:pt x="3050300" y="1083388"/>
                  <a:pt x="3102471" y="1150276"/>
                  <a:pt x="3011214" y="1072055"/>
                </a:cubicBezTo>
                <a:cubicBezTo>
                  <a:pt x="2994286" y="1057545"/>
                  <a:pt x="2981754" y="1038136"/>
                  <a:pt x="2963917" y="1024758"/>
                </a:cubicBezTo>
                <a:cubicBezTo>
                  <a:pt x="2887889" y="967737"/>
                  <a:pt x="2899700" y="983888"/>
                  <a:pt x="2822028" y="961696"/>
                </a:cubicBezTo>
                <a:cubicBezTo>
                  <a:pt x="2806049" y="957131"/>
                  <a:pt x="2791204" y="948127"/>
                  <a:pt x="2774731" y="945931"/>
                </a:cubicBezTo>
                <a:cubicBezTo>
                  <a:pt x="2712006" y="937568"/>
                  <a:pt x="2648607" y="935420"/>
                  <a:pt x="2585545" y="930165"/>
                </a:cubicBezTo>
                <a:cubicBezTo>
                  <a:pt x="2501462" y="935420"/>
                  <a:pt x="2417081" y="937112"/>
                  <a:pt x="2333297" y="945931"/>
                </a:cubicBezTo>
                <a:cubicBezTo>
                  <a:pt x="2316770" y="947671"/>
                  <a:pt x="2300429" y="953451"/>
                  <a:pt x="2286000" y="961696"/>
                </a:cubicBezTo>
                <a:cubicBezTo>
                  <a:pt x="2216852" y="1001209"/>
                  <a:pt x="2231547" y="1008370"/>
                  <a:pt x="2175641" y="1056289"/>
                </a:cubicBezTo>
                <a:cubicBezTo>
                  <a:pt x="2100277" y="1120887"/>
                  <a:pt x="2130268" y="1088973"/>
                  <a:pt x="2049517" y="1135117"/>
                </a:cubicBezTo>
                <a:cubicBezTo>
                  <a:pt x="2033066" y="1144518"/>
                  <a:pt x="2020196" y="1160656"/>
                  <a:pt x="2002221" y="1166648"/>
                </a:cubicBezTo>
                <a:cubicBezTo>
                  <a:pt x="1971895" y="1176757"/>
                  <a:pt x="1938973" y="1176145"/>
                  <a:pt x="1907628" y="1182414"/>
                </a:cubicBezTo>
                <a:cubicBezTo>
                  <a:pt x="1721800" y="1219580"/>
                  <a:pt x="2014733" y="1173869"/>
                  <a:pt x="1734207" y="1213945"/>
                </a:cubicBezTo>
                <a:cubicBezTo>
                  <a:pt x="1625206" y="1250277"/>
                  <a:pt x="1658795" y="1240360"/>
                  <a:pt x="1876097" y="1150883"/>
                </a:cubicBezTo>
                <a:cubicBezTo>
                  <a:pt x="1923517" y="1131357"/>
                  <a:pt x="2054263" y="1083074"/>
                  <a:pt x="2081048" y="1056289"/>
                </a:cubicBezTo>
                <a:cubicBezTo>
                  <a:pt x="2245070" y="892271"/>
                  <a:pt x="2021984" y="1109169"/>
                  <a:pt x="2175641" y="977462"/>
                </a:cubicBezTo>
                <a:cubicBezTo>
                  <a:pt x="2198212" y="958115"/>
                  <a:pt x="2217682" y="935421"/>
                  <a:pt x="2238703" y="914400"/>
                </a:cubicBezTo>
                <a:cubicBezTo>
                  <a:pt x="2252557" y="872839"/>
                  <a:pt x="2280323" y="814130"/>
                  <a:pt x="2238703" y="772510"/>
                </a:cubicBezTo>
                <a:cubicBezTo>
                  <a:pt x="2223382" y="757189"/>
                  <a:pt x="2196197" y="781424"/>
                  <a:pt x="2175641" y="788276"/>
                </a:cubicBezTo>
                <a:cubicBezTo>
                  <a:pt x="2148794" y="797225"/>
                  <a:pt x="2123312" y="809870"/>
                  <a:pt x="2096814" y="819807"/>
                </a:cubicBezTo>
                <a:cubicBezTo>
                  <a:pt x="2081254" y="825642"/>
                  <a:pt x="2066078" y="834192"/>
                  <a:pt x="2049517" y="835572"/>
                </a:cubicBezTo>
                <a:cubicBezTo>
                  <a:pt x="1939415" y="844747"/>
                  <a:pt x="1828800" y="846083"/>
                  <a:pt x="1718441" y="851338"/>
                </a:cubicBezTo>
                <a:cubicBezTo>
                  <a:pt x="1702676" y="861848"/>
                  <a:pt x="1690051" y="881609"/>
                  <a:pt x="1671145" y="882869"/>
                </a:cubicBezTo>
                <a:cubicBezTo>
                  <a:pt x="1608005" y="887078"/>
                  <a:pt x="1544011" y="879513"/>
                  <a:pt x="1481959" y="867103"/>
                </a:cubicBezTo>
                <a:cubicBezTo>
                  <a:pt x="1463379" y="863387"/>
                  <a:pt x="1450730" y="845614"/>
                  <a:pt x="1434662" y="835572"/>
                </a:cubicBezTo>
                <a:cubicBezTo>
                  <a:pt x="1408677" y="819332"/>
                  <a:pt x="1382621" y="803157"/>
                  <a:pt x="1355834" y="788276"/>
                </a:cubicBezTo>
                <a:cubicBezTo>
                  <a:pt x="1335290" y="776863"/>
                  <a:pt x="1312925" y="768837"/>
                  <a:pt x="1292772" y="756745"/>
                </a:cubicBezTo>
                <a:cubicBezTo>
                  <a:pt x="1260277" y="737248"/>
                  <a:pt x="1234130" y="705667"/>
                  <a:pt x="1198179" y="693683"/>
                </a:cubicBezTo>
                <a:cubicBezTo>
                  <a:pt x="1114932" y="665933"/>
                  <a:pt x="1164711" y="687135"/>
                  <a:pt x="1056290" y="614855"/>
                </a:cubicBezTo>
                <a:lnTo>
                  <a:pt x="961697" y="551793"/>
                </a:lnTo>
                <a:cubicBezTo>
                  <a:pt x="945931" y="536027"/>
                  <a:pt x="928674" y="521624"/>
                  <a:pt x="914400" y="504496"/>
                </a:cubicBezTo>
                <a:cubicBezTo>
                  <a:pt x="902270" y="489940"/>
                  <a:pt x="896267" y="470598"/>
                  <a:pt x="882869" y="457200"/>
                </a:cubicBezTo>
                <a:cubicBezTo>
                  <a:pt x="869471" y="443802"/>
                  <a:pt x="851338" y="436179"/>
                  <a:pt x="835572" y="425669"/>
                </a:cubicBezTo>
                <a:cubicBezTo>
                  <a:pt x="704786" y="251285"/>
                  <a:pt x="837550" y="394350"/>
                  <a:pt x="394138" y="346841"/>
                </a:cubicBezTo>
                <a:cubicBezTo>
                  <a:pt x="375298" y="344822"/>
                  <a:pt x="361003" y="327898"/>
                  <a:pt x="346841" y="315310"/>
                </a:cubicBezTo>
                <a:cubicBezTo>
                  <a:pt x="184851" y="171319"/>
                  <a:pt x="312296" y="260749"/>
                  <a:pt x="204952" y="189186"/>
                </a:cubicBezTo>
                <a:cubicBezTo>
                  <a:pt x="120872" y="63065"/>
                  <a:pt x="231225" y="215458"/>
                  <a:pt x="126124" y="110358"/>
                </a:cubicBezTo>
                <a:cubicBezTo>
                  <a:pt x="112726" y="96960"/>
                  <a:pt x="108853" y="75539"/>
                  <a:pt x="94593" y="63062"/>
                </a:cubicBezTo>
                <a:cubicBezTo>
                  <a:pt x="66074" y="38108"/>
                  <a:pt x="0" y="0"/>
                  <a:pt x="0" y="0"/>
                </a:cubicBezTo>
              </a:path>
            </a:pathLst>
          </a:custGeom>
          <a:ln w="38100" cap="sq">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3352800" y="3124200"/>
            <a:ext cx="304800" cy="304800"/>
          </a:xfrm>
          <a:prstGeom prst="ellipse">
            <a:avLst/>
          </a:prstGeom>
          <a:solidFill>
            <a:schemeClr val="accent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248400" y="1905001"/>
            <a:ext cx="2195216" cy="461665"/>
          </a:xfrm>
          <a:prstGeom prst="rect">
            <a:avLst/>
          </a:prstGeom>
          <a:noFill/>
        </p:spPr>
        <p:txBody>
          <a:bodyPr wrap="none" rtlCol="0">
            <a:spAutoFit/>
          </a:bodyPr>
          <a:lstStyle/>
          <a:p>
            <a:r>
              <a:rPr lang="en-US" sz="2400" dirty="0">
                <a:solidFill>
                  <a:schemeClr val="tx2"/>
                </a:solidFill>
              </a:rPr>
              <a:t>Chesapeake Bay</a:t>
            </a:r>
          </a:p>
        </p:txBody>
      </p:sp>
      <p:pic>
        <p:nvPicPr>
          <p:cNvPr id="15" name="Picture 14" descr="British_Flag.gif"/>
          <p:cNvPicPr>
            <a:picLocks noChangeAspect="1"/>
          </p:cNvPicPr>
          <p:nvPr/>
        </p:nvPicPr>
        <p:blipFill>
          <a:blip r:embed="rId2" cstate="print"/>
          <a:stretch>
            <a:fillRect/>
          </a:stretch>
        </p:blipFill>
        <p:spPr>
          <a:xfrm>
            <a:off x="3276601" y="2743200"/>
            <a:ext cx="493059" cy="419100"/>
          </a:xfrm>
          <a:prstGeom prst="rect">
            <a:avLst/>
          </a:prstGeom>
        </p:spPr>
      </p:pic>
      <p:sp>
        <p:nvSpPr>
          <p:cNvPr id="16" name="TextBox 15"/>
          <p:cNvSpPr txBox="1"/>
          <p:nvPr/>
        </p:nvSpPr>
        <p:spPr>
          <a:xfrm>
            <a:off x="3733801" y="3200400"/>
            <a:ext cx="1268745" cy="400110"/>
          </a:xfrm>
          <a:prstGeom prst="rect">
            <a:avLst/>
          </a:prstGeom>
          <a:noFill/>
        </p:spPr>
        <p:txBody>
          <a:bodyPr wrap="none" rtlCol="0">
            <a:spAutoFit/>
          </a:bodyPr>
          <a:lstStyle/>
          <a:p>
            <a:r>
              <a:rPr lang="en-US" sz="2000" b="1" dirty="0">
                <a:latin typeface="Caslon Antique" pitchFamily="18" charset="0"/>
              </a:rPr>
              <a:t>Yorktown</a:t>
            </a:r>
          </a:p>
        </p:txBody>
      </p:sp>
      <p:sp>
        <p:nvSpPr>
          <p:cNvPr id="17" name="TextBox 16"/>
          <p:cNvSpPr txBox="1"/>
          <p:nvPr/>
        </p:nvSpPr>
        <p:spPr>
          <a:xfrm>
            <a:off x="1524000" y="2590800"/>
            <a:ext cx="1440844" cy="369332"/>
          </a:xfrm>
          <a:prstGeom prst="rect">
            <a:avLst/>
          </a:prstGeom>
          <a:noFill/>
        </p:spPr>
        <p:txBody>
          <a:bodyPr wrap="none" rtlCol="0">
            <a:spAutoFit/>
          </a:bodyPr>
          <a:lstStyle/>
          <a:p>
            <a:r>
              <a:rPr lang="en-US" dirty="0">
                <a:latin typeface="Caslon Antique" pitchFamily="18" charset="0"/>
              </a:rPr>
              <a:t>Williamsburg</a:t>
            </a:r>
          </a:p>
        </p:txBody>
      </p:sp>
      <p:sp>
        <p:nvSpPr>
          <p:cNvPr id="18" name="TextBox 17"/>
          <p:cNvSpPr txBox="1"/>
          <p:nvPr/>
        </p:nvSpPr>
        <p:spPr>
          <a:xfrm>
            <a:off x="4648201" y="6172200"/>
            <a:ext cx="915635" cy="369332"/>
          </a:xfrm>
          <a:prstGeom prst="rect">
            <a:avLst/>
          </a:prstGeom>
          <a:noFill/>
        </p:spPr>
        <p:txBody>
          <a:bodyPr wrap="none" rtlCol="0">
            <a:spAutoFit/>
          </a:bodyPr>
          <a:lstStyle/>
          <a:p>
            <a:r>
              <a:rPr lang="en-US" dirty="0">
                <a:latin typeface="Caslon Antique" pitchFamily="18" charset="0"/>
              </a:rPr>
              <a:t>Norfolk</a:t>
            </a:r>
          </a:p>
        </p:txBody>
      </p:sp>
      <p:sp>
        <p:nvSpPr>
          <p:cNvPr id="19" name="TextBox 18"/>
          <p:cNvSpPr txBox="1"/>
          <p:nvPr/>
        </p:nvSpPr>
        <p:spPr>
          <a:xfrm>
            <a:off x="7772400" y="2971800"/>
            <a:ext cx="1402948" cy="369332"/>
          </a:xfrm>
          <a:prstGeom prst="rect">
            <a:avLst/>
          </a:prstGeom>
          <a:noFill/>
        </p:spPr>
        <p:txBody>
          <a:bodyPr wrap="none" rtlCol="0">
            <a:spAutoFit/>
          </a:bodyPr>
          <a:lstStyle/>
          <a:p>
            <a:r>
              <a:rPr lang="en-US" i="1" dirty="0">
                <a:latin typeface="+mj-lt"/>
              </a:rPr>
              <a:t>Cape Charles</a:t>
            </a:r>
          </a:p>
        </p:txBody>
      </p:sp>
      <p:sp>
        <p:nvSpPr>
          <p:cNvPr id="20" name="TextBox 19"/>
          <p:cNvSpPr txBox="1"/>
          <p:nvPr/>
        </p:nvSpPr>
        <p:spPr>
          <a:xfrm>
            <a:off x="8458201" y="5638800"/>
            <a:ext cx="1261499" cy="369332"/>
          </a:xfrm>
          <a:prstGeom prst="rect">
            <a:avLst/>
          </a:prstGeom>
          <a:noFill/>
        </p:spPr>
        <p:txBody>
          <a:bodyPr wrap="none" rtlCol="0">
            <a:spAutoFit/>
          </a:bodyPr>
          <a:lstStyle/>
          <a:p>
            <a:r>
              <a:rPr lang="en-US" i="1" dirty="0">
                <a:latin typeface="+mj-lt"/>
              </a:rPr>
              <a:t>Cape Henry</a:t>
            </a:r>
          </a:p>
        </p:txBody>
      </p:sp>
      <p:pic>
        <p:nvPicPr>
          <p:cNvPr id="21" name="Picture 20" descr="betsy-med.gif"/>
          <p:cNvPicPr>
            <a:picLocks noChangeAspect="1"/>
          </p:cNvPicPr>
          <p:nvPr/>
        </p:nvPicPr>
        <p:blipFill>
          <a:blip r:embed="rId3" cstate="print"/>
          <a:stretch>
            <a:fillRect/>
          </a:stretch>
        </p:blipFill>
        <p:spPr>
          <a:xfrm>
            <a:off x="3657600" y="1828801"/>
            <a:ext cx="685800" cy="453911"/>
          </a:xfrm>
          <a:prstGeom prst="rect">
            <a:avLst/>
          </a:prstGeom>
        </p:spPr>
      </p:pic>
      <p:cxnSp>
        <p:nvCxnSpPr>
          <p:cNvPr id="23" name="Straight Connector 22"/>
          <p:cNvCxnSpPr/>
          <p:nvPr/>
        </p:nvCxnSpPr>
        <p:spPr>
          <a:xfrm rot="5400000">
            <a:off x="3009900" y="31623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00400" y="3352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35052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95700" y="33909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descr="betsy-med.gif"/>
          <p:cNvPicPr>
            <a:picLocks noChangeAspect="1"/>
          </p:cNvPicPr>
          <p:nvPr/>
        </p:nvPicPr>
        <p:blipFill>
          <a:blip r:embed="rId3" cstate="print"/>
          <a:stretch>
            <a:fillRect/>
          </a:stretch>
        </p:blipFill>
        <p:spPr>
          <a:xfrm>
            <a:off x="4038600" y="3505201"/>
            <a:ext cx="685800" cy="453911"/>
          </a:xfrm>
          <a:prstGeom prst="rect">
            <a:avLst/>
          </a:prstGeom>
        </p:spPr>
      </p:pic>
      <p:pic>
        <p:nvPicPr>
          <p:cNvPr id="31" name="Picture 30" descr="fluerflag.gif"/>
          <p:cNvPicPr>
            <a:picLocks noChangeAspect="1"/>
          </p:cNvPicPr>
          <p:nvPr/>
        </p:nvPicPr>
        <p:blipFill>
          <a:blip r:embed="rId4" cstate="print"/>
          <a:stretch>
            <a:fillRect/>
          </a:stretch>
        </p:blipFill>
        <p:spPr>
          <a:xfrm>
            <a:off x="2895601" y="3657600"/>
            <a:ext cx="614363" cy="400672"/>
          </a:xfrm>
          <a:prstGeom prst="rect">
            <a:avLst/>
          </a:prstGeom>
        </p:spPr>
      </p:pic>
      <p:pic>
        <p:nvPicPr>
          <p:cNvPr id="32" name="Picture 31" descr="betsy-med.gif"/>
          <p:cNvPicPr>
            <a:picLocks noChangeAspect="1"/>
          </p:cNvPicPr>
          <p:nvPr/>
        </p:nvPicPr>
        <p:blipFill>
          <a:blip r:embed="rId3" cstate="print"/>
          <a:stretch>
            <a:fillRect/>
          </a:stretch>
        </p:blipFill>
        <p:spPr>
          <a:xfrm>
            <a:off x="2133600" y="3048001"/>
            <a:ext cx="685800" cy="453911"/>
          </a:xfrm>
          <a:prstGeom prst="rect">
            <a:avLst/>
          </a:prstGeom>
        </p:spPr>
      </p:pic>
      <p:pic>
        <p:nvPicPr>
          <p:cNvPr id="33" name="Picture 32" descr="fluerflag.gif"/>
          <p:cNvPicPr>
            <a:picLocks noChangeAspect="1"/>
          </p:cNvPicPr>
          <p:nvPr/>
        </p:nvPicPr>
        <p:blipFill>
          <a:blip r:embed="rId4" cstate="print"/>
          <a:stretch>
            <a:fillRect/>
          </a:stretch>
        </p:blipFill>
        <p:spPr>
          <a:xfrm>
            <a:off x="8458201" y="4038600"/>
            <a:ext cx="614363" cy="400672"/>
          </a:xfrm>
          <a:prstGeom prst="rect">
            <a:avLst/>
          </a:prstGeom>
        </p:spPr>
      </p:pic>
      <p:pic>
        <p:nvPicPr>
          <p:cNvPr id="34" name="Picture 33" descr="sailing_ship.gif"/>
          <p:cNvPicPr>
            <a:picLocks noChangeAspect="1"/>
          </p:cNvPicPr>
          <p:nvPr/>
        </p:nvPicPr>
        <p:blipFill>
          <a:blip r:embed="rId5" cstate="print"/>
          <a:stretch>
            <a:fillRect/>
          </a:stretch>
        </p:blipFill>
        <p:spPr>
          <a:xfrm>
            <a:off x="8077201" y="2895600"/>
            <a:ext cx="983359" cy="844532"/>
          </a:xfrm>
          <a:prstGeom prst="rect">
            <a:avLst/>
          </a:prstGeom>
        </p:spPr>
      </p:pic>
      <p:pic>
        <p:nvPicPr>
          <p:cNvPr id="35" name="Picture 34" descr="sailing_ship.gif"/>
          <p:cNvPicPr>
            <a:picLocks noChangeAspect="1"/>
          </p:cNvPicPr>
          <p:nvPr/>
        </p:nvPicPr>
        <p:blipFill>
          <a:blip r:embed="rId5" cstate="print"/>
          <a:stretch>
            <a:fillRect/>
          </a:stretch>
        </p:blipFill>
        <p:spPr>
          <a:xfrm>
            <a:off x="7620001" y="3352800"/>
            <a:ext cx="983359" cy="844532"/>
          </a:xfrm>
          <a:prstGeom prst="rect">
            <a:avLst/>
          </a:prstGeom>
        </p:spPr>
      </p:pic>
      <p:pic>
        <p:nvPicPr>
          <p:cNvPr id="36" name="Picture 35" descr="sailing_ship.gif"/>
          <p:cNvPicPr>
            <a:picLocks noChangeAspect="1"/>
          </p:cNvPicPr>
          <p:nvPr/>
        </p:nvPicPr>
        <p:blipFill>
          <a:blip r:embed="rId5" cstate="print"/>
          <a:stretch>
            <a:fillRect/>
          </a:stretch>
        </p:blipFill>
        <p:spPr>
          <a:xfrm>
            <a:off x="7391401" y="4038600"/>
            <a:ext cx="983359" cy="844532"/>
          </a:xfrm>
          <a:prstGeom prst="rect">
            <a:avLst/>
          </a:prstGeom>
        </p:spPr>
      </p:pic>
      <p:pic>
        <p:nvPicPr>
          <p:cNvPr id="37" name="Picture 36" descr="sailing_ship.gif"/>
          <p:cNvPicPr>
            <a:picLocks noChangeAspect="1"/>
          </p:cNvPicPr>
          <p:nvPr/>
        </p:nvPicPr>
        <p:blipFill>
          <a:blip r:embed="rId5" cstate="print"/>
          <a:stretch>
            <a:fillRect/>
          </a:stretch>
        </p:blipFill>
        <p:spPr>
          <a:xfrm>
            <a:off x="7239001" y="4800600"/>
            <a:ext cx="983359" cy="844532"/>
          </a:xfrm>
          <a:prstGeom prst="rect">
            <a:avLst/>
          </a:prstGeom>
        </p:spPr>
      </p:pic>
      <p:cxnSp>
        <p:nvCxnSpPr>
          <p:cNvPr id="39" name="Straight Connector 38"/>
          <p:cNvCxnSpPr/>
          <p:nvPr/>
        </p:nvCxnSpPr>
        <p:spPr>
          <a:xfrm rot="16200000" flipH="1">
            <a:off x="2628900" y="2857500"/>
            <a:ext cx="4572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705100" y="32385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24200" y="3581400"/>
            <a:ext cx="457200"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657600" y="36576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038600" y="3352800"/>
            <a:ext cx="457200" cy="152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4000500" y="22479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581400" y="22860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45" name="Picture 44" descr="idea_battle-of-yorktown_311x175.jpg"/>
          <p:cNvPicPr>
            <a:picLocks noChangeAspect="1"/>
          </p:cNvPicPr>
          <p:nvPr/>
        </p:nvPicPr>
        <p:blipFill>
          <a:blip r:embed="rId6" cstate="print"/>
          <a:stretch>
            <a:fillRect/>
          </a:stretch>
        </p:blipFill>
        <p:spPr>
          <a:xfrm flipH="1">
            <a:off x="1524001" y="4343401"/>
            <a:ext cx="2962275" cy="1666875"/>
          </a:xfrm>
          <a:prstGeom prst="rect">
            <a:avLst/>
          </a:prstGeom>
        </p:spPr>
      </p:pic>
      <p:sp>
        <p:nvSpPr>
          <p:cNvPr id="43" name="Rectangle 42"/>
          <p:cNvSpPr/>
          <p:nvPr/>
        </p:nvSpPr>
        <p:spPr>
          <a:xfrm>
            <a:off x="3352800" y="2743200"/>
            <a:ext cx="457200" cy="304800"/>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p:nvPr/>
        </p:nvCxnSpPr>
        <p:spPr>
          <a:xfrm rot="5400000">
            <a:off x="3009901" y="3086099"/>
            <a:ext cx="685801"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52" name="Picture 51" descr="yorktown.jpg"/>
          <p:cNvPicPr>
            <a:picLocks noChangeAspect="1"/>
          </p:cNvPicPr>
          <p:nvPr/>
        </p:nvPicPr>
        <p:blipFill>
          <a:blip r:embed="rId7" cstate="print"/>
          <a:stretch>
            <a:fillRect/>
          </a:stretch>
        </p:blipFill>
        <p:spPr>
          <a:xfrm>
            <a:off x="4953000" y="1"/>
            <a:ext cx="4381500" cy="3152775"/>
          </a:xfrm>
          <a:prstGeom prst="rect">
            <a:avLst/>
          </a:prstGeom>
        </p:spPr>
      </p:pic>
    </p:spTree>
    <p:extLst>
      <p:ext uri="{BB962C8B-B14F-4D97-AF65-F5344CB8AC3E}">
        <p14:creationId xmlns:p14="http://schemas.microsoft.com/office/powerpoint/2010/main" val="36978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checkerboard(across)">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linds(vertic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3553</Words>
  <Application>Microsoft Office PowerPoint</Application>
  <PresentationFormat>Widescreen</PresentationFormat>
  <Paragraphs>435</Paragraphs>
  <Slides>120</Slides>
  <Notes>63</Notes>
  <HiddenSlides>28</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120</vt:i4>
      </vt:variant>
    </vt:vector>
  </HeadingPairs>
  <TitlesOfParts>
    <vt:vector size="136" baseType="lpstr">
      <vt:lpstr>Arial</vt:lpstr>
      <vt:lpstr>Arial Black</vt:lpstr>
      <vt:lpstr>Baskerville Old Face</vt:lpstr>
      <vt:lpstr>Blackadder ITC</vt:lpstr>
      <vt:lpstr>BlackAdderII</vt:lpstr>
      <vt:lpstr>Bodoni MT Black</vt:lpstr>
      <vt:lpstr>Book Antiqua</vt:lpstr>
      <vt:lpstr>Calibri</vt:lpstr>
      <vt:lpstr>Calibri Light</vt:lpstr>
      <vt:lpstr>Cambria</vt:lpstr>
      <vt:lpstr>Caslon Antique</vt:lpstr>
      <vt:lpstr>Cooper Black</vt:lpstr>
      <vt:lpstr>Edwardian Script ITC</vt:lpstr>
      <vt:lpstr>Palatino Linotype</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Battle Road: American militia chase the    British back to Boston,     killing 74, wounding 174,  and 53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British evacuate New York in 1783</vt:lpstr>
      <vt:lpstr>Washington bids farewell to the army…</vt:lpstr>
      <vt:lpstr>…and resigns his commission, accepting no pay, and goes home.</vt:lpstr>
      <vt:lpstr>The US now has no functioning government and is millions in debt.</vt:lpstr>
      <vt:lpstr>King George III goes insane</vt:lpstr>
      <vt:lpstr>And Britain builds a new empire</vt:lpstr>
      <vt:lpstr>Inspired by the Americans, the Irish rebel. And lose.</vt:lpstr>
      <vt:lpstr>Canada is settled by American Loyalists, and start two new provinces (Ontario and New Brunswick)</vt:lpstr>
      <vt:lpstr>Australia is settled when Britain needs a new place to send their prisoners</vt:lpstr>
      <vt:lpstr>Inspired by American ideals, and sick of Royal taxes, the French rebel… </vt:lpstr>
      <vt:lpstr>…and execute King Louis XVI, becoming a republic</vt:lpstr>
      <vt:lpstr>Eventually Latin America becomes independent as well.</vt:lpstr>
      <vt:lpstr>It still inspires revolution to this day…</vt:lpstr>
      <vt:lpstr>PowerPoint Presentation</vt:lpstr>
      <vt:lpstr>PowerPoint Presentation</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36</cp:revision>
  <dcterms:created xsi:type="dcterms:W3CDTF">2020-01-21T16:29:51Z</dcterms:created>
  <dcterms:modified xsi:type="dcterms:W3CDTF">2020-02-18T19:00:32Z</dcterms:modified>
</cp:coreProperties>
</file>